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86" r:id="rId3"/>
    <p:sldId id="285" r:id="rId4"/>
    <p:sldId id="266" r:id="rId5"/>
    <p:sldId id="257" r:id="rId6"/>
    <p:sldId id="258" r:id="rId7"/>
    <p:sldId id="260" r:id="rId8"/>
    <p:sldId id="259" r:id="rId9"/>
    <p:sldId id="274" r:id="rId10"/>
    <p:sldId id="267" r:id="rId11"/>
    <p:sldId id="268" r:id="rId12"/>
    <p:sldId id="275" r:id="rId13"/>
    <p:sldId id="262" r:id="rId14"/>
    <p:sldId id="265" r:id="rId15"/>
    <p:sldId id="282" r:id="rId16"/>
    <p:sldId id="263" r:id="rId17"/>
    <p:sldId id="272" r:id="rId18"/>
    <p:sldId id="273" r:id="rId19"/>
    <p:sldId id="276" r:id="rId20"/>
    <p:sldId id="277" r:id="rId21"/>
    <p:sldId id="278" r:id="rId22"/>
    <p:sldId id="283" r:id="rId23"/>
    <p:sldId id="279" r:id="rId24"/>
    <p:sldId id="280" r:id="rId25"/>
    <p:sldId id="28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16F17B-CA12-4AA2-9E7E-62A629268BF0}">
          <p14:sldIdLst>
            <p14:sldId id="256"/>
          </p14:sldIdLst>
        </p14:section>
        <p14:section name="Summary Section" id="{56992629-4220-4A23-8420-06BFA85AD047}">
          <p14:sldIdLst>
            <p14:sldId id="286"/>
          </p14:sldIdLst>
        </p14:section>
        <p14:section name="Background" id="{05D41FA3-DF65-411A-AF65-AC3DCBAA3C6B}">
          <p14:sldIdLst>
            <p14:sldId id="285"/>
            <p14:sldId id="266"/>
            <p14:sldId id="257"/>
            <p14:sldId id="258"/>
            <p14:sldId id="260"/>
            <p14:sldId id="259"/>
            <p14:sldId id="274"/>
            <p14:sldId id="267"/>
            <p14:sldId id="268"/>
            <p14:sldId id="275"/>
            <p14:sldId id="262"/>
            <p14:sldId id="265"/>
          </p14:sldIdLst>
        </p14:section>
        <p14:section name="List.sort" id="{033BABFD-2159-4B15-8A03-7786C043A8D7}">
          <p14:sldIdLst>
            <p14:sldId id="282"/>
            <p14:sldId id="263"/>
            <p14:sldId id="272"/>
            <p14:sldId id="273"/>
            <p14:sldId id="276"/>
            <p14:sldId id="277"/>
            <p14:sldId id="278"/>
          </p14:sldIdLst>
        </p14:section>
        <p14:section name="Stream Sort" id="{A95D76DB-A68C-434A-8FA5-96188BC9DFE2}">
          <p14:sldIdLst>
            <p14:sldId id="283"/>
            <p14:sldId id="279"/>
            <p14:sldId id="280"/>
          </p14:sldIdLst>
        </p14:section>
        <p14:section name="Building the Project" id="{7C2BE922-5DB7-475E-89D9-71409ADCBFA1}">
          <p14:sldIdLst>
            <p14:sldId id="28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 simply calls </a:t>
            </a:r>
            <a:r>
              <a:rPr lang="en-US" dirty="0" err="1"/>
              <a:t>List.sort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2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Changing Sort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Sorting numerically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4C60-B2EF-4D89-B077-5CD79F6A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inheritance??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FF98-A438-41DF-87A7-89CF8BE9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29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You can declare an abstract method without a body in an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Java uses the </a:t>
            </a:r>
            <a:r>
              <a:rPr lang="en-US" dirty="0">
                <a:solidFill>
                  <a:srgbClr val="00B0F0"/>
                </a:solidFill>
              </a:rPr>
              <a:t>Comparator</a:t>
            </a:r>
            <a:r>
              <a:rPr lang="en-US" dirty="0"/>
              <a:t> interface when sorting</a:t>
            </a:r>
          </a:p>
          <a:p>
            <a:pPr>
              <a:spcBef>
                <a:spcPts val="1800"/>
              </a:spcBef>
            </a:pPr>
            <a:r>
              <a:rPr lang="en-US" dirty="0"/>
              <a:t>Comparator has a single abstract method</a:t>
            </a:r>
            <a:r>
              <a:rPr lang="en-US"/>
              <a:t>: </a:t>
            </a:r>
            <a:r>
              <a:rPr lang="en-US">
                <a:solidFill>
                  <a:srgbClr val="00B0F0"/>
                </a:solidFill>
              </a:rPr>
              <a:t>compare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To sort a List, create a class that implements Comparator and pass an </a:t>
            </a:r>
            <a:r>
              <a:rPr lang="en-US" dirty="0">
                <a:solidFill>
                  <a:srgbClr val="00B0F0"/>
                </a:solidFill>
              </a:rPr>
              <a:t>instance</a:t>
            </a:r>
            <a:r>
              <a:rPr lang="en-US" dirty="0"/>
              <a:t> to Java</a:t>
            </a:r>
          </a:p>
        </p:txBody>
      </p:sp>
    </p:spTree>
    <p:extLst>
      <p:ext uri="{BB962C8B-B14F-4D97-AF65-F5344CB8AC3E}">
        <p14:creationId xmlns:p14="http://schemas.microsoft.com/office/powerpoint/2010/main" val="4130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C15B-AEA6-49FF-A43E-6CA73DDF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A55-9BB9-4485-BB80-ED5CA838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If you implement the </a:t>
            </a:r>
            <a:r>
              <a:rPr lang="en-US" dirty="0">
                <a:solidFill>
                  <a:srgbClr val="00B0F0"/>
                </a:solidFill>
              </a:rPr>
              <a:t>Comparator</a:t>
            </a:r>
            <a:r>
              <a:rPr lang="en-US" dirty="0"/>
              <a:t> interface, you must provide a body for the compare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You then pass an instance of that class to a method that </a:t>
            </a:r>
            <a:r>
              <a:rPr lang="en-US" dirty="0">
                <a:solidFill>
                  <a:srgbClr val="00B0F0"/>
                </a:solidFill>
              </a:rPr>
              <a:t>expects</a:t>
            </a:r>
            <a:r>
              <a:rPr lang="en-US" dirty="0"/>
              <a:t> an instance of Comparator</a:t>
            </a:r>
          </a:p>
          <a:p>
            <a:pPr>
              <a:spcBef>
                <a:spcPts val="1800"/>
              </a:spcBef>
            </a:pPr>
            <a:r>
              <a:rPr lang="en-US" dirty="0"/>
              <a:t>Java will then </a:t>
            </a:r>
            <a:r>
              <a:rPr lang="en-US" dirty="0">
                <a:solidFill>
                  <a:srgbClr val="00B0F0"/>
                </a:solidFill>
              </a:rPr>
              <a:t>call</a:t>
            </a:r>
            <a:r>
              <a:rPr lang="en-US" dirty="0"/>
              <a:t> the compare method on that object over and over until each element is in the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319158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EA12-1192-4C95-81CD-ECE6E4B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80BC-3858-481F-8860-782D3B10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were sorting the recipes alphabetically</a:t>
            </a:r>
          </a:p>
          <a:p>
            <a:pPr>
              <a:spcBef>
                <a:spcPts val="1800"/>
              </a:spcBef>
            </a:pPr>
            <a:r>
              <a:rPr lang="en-US" dirty="0"/>
              <a:t>Now we need to make a change to sort by the recipe ID</a:t>
            </a:r>
          </a:p>
        </p:txBody>
      </p:sp>
    </p:spTree>
    <p:extLst>
      <p:ext uri="{BB962C8B-B14F-4D97-AF65-F5344CB8AC3E}">
        <p14:creationId xmlns:p14="http://schemas.microsoft.com/office/powerpoint/2010/main" val="6492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646D-E29D-4E2B-96B6-93DF69F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compare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126E7-CB7A-4C81-8B08-6D4E525A6494}"/>
              </a:ext>
            </a:extLst>
          </p:cNvPr>
          <p:cNvSpPr txBox="1">
            <a:spLocks/>
          </p:cNvSpPr>
          <p:nvPr/>
        </p:nvSpPr>
        <p:spPr>
          <a:xfrm>
            <a:off x="838200" y="2789238"/>
            <a:ext cx="5880100" cy="339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compare must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anose="02070309020205020404" pitchFamily="49" charset="0"/>
              </a:rPr>
              <a:t> the following:</a:t>
            </a: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&lt;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less than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=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equal to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&gt;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greater than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To sort by ID,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subtract</a:t>
            </a:r>
            <a:r>
              <a:rPr lang="en-US" dirty="0">
                <a:cs typeface="Courier New" panose="02070309020205020404" pitchFamily="49" charset="0"/>
              </a:rPr>
              <a:t> r2's ID from r1's 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69844E-9703-465A-B694-AF3A6DD3F37E}"/>
              </a:ext>
            </a:extLst>
          </p:cNvPr>
          <p:cNvSpPr txBox="1">
            <a:spLocks/>
          </p:cNvSpPr>
          <p:nvPr/>
        </p:nvSpPr>
        <p:spPr>
          <a:xfrm>
            <a:off x="838200" y="1703387"/>
            <a:ext cx="7264400" cy="84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compare(Recipe r1,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7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16A9-DE0F-4CD6-BB4B-EF63846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64A7-1C9D-4B93-856A-1758FE5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n-US" dirty="0"/>
              <a:t>Sort the list using </a:t>
            </a:r>
            <a:r>
              <a:rPr lang="en-US" dirty="0" err="1"/>
              <a:t>Collections.sort</a:t>
            </a:r>
            <a:r>
              <a:rPr lang="en-US" dirty="0"/>
              <a:t> or </a:t>
            </a:r>
            <a:r>
              <a:rPr lang="en-US" dirty="0" err="1"/>
              <a:t>List.sort</a:t>
            </a:r>
            <a:endParaRPr lang="en-US" dirty="0"/>
          </a:p>
          <a:p>
            <a:pPr lvl="1"/>
            <a:r>
              <a:rPr lang="en-US" dirty="0"/>
              <a:t>Sort the list directly using an </a:t>
            </a:r>
            <a:r>
              <a:rPr lang="en-US" dirty="0">
                <a:solidFill>
                  <a:srgbClr val="00B0F0"/>
                </a:solidFill>
              </a:rPr>
              <a:t>anonymous inner class</a:t>
            </a:r>
          </a:p>
          <a:p>
            <a:pPr lvl="1"/>
            <a:r>
              <a:rPr lang="en-US" dirty="0"/>
              <a:t>Sort the list directly using a </a:t>
            </a:r>
            <a:r>
              <a:rPr lang="en-US" dirty="0">
                <a:solidFill>
                  <a:srgbClr val="00B0F0"/>
                </a:solidFill>
              </a:rPr>
              <a:t>Lambda expression</a:t>
            </a:r>
          </a:p>
          <a:p>
            <a:r>
              <a:rPr lang="en-US" dirty="0"/>
              <a:t>Sort the list using a </a:t>
            </a:r>
            <a:r>
              <a:rPr lang="en-US" dirty="0">
                <a:solidFill>
                  <a:srgbClr val="00B0F0"/>
                </a:solidFill>
              </a:rPr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0553-879F-4D30-8DEE-82FF3ECD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</a:t>
            </a:r>
            <a:r>
              <a:rPr lang="en-US" dirty="0" err="1"/>
              <a:t>List.sort</a:t>
            </a:r>
            <a:endParaRPr lang="en-US" dirty="0"/>
          </a:p>
        </p:txBody>
      </p:sp>
      <p:pic>
        <p:nvPicPr>
          <p:cNvPr id="5" name="Graphic 4" descr="List outline">
            <a:extLst>
              <a:ext uri="{FF2B5EF4-FFF2-40B4-BE49-F238E27FC236}">
                <a16:creationId xmlns:a16="http://schemas.microsoft.com/office/drawing/2014/main" id="{6754CD25-D09C-4B0B-AEDF-ACB7BC9B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1900" y="1955800"/>
            <a:ext cx="4025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A82B-41BA-45ED-AD5A-BEC05C78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Anonymous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2863-7215-420C-A5AE-645F0D31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Remember the rule in which you can't </a:t>
            </a:r>
            <a:r>
              <a:rPr lang="en-US" dirty="0">
                <a:solidFill>
                  <a:srgbClr val="00B0F0"/>
                </a:solidFill>
              </a:rPr>
              <a:t>instantiate</a:t>
            </a:r>
            <a:r>
              <a:rPr lang="en-US" dirty="0"/>
              <a:t> an interface?</a:t>
            </a:r>
          </a:p>
          <a:p>
            <a:pPr>
              <a:spcBef>
                <a:spcPts val="1800"/>
              </a:spcBef>
            </a:pPr>
            <a:r>
              <a:rPr lang="en-US" dirty="0"/>
              <a:t>It turns out you </a:t>
            </a:r>
            <a:r>
              <a:rPr lang="en-US" dirty="0">
                <a:solidFill>
                  <a:srgbClr val="00B0F0"/>
                </a:solidFill>
              </a:rPr>
              <a:t>can</a:t>
            </a:r>
          </a:p>
          <a:p>
            <a:pPr>
              <a:spcBef>
                <a:spcPts val="1800"/>
              </a:spcBef>
            </a:pPr>
            <a:r>
              <a:rPr lang="en-US" dirty="0"/>
              <a:t>You provide a body for the interface and add bodies for all </a:t>
            </a:r>
            <a:r>
              <a:rPr lang="en-US" dirty="0">
                <a:solidFill>
                  <a:srgbClr val="00B0F0"/>
                </a:solidFill>
              </a:rPr>
              <a:t>abstract</a:t>
            </a:r>
            <a:r>
              <a:rPr lang="en-US" dirty="0"/>
              <a:t> methods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called an </a:t>
            </a:r>
            <a:r>
              <a:rPr lang="en-US" dirty="0">
                <a:solidFill>
                  <a:srgbClr val="00B0F0"/>
                </a:solidFill>
              </a:rPr>
              <a:t>anonymous</a:t>
            </a:r>
            <a:r>
              <a:rPr lang="en-US" dirty="0"/>
              <a:t> inner class</a:t>
            </a:r>
          </a:p>
          <a:p>
            <a:pPr>
              <a:spcBef>
                <a:spcPts val="1800"/>
              </a:spcBef>
            </a:pPr>
            <a:r>
              <a:rPr lang="en-US" dirty="0"/>
              <a:t>The class has no name and must be referenced </a:t>
            </a:r>
            <a:r>
              <a:rPr lang="en-US" dirty="0">
                <a:solidFill>
                  <a:srgbClr val="00B0F0"/>
                </a:solidFill>
              </a:rPr>
              <a:t>immediately</a:t>
            </a:r>
            <a:r>
              <a:rPr lang="en-US" dirty="0"/>
              <a:t> when it is created</a:t>
            </a:r>
          </a:p>
        </p:txBody>
      </p:sp>
    </p:spTree>
    <p:extLst>
      <p:ext uri="{BB962C8B-B14F-4D97-AF65-F5344CB8AC3E}">
        <p14:creationId xmlns:p14="http://schemas.microsoft.com/office/powerpoint/2010/main" val="2528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7465-EBB8-4A78-879E-038B2E10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class: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1BFB-A08A-44D5-B72E-A2E5C8CB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301"/>
            <a:ext cx="5384800" cy="19986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Comparator&lt;Recipe&gt;()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compare(Recipe r1,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3A00FF-D257-449E-9FCC-18953ADC5D84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5715000" cy="240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 on the interface to create the object</a:t>
            </a:r>
          </a:p>
          <a:p>
            <a:r>
              <a:rPr lang="en-US" dirty="0">
                <a:cs typeface="Courier New" panose="02070309020205020404" pitchFamily="49" charset="0"/>
              </a:rPr>
              <a:t>Provide an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implementation</a:t>
            </a:r>
            <a:r>
              <a:rPr lang="en-US" dirty="0">
                <a:cs typeface="Courier New" panose="02070309020205020404" pitchFamily="49" charset="0"/>
              </a:rPr>
              <a:t> of all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16806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7465-EBB8-4A78-879E-038B2E10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1BFB-A08A-44D5-B72E-A2E5C8CB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recipes.sort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Comparator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&lt;Recipe&gt;()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compare(Recipe r1,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r1.getRecipeId() – r2.getRecipeId();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recipes;</a:t>
            </a:r>
          </a:p>
        </p:txBody>
      </p:sp>
    </p:spTree>
    <p:extLst>
      <p:ext uri="{BB962C8B-B14F-4D97-AF65-F5344CB8AC3E}">
        <p14:creationId xmlns:p14="http://schemas.microsoft.com/office/powerpoint/2010/main" val="18423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CDFA-6425-4D99-AFFC-D327AA71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B77E-A6AA-46ED-A95F-D0179007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Anonymous inner classes are a </a:t>
            </a:r>
            <a:r>
              <a:rPr lang="en-US" dirty="0">
                <a:solidFill>
                  <a:srgbClr val="00B0F0"/>
                </a:solidFill>
              </a:rPr>
              <a:t>heavyweight</a:t>
            </a:r>
            <a:r>
              <a:rPr lang="en-US" dirty="0"/>
              <a:t> solution</a:t>
            </a:r>
          </a:p>
          <a:p>
            <a:pPr>
              <a:spcBef>
                <a:spcPts val="1800"/>
              </a:spcBef>
            </a:pPr>
            <a:r>
              <a:rPr lang="en-US" dirty="0"/>
              <a:t>The compiler creates a separate </a:t>
            </a:r>
            <a:r>
              <a:rPr lang="en-US" dirty="0">
                <a:solidFill>
                  <a:srgbClr val="00B0F0"/>
                </a:solidFill>
              </a:rPr>
              <a:t>.class </a:t>
            </a:r>
            <a:r>
              <a:rPr lang="en-US" dirty="0"/>
              <a:t>file</a:t>
            </a:r>
          </a:p>
          <a:p>
            <a:pPr>
              <a:spcBef>
                <a:spcPts val="1800"/>
              </a:spcBef>
            </a:pPr>
            <a:r>
              <a:rPr lang="en-US" dirty="0"/>
              <a:t>The .class file is separately </a:t>
            </a:r>
            <a:r>
              <a:rPr lang="en-US" dirty="0">
                <a:solidFill>
                  <a:srgbClr val="00B0F0"/>
                </a:solidFill>
              </a:rPr>
              <a:t>loaded</a:t>
            </a:r>
            <a:r>
              <a:rPr lang="en-US" dirty="0"/>
              <a:t> and parsed</a:t>
            </a:r>
          </a:p>
          <a:p>
            <a:pPr>
              <a:spcBef>
                <a:spcPts val="1800"/>
              </a:spcBef>
            </a:pPr>
            <a:r>
              <a:rPr lang="en-US" dirty="0"/>
              <a:t>Plus, they're kind of </a:t>
            </a:r>
            <a:r>
              <a:rPr lang="en-US" dirty="0">
                <a:solidFill>
                  <a:srgbClr val="00B0F0"/>
                </a:solidFill>
              </a:rPr>
              <a:t>ugly</a:t>
            </a:r>
          </a:p>
        </p:txBody>
      </p:sp>
    </p:spTree>
    <p:extLst>
      <p:ext uri="{BB962C8B-B14F-4D97-AF65-F5344CB8AC3E}">
        <p14:creationId xmlns:p14="http://schemas.microsoft.com/office/powerpoint/2010/main" val="220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1604-E104-4424-B346-9AA7F7FC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87A569D-DBF3-4FED-B551-4442BF7BC2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9731496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05D41FA3-DF65-411A-AF65-AC3DCBAA3C6B}">
                    <psuz:zmPr id="{69E6A2C1-E0DD-415B-8DCD-DA47561CD0B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33BABFD-2159-4B15-8A03-7786C043A8D7}">
                    <psuz:zmPr id="{E0FB6B2B-D28B-41EE-959A-E820F9A4556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95D76DB-A68C-434A-8FA5-96188BC9DFE2}">
                    <psuz:zmPr id="{6D590095-5FD8-44C3-B8E3-39F19A09266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C2BE922-5DB7-475E-89D9-71409ADCBFA1}">
                    <psuz:zmPr id="{95152574-25CA-409C-B60B-CCF279AAB99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87A569D-DBF3-4FED-B551-4442BF7BC28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8557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6435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CA8D-78BA-4A3D-B762-EB09BB8E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6F7C-6C69-4C45-A416-009A50EA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5497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recipes.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(Recipe r1, Recipe r2)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r1.getRecipeId() – r2.getRecipeId();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recipes;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Can be shortened to...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recipes.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(r1, r2)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r1.getRecipeId() – r2.getRecipeId()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8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9587-2E46-4814-AC0C-AA8FE1F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FE93-9C20-48A8-A1E0-F2C635CA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If your head is </a:t>
            </a:r>
            <a:r>
              <a:rPr lang="en-US" dirty="0">
                <a:solidFill>
                  <a:srgbClr val="00B0F0"/>
                </a:solidFill>
              </a:rPr>
              <a:t>spinning</a:t>
            </a:r>
            <a:r>
              <a:rPr lang="en-US" dirty="0"/>
              <a:t>, you're in good company</a:t>
            </a:r>
          </a:p>
          <a:p>
            <a:pPr>
              <a:spcBef>
                <a:spcPts val="1800"/>
              </a:spcBef>
            </a:pPr>
            <a:r>
              <a:rPr lang="en-US" dirty="0"/>
              <a:t>Learning about inner classes and Lambda expressions takes </a:t>
            </a:r>
            <a:r>
              <a:rPr lang="en-US" dirty="0">
                <a:solidFill>
                  <a:srgbClr val="00B0F0"/>
                </a:solidFill>
              </a:rPr>
              <a:t>time</a:t>
            </a:r>
          </a:p>
          <a:p>
            <a:pPr>
              <a:spcBef>
                <a:spcPts val="1800"/>
              </a:spcBef>
            </a:pPr>
            <a:r>
              <a:rPr lang="en-US" dirty="0"/>
              <a:t>Each time you're </a:t>
            </a:r>
            <a:r>
              <a:rPr lang="en-US" dirty="0">
                <a:solidFill>
                  <a:srgbClr val="00B0F0"/>
                </a:solidFill>
              </a:rPr>
              <a:t>exposed</a:t>
            </a:r>
            <a:r>
              <a:rPr lang="en-US" dirty="0"/>
              <a:t> to these concepts you will understand a little more</a:t>
            </a:r>
          </a:p>
          <a:p>
            <a:pPr>
              <a:spcBef>
                <a:spcPts val="1800"/>
              </a:spcBef>
            </a:pPr>
            <a:r>
              <a:rPr lang="en-US" dirty="0"/>
              <a:t>Having said that let's do </a:t>
            </a:r>
            <a:r>
              <a:rPr lang="en-US" dirty="0">
                <a:solidFill>
                  <a:srgbClr val="00B0F0"/>
                </a:solidFill>
              </a:rPr>
              <a:t>Streams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39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B28F-5970-47D8-8644-F60E02D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Streams</a:t>
            </a:r>
          </a:p>
        </p:txBody>
      </p:sp>
      <p:pic>
        <p:nvPicPr>
          <p:cNvPr id="5" name="Graphic 4" descr="Waterfall scene outline">
            <a:extLst>
              <a:ext uri="{FF2B5EF4-FFF2-40B4-BE49-F238E27FC236}">
                <a16:creationId xmlns:a16="http://schemas.microsoft.com/office/drawing/2014/main" id="{523FA37E-7C96-4574-A089-8D04B425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600" y="1905000"/>
            <a:ext cx="4089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DA75-72E3-4F05-87B7-512FE4B1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3: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1E2C-C7CF-40F6-923C-F458CCA9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/>
              <a:t>Streams are functional </a:t>
            </a:r>
            <a:r>
              <a:rPr lang="en-US" dirty="0">
                <a:solidFill>
                  <a:srgbClr val="00B0F0"/>
                </a:solidFill>
              </a:rPr>
              <a:t>pipelines</a:t>
            </a:r>
            <a:r>
              <a:rPr lang="en-US" dirty="0"/>
              <a:t> that have...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9900"/>
                </a:solidFill>
              </a:rPr>
              <a:t>creation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Zero or more </a:t>
            </a:r>
            <a:r>
              <a:rPr lang="en-US" dirty="0">
                <a:solidFill>
                  <a:srgbClr val="FF9900"/>
                </a:solidFill>
              </a:rPr>
              <a:t>intermediate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9900"/>
                </a:solidFill>
              </a:rPr>
              <a:t>termination</a:t>
            </a:r>
            <a:r>
              <a:rPr lang="en-US" dirty="0"/>
              <a:t> method</a:t>
            </a:r>
          </a:p>
          <a:p>
            <a:r>
              <a:rPr lang="en-US" dirty="0"/>
              <a:t>The advantage of a Stream is that you can retrieve, sort and return in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8463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84E7-3051-41F6-B27F-8A743547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9AF0-2BC8-423D-B56B-F2B230AE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1600" cy="132556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((r1, r2) -&gt; r1.getRecipeId() – r2.getRecipeId())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C74536-76B9-49AF-AFB8-C38FC472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45053"/>
              </p:ext>
            </p:extLst>
          </p:nvPr>
        </p:nvGraphicFramePr>
        <p:xfrm>
          <a:off x="1638300" y="3706813"/>
          <a:ext cx="426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16229765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36653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3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9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8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0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7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C90-4376-4156-93CC-8E8814C4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B735FF9-EEFF-44BB-8C30-FE2C8D11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20900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292B-86F7-482E-AB10-74FBAF40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0E3D-27E6-4F4E-99A7-4DCB2C95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fetchRecipes</a:t>
            </a:r>
            <a:r>
              <a:rPr lang="en-US" dirty="0"/>
              <a:t>() in RecipeService.java to sort the result using a Stream</a:t>
            </a:r>
          </a:p>
        </p:txBody>
      </p:sp>
    </p:spTree>
    <p:extLst>
      <p:ext uri="{BB962C8B-B14F-4D97-AF65-F5344CB8AC3E}">
        <p14:creationId xmlns:p14="http://schemas.microsoft.com/office/powerpoint/2010/main" val="38120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6B4-B332-4A3E-A0A5-D36F90BD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</a:p>
        </p:txBody>
      </p:sp>
      <p:pic>
        <p:nvPicPr>
          <p:cNvPr id="4" name="Graphic 3" descr="Scroll outline">
            <a:extLst>
              <a:ext uri="{FF2B5EF4-FFF2-40B4-BE49-F238E27FC236}">
                <a16:creationId xmlns:a16="http://schemas.microsoft.com/office/drawing/2014/main" id="{A4DE9D29-B6E5-4251-B9D3-57B557D4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39482">
            <a:off x="977900" y="1981200"/>
            <a:ext cx="3898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5C6-D6CA-4ABA-A02D-B29AC88C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caveat...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E5E6-8EFD-4FF5-AAF0-F9BD064A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1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You may find this topic </a:t>
            </a:r>
            <a:r>
              <a:rPr lang="en-US" dirty="0">
                <a:solidFill>
                  <a:srgbClr val="00B0F0"/>
                </a:solidFill>
              </a:rPr>
              <a:t>confusing</a:t>
            </a:r>
          </a:p>
          <a:p>
            <a:pPr>
              <a:spcBef>
                <a:spcPts val="1800"/>
              </a:spcBef>
            </a:pPr>
            <a:r>
              <a:rPr lang="en-US" dirty="0"/>
              <a:t>This goes through </a:t>
            </a:r>
            <a:r>
              <a:rPr lang="en-US" dirty="0">
                <a:solidFill>
                  <a:srgbClr val="00B0F0"/>
                </a:solidFill>
              </a:rPr>
              <a:t>a lot </a:t>
            </a:r>
            <a:r>
              <a:rPr lang="en-US" dirty="0"/>
              <a:t>of Java that you haven't been exposed to</a:t>
            </a:r>
          </a:p>
          <a:p>
            <a:pPr>
              <a:spcBef>
                <a:spcPts val="1800"/>
              </a:spcBef>
            </a:pPr>
            <a:r>
              <a:rPr lang="en-US" dirty="0"/>
              <a:t>Well... after this you will have been </a:t>
            </a:r>
            <a:r>
              <a:rPr lang="en-US" dirty="0">
                <a:solidFill>
                  <a:srgbClr val="00B0F0"/>
                </a:solidFill>
              </a:rPr>
              <a:t>exposed</a:t>
            </a:r>
            <a:r>
              <a:rPr lang="en-US" dirty="0"/>
              <a:t> to it!</a:t>
            </a:r>
          </a:p>
          <a:p>
            <a:pPr>
              <a:spcBef>
                <a:spcPts val="1800"/>
              </a:spcBef>
            </a:pPr>
            <a:r>
              <a:rPr lang="en-US" dirty="0"/>
              <a:t>Don't worry if you don't </a:t>
            </a:r>
            <a:r>
              <a:rPr lang="en-US" dirty="0">
                <a:solidFill>
                  <a:srgbClr val="00B0F0"/>
                </a:solidFill>
              </a:rPr>
              <a:t>grasp</a:t>
            </a:r>
            <a:r>
              <a:rPr lang="en-US" dirty="0"/>
              <a:t> everything that's taught in this video</a:t>
            </a:r>
          </a:p>
        </p:txBody>
      </p:sp>
    </p:spTree>
    <p:extLst>
      <p:ext uri="{BB962C8B-B14F-4D97-AF65-F5344CB8AC3E}">
        <p14:creationId xmlns:p14="http://schemas.microsoft.com/office/powerpoint/2010/main" val="23069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6604-BC20-4E29-851B-F061DDB3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BCFC-91C9-4A99-92DE-E0817F40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552825"/>
            <a:ext cx="7100944" cy="14763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3D75D4-6C63-4880-88C4-F959B620D8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100944" cy="147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Recipe lists are sorted alphabetically</a:t>
            </a:r>
          </a:p>
          <a:p>
            <a:r>
              <a:rPr lang="en-US" dirty="0"/>
              <a:t>This is because the DAO explicitly sorts them alphabetically</a:t>
            </a:r>
          </a:p>
        </p:txBody>
      </p:sp>
    </p:spTree>
    <p:extLst>
      <p:ext uri="{BB962C8B-B14F-4D97-AF65-F5344CB8AC3E}">
        <p14:creationId xmlns:p14="http://schemas.microsoft.com/office/powerpoint/2010/main" val="364565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48C0-1EE3-42A6-A9F3-97ECA5E0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change!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6FA1-B9E8-41C8-8C3A-896FA089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business unit in charge of your project thinks that it is confusing that the recipes are sorted </a:t>
            </a:r>
            <a:r>
              <a:rPr lang="en-US" dirty="0">
                <a:solidFill>
                  <a:srgbClr val="00B0F0"/>
                </a:solidFill>
              </a:rPr>
              <a:t>alphabetically</a:t>
            </a:r>
          </a:p>
          <a:p>
            <a:pPr>
              <a:spcBef>
                <a:spcPts val="1800"/>
              </a:spcBef>
            </a:pPr>
            <a:r>
              <a:rPr lang="en-US" dirty="0"/>
              <a:t>The user must pick a recipe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 – therefore it is less confusing if the recipes are sorted in ID order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Change</a:t>
            </a:r>
            <a:r>
              <a:rPr lang="en-US" dirty="0"/>
              <a:t>: we need to sort by ID and not by name</a:t>
            </a:r>
          </a:p>
        </p:txBody>
      </p:sp>
    </p:spTree>
    <p:extLst>
      <p:ext uri="{BB962C8B-B14F-4D97-AF65-F5344CB8AC3E}">
        <p14:creationId xmlns:p14="http://schemas.microsoft.com/office/powerpoint/2010/main" val="4087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AB4F-5DE0-4F3F-B5F5-4FC0B37C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to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8C2-1180-47EC-8128-172F0E14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This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pple Monsters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hocolate Moose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 Cubes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itty Litter Cake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That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Kitty Litter Cake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Apple Monsters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Ice Cubes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Chocolate Moose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4C4-957A-4458-AFDA-4605018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9473-77B0-447D-B151-4AD061BD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request is a </a:t>
            </a:r>
            <a:r>
              <a:rPr lang="en-US" dirty="0">
                <a:solidFill>
                  <a:srgbClr val="00B0F0"/>
                </a:solidFill>
              </a:rPr>
              <a:t>change </a:t>
            </a:r>
            <a:r>
              <a:rPr lang="en-US" dirty="0"/>
              <a:t>in business rules</a:t>
            </a:r>
          </a:p>
          <a:p>
            <a:pPr>
              <a:spcBef>
                <a:spcPts val="1800"/>
              </a:spcBef>
            </a:pPr>
            <a:r>
              <a:rPr lang="en-US" dirty="0"/>
              <a:t>Business rules are (should be) applied in the </a:t>
            </a:r>
            <a:r>
              <a:rPr lang="en-US" dirty="0">
                <a:solidFill>
                  <a:srgbClr val="00B0F0"/>
                </a:solidFill>
              </a:rPr>
              <a:t>service </a:t>
            </a:r>
            <a:r>
              <a:rPr lang="en-US" dirty="0"/>
              <a:t>layer</a:t>
            </a:r>
          </a:p>
          <a:p>
            <a:pPr>
              <a:spcBef>
                <a:spcPts val="1800"/>
              </a:spcBef>
            </a:pPr>
            <a:r>
              <a:rPr lang="en-US" dirty="0"/>
              <a:t>Making a single change in the recipe service affects </a:t>
            </a:r>
            <a:r>
              <a:rPr lang="en-US" dirty="0">
                <a:solidFill>
                  <a:srgbClr val="00B0F0"/>
                </a:solidFill>
              </a:rPr>
              <a:t>all calls </a:t>
            </a:r>
            <a:r>
              <a:rPr lang="en-US" dirty="0"/>
              <a:t>to retrieve the recipe list</a:t>
            </a:r>
          </a:p>
        </p:txBody>
      </p:sp>
    </p:spTree>
    <p:extLst>
      <p:ext uri="{BB962C8B-B14F-4D97-AF65-F5344CB8AC3E}">
        <p14:creationId xmlns:p14="http://schemas.microsoft.com/office/powerpoint/2010/main" val="28447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E0B-9854-4283-88C6-364A98A4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B5A5-6A01-4A9B-A9C7-56177C7F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If Java "knows" that an object has a certain </a:t>
            </a:r>
            <a:r>
              <a:rPr lang="en-US" dirty="0">
                <a:solidFill>
                  <a:srgbClr val="00B0F0"/>
                </a:solidFill>
              </a:rPr>
              <a:t>method</a:t>
            </a:r>
            <a:r>
              <a:rPr lang="en-US" dirty="0"/>
              <a:t>, Java can call the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Java "knows" that an object has a method if the object inherits from a specified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The compiler determines whether an object is the right type by looking at the inheritance </a:t>
            </a:r>
            <a:r>
              <a:rPr lang="en-US" dirty="0">
                <a:solidFill>
                  <a:srgbClr val="00B0F0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5745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</TotalTime>
  <Words>928</Words>
  <Application>Microsoft Office PowerPoint</Application>
  <PresentationFormat>Widescreen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Changing Sort Order</vt:lpstr>
      <vt:lpstr>In this video...</vt:lpstr>
      <vt:lpstr>Some background</vt:lpstr>
      <vt:lpstr>A caveat...</vt:lpstr>
      <vt:lpstr>The sort situation</vt:lpstr>
      <vt:lpstr>Time to change!</vt:lpstr>
      <vt:lpstr>This to that</vt:lpstr>
      <vt:lpstr>Change the service</vt:lpstr>
      <vt:lpstr>How does this work?</vt:lpstr>
      <vt:lpstr>Remember inheritance??</vt:lpstr>
      <vt:lpstr>Implementing Comparator</vt:lpstr>
      <vt:lpstr>Remember the goal</vt:lpstr>
      <vt:lpstr>Designing a compare method</vt:lpstr>
      <vt:lpstr>Solving the problem</vt:lpstr>
      <vt:lpstr>Sorting with List.sort</vt:lpstr>
      <vt:lpstr>Solution 1: Anonymous inner class</vt:lpstr>
      <vt:lpstr>Anonymous inner class: creation</vt:lpstr>
      <vt:lpstr>Anonymous inner class: sorting</vt:lpstr>
      <vt:lpstr>Anonymous analysis</vt:lpstr>
      <vt:lpstr>Solution 2: Lambda expression</vt:lpstr>
      <vt:lpstr>Caveat recap</vt:lpstr>
      <vt:lpstr>Sorting with Streams</vt:lpstr>
      <vt:lpstr>Solution 3: Streams</vt:lpstr>
      <vt:lpstr>Stream implementation</vt:lpstr>
      <vt:lpstr>Building the project</vt:lpstr>
      <vt:lpstr>The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205</cp:revision>
  <dcterms:created xsi:type="dcterms:W3CDTF">2021-08-01T14:44:57Z</dcterms:created>
  <dcterms:modified xsi:type="dcterms:W3CDTF">2022-01-17T17:55:35Z</dcterms:modified>
</cp:coreProperties>
</file>