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96" r:id="rId8"/>
    <p:sldId id="303" r:id="rId9"/>
    <p:sldId id="286" r:id="rId10"/>
    <p:sldId id="305" r:id="rId11"/>
    <p:sldId id="306" r:id="rId12"/>
    <p:sldId id="265" r:id="rId13"/>
    <p:sldId id="278" r:id="rId14"/>
    <p:sldId id="304" r:id="rId15"/>
    <p:sldId id="297" r:id="rId16"/>
    <p:sldId id="298" r:id="rId17"/>
    <p:sldId id="299" r:id="rId18"/>
    <p:sldId id="300" r:id="rId19"/>
    <p:sldId id="301" r:id="rId20"/>
    <p:sldId id="302" r:id="rId21"/>
    <p:sldId id="287"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5T01:39:50.392" v="1445" actId="1076"/>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4T22:40:58.023" v="1441" actId="20577"/>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4T18:57:23.796" v="1425" actId="207"/>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4T18:57:23.796" v="1425"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picChg chg="add mod">
          <ac:chgData name="Chuck Kiefriter" userId="c57348f7-b440-4861-a58f-c89f414ea74a" providerId="ADAL" clId="{C11307D8-F416-4216-B85A-47312E9494DC}" dt="2023-04-04T22:37:32.693" v="1436" actId="1076"/>
          <ac:picMkLst>
            <pc:docMk/>
            <pc:sldMk cId="250210305" sldId="293"/>
            <ac:picMk id="5" creationId="{53DF2F7F-7B17-ADB3-6B4E-639563DF2A2A}"/>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4T18:58:19.446" v="1426" actId="207"/>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4T18:58:19.446" v="1426" actId="207"/>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addSp delSp modSp add mod">
        <pc:chgData name="Chuck Kiefriter" userId="c57348f7-b440-4861-a58f-c89f414ea74a" providerId="ADAL" clId="{C11307D8-F416-4216-B85A-47312E9494DC}" dt="2023-04-04T20:45:30.493" v="1433" actId="1076"/>
        <pc:sldMkLst>
          <pc:docMk/>
          <pc:sldMk cId="12263916" sldId="299"/>
        </pc:sldMkLst>
        <pc:spChg chg="add mod">
          <ac:chgData name="Chuck Kiefriter" userId="c57348f7-b440-4861-a58f-c89f414ea74a" providerId="ADAL" clId="{C11307D8-F416-4216-B85A-47312E9494DC}" dt="2023-04-04T20:45:30.493" v="1433" actId="1076"/>
          <ac:spMkLst>
            <pc:docMk/>
            <pc:sldMk cId="12263916" sldId="299"/>
            <ac:spMk id="2" creationId="{05E39B88-6490-5C54-C767-A0E91A8F373F}"/>
          </ac:spMkLst>
        </pc:spChg>
        <pc:spChg chg="mod">
          <ac:chgData name="Chuck Kiefriter" userId="c57348f7-b440-4861-a58f-c89f414ea74a" providerId="ADAL" clId="{C11307D8-F416-4216-B85A-47312E9494DC}" dt="2023-04-04T19:00:59.565" v="1427"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sldChg chg="addSp delSp modSp add mod">
        <pc:chgData name="Chuck Kiefriter" userId="c57348f7-b440-4861-a58f-c89f414ea74a" providerId="ADAL" clId="{C11307D8-F416-4216-B85A-47312E9494DC}" dt="2023-04-05T01:39:50.392" v="1445" actId="1076"/>
        <pc:sldMkLst>
          <pc:docMk/>
          <pc:sldMk cId="3119538790" sldId="304"/>
        </pc:sldMkLst>
        <pc:spChg chg="del">
          <ac:chgData name="Chuck Kiefriter" userId="c57348f7-b440-4861-a58f-c89f414ea74a" providerId="ADAL" clId="{C11307D8-F416-4216-B85A-47312E9494DC}" dt="2023-04-05T01:39:47.689" v="1443" actId="478"/>
          <ac:spMkLst>
            <pc:docMk/>
            <pc:sldMk cId="3119538790" sldId="304"/>
            <ac:spMk id="4" creationId="{C0B26727-0F97-5A73-B4ED-6BE65E07E5DB}"/>
          </ac:spMkLst>
        </pc:spChg>
        <pc:picChg chg="add mod">
          <ac:chgData name="Chuck Kiefriter" userId="c57348f7-b440-4861-a58f-c89f414ea74a" providerId="ADAL" clId="{C11307D8-F416-4216-B85A-47312E9494DC}" dt="2023-04-05T01:39:50.392" v="1445" actId="1076"/>
          <ac:picMkLst>
            <pc:docMk/>
            <pc:sldMk cId="3119538790" sldId="304"/>
            <ac:picMk id="5" creationId="{6A37CBD8-6224-F786-CA2E-BFD9FDE0E68A}"/>
          </ac:picMkLst>
        </pc:picChg>
      </pc:sldChg>
    </pc:docChg>
  </pc:docChgLst>
  <pc:docChgLst>
    <pc:chgData name="Charles Kiefriter" userId="a996b49251c4dfd2" providerId="LiveId" clId="{38E1ABCE-DCED-45BB-9163-E7279FC7721B}"/>
    <pc:docChg chg="undo custSel addSld modSld sldOrd">
      <pc:chgData name="Charles Kiefriter" userId="a996b49251c4dfd2" providerId="LiveId" clId="{38E1ABCE-DCED-45BB-9163-E7279FC7721B}" dt="2024-01-17T00:59:33.158" v="274" actId="1037"/>
      <pc:docMkLst>
        <pc:docMk/>
      </pc:docMkLst>
      <pc:sldChg chg="addSp delSp modSp mod ord">
        <pc:chgData name="Charles Kiefriter" userId="a996b49251c4dfd2" providerId="LiveId" clId="{38E1ABCE-DCED-45BB-9163-E7279FC7721B}" dt="2024-01-17T00:44:01.199" v="209" actId="14100"/>
        <pc:sldMkLst>
          <pc:docMk/>
          <pc:sldMk cId="3551399501" sldId="303"/>
        </pc:sldMkLst>
        <pc:spChg chg="add mod">
          <ac:chgData name="Charles Kiefriter" userId="a996b49251c4dfd2" providerId="LiveId" clId="{38E1ABCE-DCED-45BB-9163-E7279FC7721B}" dt="2024-01-17T00:39:36.250" v="195" actId="1076"/>
          <ac:spMkLst>
            <pc:docMk/>
            <pc:sldMk cId="3551399501" sldId="303"/>
            <ac:spMk id="2" creationId="{40346BC9-5E3A-5092-6ECC-E4E6FAE9ADAF}"/>
          </ac:spMkLst>
        </pc:spChg>
        <pc:spChg chg="add mod">
          <ac:chgData name="Charles Kiefriter" userId="a996b49251c4dfd2" providerId="LiveId" clId="{38E1ABCE-DCED-45BB-9163-E7279FC7721B}" dt="2024-01-17T00:39:36.250" v="195" actId="1076"/>
          <ac:spMkLst>
            <pc:docMk/>
            <pc:sldMk cId="3551399501" sldId="303"/>
            <ac:spMk id="3" creationId="{F19DAB60-7345-E475-248A-5DE1D69809B0}"/>
          </ac:spMkLst>
        </pc:spChg>
        <pc:spChg chg="mod">
          <ac:chgData name="Charles Kiefriter" userId="a996b49251c4dfd2" providerId="LiveId" clId="{38E1ABCE-DCED-45BB-9163-E7279FC7721B}" dt="2024-01-17T00:43:50.936" v="207" actId="1076"/>
          <ac:spMkLst>
            <pc:docMk/>
            <pc:sldMk cId="3551399501" sldId="303"/>
            <ac:spMk id="4" creationId="{C0B26727-0F97-5A73-B4ED-6BE65E07E5DB}"/>
          </ac:spMkLst>
        </pc:spChg>
        <pc:spChg chg="del">
          <ac:chgData name="Charles Kiefriter" userId="a996b49251c4dfd2" providerId="LiveId" clId="{38E1ABCE-DCED-45BB-9163-E7279FC7721B}" dt="2024-01-17T00:43:03.947" v="200" actId="478"/>
          <ac:spMkLst>
            <pc:docMk/>
            <pc:sldMk cId="3551399501" sldId="303"/>
            <ac:spMk id="5" creationId="{20F6CBEF-9110-814A-F1E8-8EDD591B1904}"/>
          </ac:spMkLst>
        </pc:spChg>
        <pc:spChg chg="mod">
          <ac:chgData name="Charles Kiefriter" userId="a996b49251c4dfd2" providerId="LiveId" clId="{38E1ABCE-DCED-45BB-9163-E7279FC7721B}" dt="2024-01-17T00:18:26.384" v="25" actId="20577"/>
          <ac:spMkLst>
            <pc:docMk/>
            <pc:sldMk cId="3551399501" sldId="303"/>
            <ac:spMk id="6" creationId="{59E906CD-110B-9D01-732C-2F21759B0265}"/>
          </ac:spMkLst>
        </pc:spChg>
        <pc:spChg chg="add mod">
          <ac:chgData name="Charles Kiefriter" userId="a996b49251c4dfd2" providerId="LiveId" clId="{38E1ABCE-DCED-45BB-9163-E7279FC7721B}" dt="2024-01-17T00:39:36.250" v="195" actId="1076"/>
          <ac:spMkLst>
            <pc:docMk/>
            <pc:sldMk cId="3551399501" sldId="303"/>
            <ac:spMk id="7" creationId="{2944939E-CE60-4E7F-459C-2B805538DC4D}"/>
          </ac:spMkLst>
        </pc:spChg>
        <pc:spChg chg="add mod">
          <ac:chgData name="Charles Kiefriter" userId="a996b49251c4dfd2" providerId="LiveId" clId="{38E1ABCE-DCED-45BB-9163-E7279FC7721B}" dt="2024-01-17T00:39:36.250" v="195" actId="1076"/>
          <ac:spMkLst>
            <pc:docMk/>
            <pc:sldMk cId="3551399501" sldId="303"/>
            <ac:spMk id="8" creationId="{34F4454C-BF01-204B-7739-7B9CDC5E6AB9}"/>
          </ac:spMkLst>
        </pc:spChg>
        <pc:spChg chg="add mod">
          <ac:chgData name="Charles Kiefriter" userId="a996b49251c4dfd2" providerId="LiveId" clId="{38E1ABCE-DCED-45BB-9163-E7279FC7721B}" dt="2024-01-17T00:39:36.250" v="195" actId="1076"/>
          <ac:spMkLst>
            <pc:docMk/>
            <pc:sldMk cId="3551399501" sldId="303"/>
            <ac:spMk id="14" creationId="{C41761B8-B7F5-0027-F883-18FD7CEF3E85}"/>
          </ac:spMkLst>
        </pc:spChg>
        <pc:spChg chg="add mod">
          <ac:chgData name="Charles Kiefriter" userId="a996b49251c4dfd2" providerId="LiveId" clId="{38E1ABCE-DCED-45BB-9163-E7279FC7721B}" dt="2024-01-17T00:43:12.024" v="203" actId="14100"/>
          <ac:spMkLst>
            <pc:docMk/>
            <pc:sldMk cId="3551399501" sldId="303"/>
            <ac:spMk id="17" creationId="{B5607AA7-C4EB-DE4A-F2F9-216914155727}"/>
          </ac:spMkLst>
        </pc:spChg>
        <pc:spChg chg="add mod">
          <ac:chgData name="Charles Kiefriter" userId="a996b49251c4dfd2" providerId="LiveId" clId="{38E1ABCE-DCED-45BB-9163-E7279FC7721B}" dt="2024-01-17T00:44:01.199" v="209" actId="14100"/>
          <ac:spMkLst>
            <pc:docMk/>
            <pc:sldMk cId="3551399501" sldId="303"/>
            <ac:spMk id="19" creationId="{A1A2E3CB-4A3B-1F6C-E6B9-A4A01B2568C2}"/>
          </ac:spMkLst>
        </pc:spChg>
        <pc:cxnChg chg="add mod">
          <ac:chgData name="Charles Kiefriter" userId="a996b49251c4dfd2" providerId="LiveId" clId="{38E1ABCE-DCED-45BB-9163-E7279FC7721B}" dt="2024-01-17T00:39:36.250" v="195" actId="1076"/>
          <ac:cxnSpMkLst>
            <pc:docMk/>
            <pc:sldMk cId="3551399501" sldId="303"/>
            <ac:cxnSpMk id="10" creationId="{E2CF2A64-E28C-F0B1-55B1-F46615CA67E0}"/>
          </ac:cxnSpMkLst>
        </pc:cxnChg>
      </pc:sldChg>
      <pc:sldChg chg="add">
        <pc:chgData name="Charles Kiefriter" userId="a996b49251c4dfd2" providerId="LiveId" clId="{38E1ABCE-DCED-45BB-9163-E7279FC7721B}" dt="2024-01-17T00:18:14.563" v="0" actId="2890"/>
        <pc:sldMkLst>
          <pc:docMk/>
          <pc:sldMk cId="3827704663" sldId="305"/>
        </pc:sldMkLst>
      </pc:sldChg>
      <pc:sldChg chg="addSp delSp modSp add mod ord">
        <pc:chgData name="Charles Kiefriter" userId="a996b49251c4dfd2" providerId="LiveId" clId="{38E1ABCE-DCED-45BB-9163-E7279FC7721B}" dt="2024-01-17T00:59:33.158" v="274" actId="1037"/>
        <pc:sldMkLst>
          <pc:docMk/>
          <pc:sldMk cId="2169686199" sldId="306"/>
        </pc:sldMkLst>
        <pc:spChg chg="add mod">
          <ac:chgData name="Charles Kiefriter" userId="a996b49251c4dfd2" providerId="LiveId" clId="{38E1ABCE-DCED-45BB-9163-E7279FC7721B}" dt="2024-01-17T00:59:27.811" v="243" actId="20577"/>
          <ac:spMkLst>
            <pc:docMk/>
            <pc:sldMk cId="2169686199" sldId="306"/>
            <ac:spMk id="2" creationId="{39E1C922-B9C7-D0AD-8A67-CE620AD121BE}"/>
          </ac:spMkLst>
        </pc:spChg>
        <pc:spChg chg="del">
          <ac:chgData name="Charles Kiefriter" userId="a996b49251c4dfd2" providerId="LiveId" clId="{38E1ABCE-DCED-45BB-9163-E7279FC7721B}" dt="2024-01-17T00:52:46.192" v="214" actId="478"/>
          <ac:spMkLst>
            <pc:docMk/>
            <pc:sldMk cId="2169686199" sldId="306"/>
            <ac:spMk id="4" creationId="{C0B26727-0F97-5A73-B4ED-6BE65E07E5DB}"/>
          </ac:spMkLst>
        </pc:spChg>
        <pc:spChg chg="del">
          <ac:chgData name="Charles Kiefriter" userId="a996b49251c4dfd2" providerId="LiveId" clId="{38E1ABCE-DCED-45BB-9163-E7279FC7721B}" dt="2024-01-17T00:52:44.184" v="213" actId="478"/>
          <ac:spMkLst>
            <pc:docMk/>
            <pc:sldMk cId="2169686199" sldId="306"/>
            <ac:spMk id="6" creationId="{59E906CD-110B-9D01-732C-2F21759B0265}"/>
          </ac:spMkLst>
        </pc:spChg>
        <pc:picChg chg="add mod">
          <ac:chgData name="Charles Kiefriter" userId="a996b49251c4dfd2" providerId="LiveId" clId="{38E1ABCE-DCED-45BB-9163-E7279FC7721B}" dt="2024-01-17T00:59:33.158" v="274" actId="1037"/>
          <ac:picMkLst>
            <pc:docMk/>
            <pc:sldMk cId="2169686199" sldId="306"/>
            <ac:picMk id="1026" creationId="{3C8CE67A-36E1-5A09-D74F-A2C8E212977E}"/>
          </ac:picMkLst>
        </pc:pic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docChgLst>
    <pc:chgData name="Chuck Kiefriter" userId="a996b49251c4dfd2" providerId="LiveId" clId="{5AA25B55-5D47-418C-9AE7-C5B1E5851588}"/>
    <pc:docChg chg="modSld sldOrd">
      <pc:chgData name="Chuck Kiefriter" userId="a996b49251c4dfd2" providerId="LiveId" clId="{5AA25B55-5D47-418C-9AE7-C5B1E5851588}" dt="2024-03-06T22:11:59.633" v="9" actId="20577"/>
      <pc:docMkLst>
        <pc:docMk/>
      </pc:docMkLst>
      <pc:sldChg chg="modSp mod">
        <pc:chgData name="Chuck Kiefriter" userId="a996b49251c4dfd2" providerId="LiveId" clId="{5AA25B55-5D47-418C-9AE7-C5B1E5851588}" dt="2024-03-06T22:11:59.633" v="9" actId="20577"/>
        <pc:sldMkLst>
          <pc:docMk/>
          <pc:sldMk cId="976671966" sldId="278"/>
        </pc:sldMkLst>
        <pc:spChg chg="mod">
          <ac:chgData name="Chuck Kiefriter" userId="a996b49251c4dfd2" providerId="LiveId" clId="{5AA25B55-5D47-418C-9AE7-C5B1E5851588}" dt="2024-03-06T22:11:59.633" v="9" actId="20577"/>
          <ac:spMkLst>
            <pc:docMk/>
            <pc:sldMk cId="976671966" sldId="278"/>
            <ac:spMk id="4" creationId="{C0B26727-0F97-5A73-B4ED-6BE65E07E5DB}"/>
          </ac:spMkLst>
        </pc:spChg>
      </pc:sldChg>
      <pc:sldChg chg="ord">
        <pc:chgData name="Chuck Kiefriter" userId="a996b49251c4dfd2" providerId="LiveId" clId="{5AA25B55-5D47-418C-9AE7-C5B1E5851588}" dt="2024-03-06T22:02:39.339" v="5"/>
        <pc:sldMkLst>
          <pc:docMk/>
          <pc:sldMk cId="1155090792" sldId="286"/>
        </pc:sldMkLst>
      </pc:sldChg>
      <pc:sldChg chg="modSp mod">
        <pc:chgData name="Chuck Kiefriter" userId="a996b49251c4dfd2" providerId="LiveId" clId="{5AA25B55-5D47-418C-9AE7-C5B1E5851588}" dt="2024-03-06T21:56:52.226" v="3" actId="20577"/>
        <pc:sldMkLst>
          <pc:docMk/>
          <pc:sldMk cId="3551399501" sldId="303"/>
        </pc:sldMkLst>
        <pc:spChg chg="mod">
          <ac:chgData name="Chuck Kiefriter" userId="a996b49251c4dfd2" providerId="LiveId" clId="{5AA25B55-5D47-418C-9AE7-C5B1E5851588}" dt="2024-03-06T21:56:52.226" v="3" actId="20577"/>
          <ac:spMkLst>
            <pc:docMk/>
            <pc:sldMk cId="3551399501" sldId="303"/>
            <ac:spMk id="4" creationId="{C0B26727-0F97-5A73-B4ED-6BE65E07E5DB}"/>
          </ac:spMkLst>
        </pc:spChg>
      </pc:sldChg>
      <pc:sldChg chg="ord">
        <pc:chgData name="Chuck Kiefriter" userId="a996b49251c4dfd2" providerId="LiveId" clId="{5AA25B55-5D47-418C-9AE7-C5B1E5851588}" dt="2024-03-06T22:02:39.339" v="5"/>
        <pc:sldMkLst>
          <pc:docMk/>
          <pc:sldMk cId="3827704663" sldId="305"/>
        </pc:sldMkLst>
      </pc:sldChg>
      <pc:sldChg chg="ord">
        <pc:chgData name="Chuck Kiefriter" userId="a996b49251c4dfd2" providerId="LiveId" clId="{5AA25B55-5D47-418C-9AE7-C5B1E5851588}" dt="2024-03-06T22:04:43.114" v="7"/>
        <pc:sldMkLst>
          <pc:docMk/>
          <pc:sldMk cId="2169686199" sldId="30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3/6/2024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3/6/2024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kiefriter1/Java-Code-Examples/tree/main/src/interface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concepts/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kiefriter1/Java-Code-Examples/tree/main/src/abstraction" TargetMode="External"/><Relationship Id="rId2" Type="http://schemas.openxmlformats.org/officeDocument/2006/relationships/hyperlink" Target="https://github.com/ckiefriter1/Java-Code-Examples/tree/main/src/inheritence"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OOP Menu App</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Interfaces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416320"/>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interface is a completely "abstract class" that is used to group related methods with empty bodies:</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To access the interface methods, the interface must be "implemented"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kinda</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like inherited) by another class with the implements keyword (instead of extends). The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body of the interface method is provided by the "implemented" class</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Classes can implement </a:t>
            </a:r>
            <a:r>
              <a:rPr lang="en-US" b="0" i="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multiple interfaces</a:t>
            </a: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20F6CBEF-9110-814A-F1E8-8EDD591B1904}"/>
              </a:ext>
            </a:extLst>
          </p:cNvPr>
          <p:cNvSpPr txBox="1"/>
          <p:nvPr/>
        </p:nvSpPr>
        <p:spPr>
          <a:xfrm>
            <a:off x="4698072" y="6345767"/>
            <a:ext cx="7333507" cy="369332"/>
          </a:xfrm>
          <a:prstGeom prst="rect">
            <a:avLst/>
          </a:prstGeom>
          <a:noFill/>
        </p:spPr>
        <p:txBody>
          <a:bodyPr wrap="square">
            <a:spAutoFit/>
          </a:bodyPr>
          <a:lstStyle/>
          <a:p>
            <a:r>
              <a:rPr lang="en-US" dirty="0">
                <a:hlinkClick r:id="rId2"/>
              </a:rPr>
              <a:t>https://github.com/ckiefriter1/Java-Code-Examples/tree/main/src/interfaces</a:t>
            </a:r>
            <a:endParaRPr lang="en-US" dirty="0"/>
          </a:p>
        </p:txBody>
      </p:sp>
    </p:spTree>
    <p:extLst>
      <p:ext uri="{BB962C8B-B14F-4D97-AF65-F5344CB8AC3E}">
        <p14:creationId xmlns:p14="http://schemas.microsoft.com/office/powerpoint/2010/main" val="382770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C8CE67A-36E1-5A09-D74F-A2C8E2129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87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E1C922-B9C7-D0AD-8A67-CE620AD121BE}"/>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SOLID Principles</a:t>
            </a:r>
            <a:endParaRPr lang="en-US" sz="2400" dirty="0"/>
          </a:p>
        </p:txBody>
      </p:sp>
    </p:spTree>
    <p:extLst>
      <p:ext uri="{BB962C8B-B14F-4D97-AF65-F5344CB8AC3E}">
        <p14:creationId xmlns:p14="http://schemas.microsoft.com/office/powerpoint/2010/main" val="216968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Exceptions</a:t>
            </a:r>
          </a:p>
        </p:txBody>
      </p:sp>
    </p:spTree>
    <p:extLst>
      <p:ext uri="{BB962C8B-B14F-4D97-AF65-F5344CB8AC3E}">
        <p14:creationId xmlns:p14="http://schemas.microsoft.com/office/powerpoint/2010/main" val="36742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5016758"/>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What is an Exception?</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An </a:t>
            </a:r>
            <a:r>
              <a:rPr lang="en-US" b="0" i="0" dirty="0">
                <a:solidFill>
                  <a:srgbClr val="00B0F0"/>
                </a:solidFill>
                <a:effectLst/>
                <a:latin typeface="Open Sans" panose="020B0606030504020204" pitchFamily="34" charset="0"/>
              </a:rPr>
              <a:t>exception </a:t>
            </a:r>
            <a:r>
              <a:rPr lang="en-US" b="0" i="0">
                <a:solidFill>
                  <a:srgbClr val="00B0F0"/>
                </a:solidFill>
                <a:effectLst/>
                <a:latin typeface="Open Sans" panose="020B0606030504020204" pitchFamily="34" charset="0"/>
              </a:rPr>
              <a:t>is a defined </a:t>
            </a:r>
            <a:r>
              <a:rPr lang="en-US" b="0" i="0" dirty="0">
                <a:solidFill>
                  <a:srgbClr val="00B0F0"/>
                </a:solidFill>
                <a:effectLst/>
                <a:latin typeface="Open Sans" panose="020B0606030504020204" pitchFamily="34" charset="0"/>
              </a:rPr>
              <a:t>an event</a:t>
            </a:r>
            <a:r>
              <a:rPr lang="en-US" b="0" i="0" dirty="0">
                <a:solidFill>
                  <a:schemeClr val="tx1">
                    <a:lumMod val="85000"/>
                  </a:schemeClr>
                </a:solidFill>
                <a:effectLst/>
                <a:latin typeface="Open Sans" panose="020B0606030504020204" pitchFamily="34" charset="0"/>
              </a:rPr>
              <a:t>, which occurs during the execution of a program</a:t>
            </a:r>
            <a:r>
              <a:rPr lang="en-US" b="0" i="0" dirty="0">
                <a:solidFill>
                  <a:srgbClr val="00B0F0"/>
                </a:solidFill>
                <a:effectLst/>
                <a:latin typeface="Open Sans" panose="020B0606030504020204" pitchFamily="34" charset="0"/>
              </a:rPr>
              <a:t>, that disrupts the normal flow of the program's instructions.</a:t>
            </a:r>
          </a:p>
          <a:p>
            <a:pPr algn="l"/>
            <a:endParaRPr lang="en-US" b="0" i="0" dirty="0">
              <a:solidFill>
                <a:schemeClr val="tx1">
                  <a:lumMod val="85000"/>
                </a:schemeClr>
              </a:solidFill>
              <a:effectLst/>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In Java, there are </a:t>
            </a:r>
            <a:r>
              <a:rPr lang="en-US" b="0" i="0" dirty="0">
                <a:solidFill>
                  <a:srgbClr val="00B0F0"/>
                </a:solidFill>
                <a:effectLst/>
                <a:latin typeface="Open Sans" panose="020B0606030504020204" pitchFamily="34" charset="0"/>
              </a:rPr>
              <a:t>two types of Exceptions: </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Checked Exceptions </a:t>
            </a:r>
            <a:r>
              <a:rPr lang="en-US" b="0" i="0" dirty="0">
                <a:solidFill>
                  <a:schemeClr val="tx1">
                    <a:lumMod val="85000"/>
                  </a:schemeClr>
                </a:solidFill>
                <a:effectLst/>
                <a:latin typeface="Open Sans" panose="020B0606030504020204" pitchFamily="34" charset="0"/>
              </a:rPr>
              <a:t>-- these are checked by the compiler at </a:t>
            </a:r>
            <a:r>
              <a:rPr lang="en-US" b="0" i="0" dirty="0">
                <a:solidFill>
                  <a:srgbClr val="00B0F0"/>
                </a:solidFill>
                <a:effectLst/>
                <a:latin typeface="Open Sans" panose="020B0606030504020204" pitchFamily="34" charset="0"/>
              </a:rPr>
              <a:t>compiler time</a:t>
            </a:r>
          </a:p>
          <a:p>
            <a:pPr marL="742950" lvl="1" indent="-285750">
              <a:buFont typeface="Arial" panose="020B0604020202020204" pitchFamily="34" charset="0"/>
              <a:buChar char="•"/>
            </a:pPr>
            <a:r>
              <a:rPr lang="en-US" sz="1600" b="0" i="1" dirty="0">
                <a:solidFill>
                  <a:schemeClr val="tx1">
                    <a:lumMod val="85000"/>
                  </a:schemeClr>
                </a:solidFill>
                <a:effectLst/>
                <a:latin typeface="Open Sans" panose="020B0606030504020204" pitchFamily="34" charset="0"/>
              </a:rPr>
              <a:t>Example:   syntax errors -- a missing semi-colon or closing curly brace, incorrect datatype assignment, returning the wrong data type from a method, etc.</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Unchecked Exceptions </a:t>
            </a:r>
            <a:r>
              <a:rPr lang="en-US" b="0" i="0" dirty="0">
                <a:solidFill>
                  <a:schemeClr val="tx1">
                    <a:lumMod val="85000"/>
                  </a:schemeClr>
                </a:solidFill>
                <a:effectLst/>
                <a:latin typeface="Open Sans" panose="020B0606030504020204" pitchFamily="34" charset="0"/>
              </a:rPr>
              <a:t>-- these are not caught by the compiler, included here are runtime exceptions and errors.</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Runtime Exception Example:</a:t>
            </a:r>
            <a:r>
              <a:rPr lang="en-US" b="0" i="0" dirty="0">
                <a:solidFill>
                  <a:schemeClr val="tx1">
                    <a:lumMod val="85000"/>
                  </a:schemeClr>
                </a:solidFill>
                <a:effectLst/>
                <a:latin typeface="Open Sans" panose="020B0606030504020204" pitchFamily="34" charset="0"/>
              </a:rPr>
              <a:t> Trying to access a Null Address, Out-of-Bounds Indices,</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RuntimeException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NullPointerException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ArithmeticException</a:t>
            </a:r>
            <a:r>
              <a:rPr lang="en-US" b="0" i="1" dirty="0">
                <a:solidFill>
                  <a:schemeClr val="tx1">
                    <a:lumMod val="85000"/>
                  </a:schemeClr>
                </a:solidFill>
                <a:effectLst/>
                <a:latin typeface="Open Sans" panose="020B0606030504020204" pitchFamily="34" charset="0"/>
              </a:rPr>
              <a:t>, etc.</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Error Exception Example:</a:t>
            </a:r>
            <a:r>
              <a:rPr lang="en-US" b="0" i="0" dirty="0">
                <a:solidFill>
                  <a:schemeClr val="tx1">
                    <a:lumMod val="85000"/>
                  </a:schemeClr>
                </a:solidFill>
                <a:effectLst/>
                <a:latin typeface="Open Sans" panose="020B0606030504020204" pitchFamily="34" charset="0"/>
              </a:rPr>
              <a:t>  Serious issues that cause an application to abort, or to stop running, including Memory or Stack Overflow Errors, </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OutOfMemory</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StackOverflow</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VirtualMachineError</a:t>
            </a:r>
            <a:r>
              <a:rPr lang="en-US" b="0" i="1" dirty="0">
                <a:solidFill>
                  <a:schemeClr val="tx1">
                    <a:lumMod val="85000"/>
                  </a:schemeClr>
                </a:solidFill>
                <a:effectLst/>
                <a:latin typeface="Open Sans" panose="020B0606030504020204" pitchFamily="34" charset="0"/>
              </a:rPr>
              <a:t>, etc.</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spTree>
    <p:extLst>
      <p:ext uri="{BB962C8B-B14F-4D97-AF65-F5344CB8AC3E}">
        <p14:creationId xmlns:p14="http://schemas.microsoft.com/office/powerpoint/2010/main" val="97667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pic>
        <p:nvPicPr>
          <p:cNvPr id="5" name="Picture 4">
            <a:extLst>
              <a:ext uri="{FF2B5EF4-FFF2-40B4-BE49-F238E27FC236}">
                <a16:creationId xmlns:a16="http://schemas.microsoft.com/office/drawing/2014/main" id="{6A37CBD8-6224-F786-CA2E-BFD9FDE0E68A}"/>
              </a:ext>
            </a:extLst>
          </p:cNvPr>
          <p:cNvPicPr>
            <a:picLocks noChangeAspect="1"/>
          </p:cNvPicPr>
          <p:nvPr/>
        </p:nvPicPr>
        <p:blipFill>
          <a:blip r:embed="rId4"/>
          <a:stretch>
            <a:fillRect/>
          </a:stretch>
        </p:blipFill>
        <p:spPr>
          <a:xfrm>
            <a:off x="863193" y="803085"/>
            <a:ext cx="10096500" cy="4867275"/>
          </a:xfrm>
          <a:prstGeom prst="rect">
            <a:avLst/>
          </a:prstGeom>
        </p:spPr>
      </p:pic>
    </p:spTree>
    <p:extLst>
      <p:ext uri="{BB962C8B-B14F-4D97-AF65-F5344CB8AC3E}">
        <p14:creationId xmlns:p14="http://schemas.microsoft.com/office/powerpoint/2010/main" val="3119538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43795"/>
            <a:ext cx="119316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exception is an event that occurs during the execution of a program that disrupts the normal flow of instructions.</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When an error occurs within a method, the method creates an object and hands it off to the runtime system. </a:t>
            </a:r>
            <a:r>
              <a:rPr lang="en-US" b="0" i="0" dirty="0">
                <a:solidFill>
                  <a:schemeClr val="tx1">
                    <a:lumMod val="85000"/>
                  </a:schemeClr>
                </a:solidFill>
                <a:effectLst/>
                <a:latin typeface="Open Sans" panose="020B0606030504020204" pitchFamily="34" charset="0"/>
              </a:rPr>
              <a:t>The object, called an </a:t>
            </a:r>
            <a:r>
              <a:rPr lang="en-US" b="0" i="0" dirty="0">
                <a:solidFill>
                  <a:srgbClr val="00B0F0"/>
                </a:solidFill>
                <a:effectLst/>
                <a:latin typeface="Open Sans" panose="020B0606030504020204" pitchFamily="34" charset="0"/>
              </a:rPr>
              <a:t>exception object</a:t>
            </a:r>
            <a:r>
              <a:rPr lang="en-US" b="0" i="0" dirty="0">
                <a:solidFill>
                  <a:schemeClr val="tx1">
                    <a:lumMod val="85000"/>
                  </a:schemeClr>
                </a:solidFill>
                <a:effectLst/>
                <a:latin typeface="Open Sans" panose="020B0606030504020204" pitchFamily="34" charset="0"/>
              </a:rPr>
              <a:t>, contains information about the error, including its type and the state of the program when the error occurred.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Creating an exception object </a:t>
            </a:r>
            <a:r>
              <a:rPr lang="en-US" b="0" i="0" dirty="0">
                <a:solidFill>
                  <a:schemeClr val="tx1">
                    <a:lumMod val="85000"/>
                  </a:schemeClr>
                </a:solidFill>
                <a:effectLst/>
                <a:latin typeface="Open Sans" panose="020B0606030504020204" pitchFamily="34" charset="0"/>
              </a:rPr>
              <a:t>and handing it to the runtime system is called </a:t>
            </a:r>
            <a:r>
              <a:rPr lang="en-US" b="0" i="0" dirty="0">
                <a:solidFill>
                  <a:srgbClr val="00B0F0"/>
                </a:solidFill>
                <a:effectLst/>
                <a:latin typeface="Open Sans" panose="020B0606030504020204" pitchFamily="34" charset="0"/>
              </a:rPr>
              <a:t>throwing an exception.</a:t>
            </a:r>
          </a:p>
          <a:p>
            <a:pPr marL="285750" indent="-285750" algn="l">
              <a:buFont typeface="Arial" panose="020B0604020202020204" pitchFamily="34" charset="0"/>
              <a:buChar char="•"/>
            </a:pPr>
            <a:endParaRPr lang="en-US" b="0" i="0" dirty="0">
              <a:solidFill>
                <a:srgbClr val="00B0F0"/>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After a method throws an exception, the runtime system attempts to find something to handle it. </a:t>
            </a:r>
            <a:r>
              <a:rPr lang="en-US" b="0" i="0" dirty="0">
                <a:solidFill>
                  <a:schemeClr val="tx1">
                    <a:lumMod val="85000"/>
                  </a:schemeClr>
                </a:solidFill>
                <a:effectLst/>
                <a:latin typeface="Open Sans" panose="020B0606030504020204" pitchFamily="34" charset="0"/>
              </a:rPr>
              <a:t>The set of possible "somethings" to handle the exception is the ordered list of methods that had been called to get to the method where the error occurred. The list of methods is known as the </a:t>
            </a:r>
            <a:r>
              <a:rPr lang="en-US" b="0" i="0" dirty="0">
                <a:solidFill>
                  <a:srgbClr val="00B0F0"/>
                </a:solidFill>
                <a:effectLst/>
                <a:latin typeface="Open Sans" panose="020B0606030504020204" pitchFamily="34" charset="0"/>
              </a:rPr>
              <a:t>call stack </a:t>
            </a:r>
            <a:r>
              <a:rPr lang="en-US" b="0" i="0" dirty="0">
                <a:solidFill>
                  <a:schemeClr val="tx1">
                    <a:lumMod val="85000"/>
                  </a:schemeClr>
                </a:solidFill>
                <a:effectLst/>
                <a:latin typeface="Open Sans" panose="020B0606030504020204" pitchFamily="34" charset="0"/>
              </a:rPr>
              <a:t>(see the next figure).</a:t>
            </a:r>
            <a:endParaRPr lang="en-US" b="0" i="1" dirty="0">
              <a:solidFill>
                <a:schemeClr val="tx1">
                  <a:lumMod val="85000"/>
                </a:schemeClr>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70A8141-972B-8FEE-B70B-882D3DD31F46}"/>
              </a:ext>
            </a:extLst>
          </p:cNvPr>
          <p:cNvPicPr>
            <a:picLocks noChangeAspect="1"/>
          </p:cNvPicPr>
          <p:nvPr/>
        </p:nvPicPr>
        <p:blipFill>
          <a:blip r:embed="rId2"/>
          <a:stretch>
            <a:fillRect/>
          </a:stretch>
        </p:blipFill>
        <p:spPr>
          <a:xfrm>
            <a:off x="3850249" y="4047492"/>
            <a:ext cx="2997438" cy="2300208"/>
          </a:xfrm>
          <a:prstGeom prst="rect">
            <a:avLst/>
          </a:prstGeom>
        </p:spPr>
      </p:pic>
      <p:sp>
        <p:nvSpPr>
          <p:cNvPr id="7" name="TextBox 6">
            <a:extLst>
              <a:ext uri="{FF2B5EF4-FFF2-40B4-BE49-F238E27FC236}">
                <a16:creationId xmlns:a16="http://schemas.microsoft.com/office/drawing/2014/main" id="{E4F67DC1-6682-DCC5-09F9-0D3C65052F99}"/>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258690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runtime system searches the call stack for a method that contains a block of code that can handle the exception. This block of code is called an </a:t>
            </a:r>
            <a:r>
              <a:rPr lang="en-US" b="0" i="0" dirty="0">
                <a:solidFill>
                  <a:srgbClr val="00B0F0"/>
                </a:solidFill>
                <a:effectLst/>
                <a:latin typeface="Open Sans" panose="020B0606030504020204" pitchFamily="34" charset="0"/>
              </a:rPr>
              <a:t>exception handler</a:t>
            </a:r>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search </a:t>
            </a:r>
            <a:r>
              <a:rPr lang="en-US" b="0" i="0" dirty="0">
                <a:solidFill>
                  <a:srgbClr val="00B0F0"/>
                </a:solidFill>
                <a:effectLst/>
                <a:latin typeface="Open Sans" panose="020B0606030504020204" pitchFamily="34" charset="0"/>
              </a:rPr>
              <a:t>begins with the method in which the error occurred and proceeds through the call stack in the reverse order in which the methods were called</a:t>
            </a:r>
            <a:r>
              <a:rPr lang="en-US" b="0" i="0" dirty="0">
                <a:solidFill>
                  <a:schemeClr val="tx1">
                    <a:lumMod val="85000"/>
                  </a:schemeClr>
                </a:solidFill>
                <a:effectLst/>
                <a:latin typeface="Open Sans" panose="020B0606030504020204" pitchFamily="34" charset="0"/>
              </a:rPr>
              <a:t>. When an appropriate handler is found, the runtime system passes the exception to the handler. An exception handler is considered appropriate if the type of the exception object thrown matches the type that can be handled by the handler.</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a:t>
            </a:r>
            <a:r>
              <a:rPr lang="en-US" b="0" i="0" dirty="0">
                <a:solidFill>
                  <a:srgbClr val="00B0F0"/>
                </a:solidFill>
                <a:effectLst/>
                <a:latin typeface="Open Sans" panose="020B0606030504020204" pitchFamily="34" charset="0"/>
              </a:rPr>
              <a:t>exception handler chosen is said to </a:t>
            </a:r>
            <a:r>
              <a:rPr lang="en-US" b="0" i="0" u="sng" dirty="0">
                <a:solidFill>
                  <a:srgbClr val="00B0F0"/>
                </a:solidFill>
                <a:effectLst/>
                <a:latin typeface="Open Sans" panose="020B0606030504020204" pitchFamily="34" charset="0"/>
              </a:rPr>
              <a:t>catch the exception</a:t>
            </a:r>
            <a:r>
              <a:rPr lang="en-US" b="0" i="0" dirty="0">
                <a:solidFill>
                  <a:schemeClr val="tx1">
                    <a:lumMod val="85000"/>
                  </a:schemeClr>
                </a:solidFill>
                <a:effectLst/>
                <a:latin typeface="Open Sans" panose="020B0606030504020204" pitchFamily="34" charset="0"/>
              </a:rPr>
              <a:t>. If the runtime system exhaustively searches all the methods on the call stack without finding an appropriate exception handler, as shown in the next figure, the runtime system (and, consequently, the program) terminates.</a:t>
            </a:r>
            <a:endParaRPr lang="en-US" b="0" i="1"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E2697A41-77D9-6BEA-7880-1DBD268ED34C}"/>
              </a:ext>
            </a:extLst>
          </p:cNvPr>
          <p:cNvPicPr>
            <a:picLocks noChangeAspect="1"/>
          </p:cNvPicPr>
          <p:nvPr/>
        </p:nvPicPr>
        <p:blipFill>
          <a:blip r:embed="rId2"/>
          <a:stretch>
            <a:fillRect/>
          </a:stretch>
        </p:blipFill>
        <p:spPr>
          <a:xfrm>
            <a:off x="3582188" y="3868741"/>
            <a:ext cx="4104272" cy="2425847"/>
          </a:xfrm>
          <a:prstGeom prst="rect">
            <a:avLst/>
          </a:prstGeom>
        </p:spPr>
      </p:pic>
      <p:sp>
        <p:nvSpPr>
          <p:cNvPr id="7" name="TextBox 6">
            <a:extLst>
              <a:ext uri="{FF2B5EF4-FFF2-40B4-BE49-F238E27FC236}">
                <a16:creationId xmlns:a16="http://schemas.microsoft.com/office/drawing/2014/main" id="{81EDE05F-B22E-686F-2292-BF6CA2A0BD87}"/>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173152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71295"/>
            <a:ext cx="11931637" cy="657103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You associate exception handlers with a try block by providing one or more catch blocks directly after the try block. No code can be between the end of the try block and the beginning of the first catch block.</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algn="l"/>
            <a:r>
              <a:rPr lang="en-US" sz="1200" b="0" i="0" dirty="0">
                <a:solidFill>
                  <a:schemeClr val="tx1">
                    <a:lumMod val="85000"/>
                  </a:schemeClr>
                </a:solidFill>
                <a:effectLst/>
                <a:latin typeface="Open Sans" panose="020B0606030504020204" pitchFamily="34" charset="0"/>
              </a:rPr>
              <a:t>	try {</a:t>
            </a:r>
          </a:p>
          <a:p>
            <a:pPr algn="l"/>
            <a:r>
              <a:rPr lang="en-US" sz="1200" dirty="0">
                <a:solidFill>
                  <a:schemeClr val="tx1">
                    <a:lumMod val="85000"/>
                  </a:schemeClr>
                </a:solidFill>
                <a:latin typeface="Open Sans" panose="020B0606030504020204" pitchFamily="34" charset="0"/>
              </a:rPr>
              <a:t>	   // Execute some code here</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finally {</a:t>
            </a:r>
          </a:p>
          <a:p>
            <a:pPr algn="l"/>
            <a:r>
              <a:rPr lang="en-US" sz="1200" dirty="0">
                <a:solidFill>
                  <a:schemeClr val="tx1">
                    <a:lumMod val="85000"/>
                  </a:schemeClr>
                </a:solidFill>
                <a:latin typeface="Open Sans" panose="020B0606030504020204" pitchFamily="34" charset="0"/>
              </a:rPr>
              <a:t>	   // Code that always runs when the try block runs even when an Exception occurs</a:t>
            </a:r>
          </a:p>
          <a:p>
            <a:pPr algn="l"/>
            <a:r>
              <a:rPr lang="en-US" sz="1200" b="0" i="0" dirty="0">
                <a:solidFill>
                  <a:schemeClr val="tx1">
                    <a:lumMod val="85000"/>
                  </a:schemeClr>
                </a:solidFill>
                <a:effectLst/>
                <a:latin typeface="Open Sans" panose="020B0606030504020204" pitchFamily="34" charset="0"/>
              </a:rPr>
              <a:t>	}</a:t>
            </a:r>
          </a:p>
          <a:p>
            <a:pPr algn="l"/>
            <a:endParaRPr lang="en-US" sz="12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rgbClr val="00B0F0"/>
                </a:solidFill>
                <a:effectLst/>
                <a:latin typeface="Open Sans" panose="020B0606030504020204" pitchFamily="34" charset="0"/>
              </a:rPr>
              <a:t>Each catch block is an exception handler </a:t>
            </a:r>
            <a:r>
              <a:rPr lang="en-US" sz="1600" b="0" i="0" dirty="0">
                <a:solidFill>
                  <a:schemeClr val="tx1">
                    <a:lumMod val="85000"/>
                  </a:schemeClr>
                </a:solidFill>
                <a:effectLst/>
                <a:latin typeface="Open Sans" panose="020B0606030504020204" pitchFamily="34" charset="0"/>
              </a:rPr>
              <a:t>that handles the type of exception indicated by its argument. </a:t>
            </a:r>
            <a:r>
              <a:rPr lang="en-US" sz="1600" b="0" i="0" dirty="0">
                <a:solidFill>
                  <a:srgbClr val="00B0F0"/>
                </a:solidFill>
                <a:effectLst/>
                <a:latin typeface="Open Sans" panose="020B0606030504020204" pitchFamily="34" charset="0"/>
              </a:rPr>
              <a:t>The argument type, </a:t>
            </a:r>
            <a:r>
              <a:rPr lang="en-US" sz="1600" b="0" i="0" dirty="0" err="1">
                <a:solidFill>
                  <a:srgbClr val="00B0F0"/>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declares the type of exception that the handler can handle and must be the name of a class that inherits from the Throwable class. The handler can refer to the exception with name.</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catch block </a:t>
            </a:r>
            <a:r>
              <a:rPr lang="en-US" sz="1600" b="0" i="0" dirty="0">
                <a:solidFill>
                  <a:srgbClr val="00B0F0"/>
                </a:solidFill>
                <a:effectLst/>
                <a:latin typeface="Open Sans" panose="020B0606030504020204" pitchFamily="34" charset="0"/>
              </a:rPr>
              <a:t>contains code that is executed if and when the exception handler is invoked</a:t>
            </a:r>
            <a:r>
              <a:rPr lang="en-US" sz="1600" b="0" i="0" dirty="0">
                <a:solidFill>
                  <a:schemeClr val="tx1">
                    <a:lumMod val="85000"/>
                  </a:schemeClr>
                </a:solidFill>
                <a:effectLst/>
                <a:latin typeface="Open Sans" panose="020B0606030504020204" pitchFamily="34" charset="0"/>
              </a:rPr>
              <a:t>. The runtime system invokes the exception handler when the handler is the first one in the call stack whose </a:t>
            </a:r>
            <a:r>
              <a:rPr lang="en-US" sz="1600" b="0" i="0" dirty="0" err="1">
                <a:solidFill>
                  <a:schemeClr val="tx1">
                    <a:lumMod val="85000"/>
                  </a:schemeClr>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matches the type of the exception thrown. The system considers it a match if the thrown object can legally be assigned to the exception handler's argument.</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following are two exception handlers for the </a:t>
            </a:r>
            <a:r>
              <a:rPr lang="en-US" sz="1600" b="0" i="0" dirty="0" err="1">
                <a:solidFill>
                  <a:schemeClr val="tx1">
                    <a:lumMod val="85000"/>
                  </a:schemeClr>
                </a:solidFill>
                <a:effectLst/>
                <a:latin typeface="Open Sans" panose="020B0606030504020204" pitchFamily="34" charset="0"/>
              </a:rPr>
              <a:t>writeList</a:t>
            </a:r>
            <a:r>
              <a:rPr lang="en-US" sz="1600" b="0" i="0" dirty="0">
                <a:solidFill>
                  <a:schemeClr val="tx1">
                    <a:lumMod val="85000"/>
                  </a:schemeClr>
                </a:solidFill>
                <a:effectLst/>
                <a:latin typeface="Open Sans" panose="020B0606030504020204" pitchFamily="34" charset="0"/>
              </a:rPr>
              <a:t> method:</a:t>
            </a:r>
          </a:p>
          <a:p>
            <a:pPr algn="l"/>
            <a:r>
              <a:rPr lang="en-US" sz="1100" b="0" i="0" dirty="0">
                <a:solidFill>
                  <a:schemeClr val="tx1">
                    <a:lumMod val="85000"/>
                  </a:schemeClr>
                </a:solidFill>
                <a:effectLst/>
                <a:latin typeface="Open Sans" panose="020B0606030504020204" pitchFamily="34" charset="0"/>
              </a:rPr>
              <a:t>	try {</a:t>
            </a:r>
          </a:p>
          <a:p>
            <a:pPr lvl="2"/>
            <a:r>
              <a:rPr lang="en-US" sz="1100" b="0" i="0" dirty="0">
                <a:solidFill>
                  <a:schemeClr val="tx1">
                    <a:lumMod val="85000"/>
                  </a:schemeClr>
                </a:solidFill>
                <a:effectLst/>
                <a:latin typeface="Open Sans" panose="020B0606030504020204" pitchFamily="34" charset="0"/>
              </a:rPr>
              <a:t>   // Do something</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e) {</a:t>
            </a:r>
          </a:p>
          <a:p>
            <a:pPr lvl="2"/>
            <a:r>
              <a:rPr lang="en-US" sz="1100" b="0" i="0" dirty="0">
                <a:solidFill>
                  <a:schemeClr val="tx1">
                    <a:lumMod val="85000"/>
                  </a:schemeClr>
                </a:solidFill>
                <a:effectLst/>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e) </a:t>
            </a:r>
          </a:p>
          <a:p>
            <a:pPr lvl="2"/>
            <a:r>
              <a:rPr lang="en-US" sz="1100" dirty="0">
                <a:solidFill>
                  <a:schemeClr val="tx1">
                    <a:lumMod val="85000"/>
                  </a:schemeClr>
                </a:solidFill>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("Caught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a:t>
            </a:r>
          </a:p>
        </p:txBody>
      </p:sp>
      <p:sp>
        <p:nvSpPr>
          <p:cNvPr id="2" name="TextBox 1">
            <a:extLst>
              <a:ext uri="{FF2B5EF4-FFF2-40B4-BE49-F238E27FC236}">
                <a16:creationId xmlns:a16="http://schemas.microsoft.com/office/drawing/2014/main" id="{05E39B88-6490-5C54-C767-A0E91A8F373F}"/>
              </a:ext>
            </a:extLst>
          </p:cNvPr>
          <p:cNvSpPr txBox="1"/>
          <p:nvPr/>
        </p:nvSpPr>
        <p:spPr>
          <a:xfrm>
            <a:off x="5553511" y="6427531"/>
            <a:ext cx="6842443" cy="338554"/>
          </a:xfrm>
          <a:prstGeom prst="rect">
            <a:avLst/>
          </a:prstGeom>
          <a:noFill/>
        </p:spPr>
        <p:txBody>
          <a:bodyPr wrap="square">
            <a:spAutoFit/>
          </a:bodyPr>
          <a:lstStyle/>
          <a:p>
            <a:r>
              <a:rPr lang="en-US" sz="1600" dirty="0">
                <a:hlinkClick r:id="rId2"/>
              </a:rPr>
              <a:t>https://github.com/ckiefriter1/Java-Code-Examples/tree/main/src/exceptions</a:t>
            </a:r>
            <a:endParaRPr lang="en-US" sz="1600" dirty="0"/>
          </a:p>
        </p:txBody>
      </p:sp>
    </p:spTree>
    <p:extLst>
      <p:ext uri="{BB962C8B-B14F-4D97-AF65-F5344CB8AC3E}">
        <p14:creationId xmlns:p14="http://schemas.microsoft.com/office/powerpoint/2010/main" val="1226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5509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Exception handlers can do more than just print error messages or halt the program</a:t>
            </a:r>
            <a:r>
              <a:rPr lang="en-US" b="0" i="0" dirty="0">
                <a:solidFill>
                  <a:schemeClr val="tx1">
                    <a:lumMod val="85000"/>
                  </a:schemeClr>
                </a:solidFill>
                <a:effectLst/>
                <a:latin typeface="Open Sans" panose="020B0606030504020204" pitchFamily="34" charset="0"/>
              </a:rPr>
              <a:t>. They can do error recovery, prompt the user to make a decision, or propagate the error up to a higher-level handler using chained exceptions, as described in the </a:t>
            </a:r>
            <a:r>
              <a:rPr lang="en-US" b="0" i="0" dirty="0">
                <a:solidFill>
                  <a:srgbClr val="00B0F0"/>
                </a:solidFill>
                <a:effectLst/>
                <a:latin typeface="Open Sans" panose="020B0606030504020204" pitchFamily="34" charset="0"/>
              </a:rPr>
              <a:t>Chained Exceptions </a:t>
            </a:r>
            <a:r>
              <a:rPr lang="en-US" b="0" i="0" dirty="0">
                <a:solidFill>
                  <a:schemeClr val="tx1">
                    <a:lumMod val="85000"/>
                  </a:schemeClr>
                </a:solidFill>
                <a:effectLst/>
                <a:latin typeface="Open Sans" panose="020B0606030504020204" pitchFamily="34" charset="0"/>
              </a:rPr>
              <a:t>section.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Catching More Than One Type of Exception with One Exception Handler</a:t>
            </a: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Java SE 7 and later, a single catch block can handle more than one type of exception. This feature can reduce code duplication and lessen the temptation to catch an overly broad exception.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the catch clause, specify the types of exceptions that block can handle, and separate each exception type with a vertical bar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sz="1400" b="0" i="0" dirty="0">
                <a:solidFill>
                  <a:schemeClr val="tx1">
                    <a:lumMod val="85000"/>
                  </a:schemeClr>
                </a:solidFill>
                <a:effectLst/>
                <a:latin typeface="Open Sans" panose="020B0606030504020204" pitchFamily="34" charset="0"/>
              </a:rPr>
              <a:t>	catch (</a:t>
            </a:r>
            <a:r>
              <a:rPr lang="en-US" sz="1400" b="0" i="0" dirty="0" err="1">
                <a:solidFill>
                  <a:schemeClr val="tx1">
                    <a:lumMod val="85000"/>
                  </a:schemeClr>
                </a:solidFill>
                <a:effectLst/>
                <a:latin typeface="Open Sans" panose="020B0606030504020204" pitchFamily="34" charset="0"/>
              </a:rPr>
              <a:t>IOException|SQLException</a:t>
            </a:r>
            <a:r>
              <a:rPr lang="en-US" sz="1400" b="0" i="0" dirty="0">
                <a:solidFill>
                  <a:schemeClr val="tx1">
                    <a:lumMod val="85000"/>
                  </a:schemeClr>
                </a:solidFill>
                <a:effectLst/>
                <a:latin typeface="Open Sans" panose="020B0606030504020204" pitchFamily="34" charset="0"/>
              </a:rPr>
              <a:t> ex) {</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logger.log(ex);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throw 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2292BC77-EAED-98AF-CC12-6B2F561FA457}"/>
              </a:ext>
            </a:extLst>
          </p:cNvPr>
          <p:cNvSpPr txBox="1"/>
          <p:nvPr/>
        </p:nvSpPr>
        <p:spPr>
          <a:xfrm>
            <a:off x="4679424" y="6273448"/>
            <a:ext cx="7540362" cy="369332"/>
          </a:xfrm>
          <a:prstGeom prst="rect">
            <a:avLst/>
          </a:prstGeom>
          <a:noFill/>
        </p:spPr>
        <p:txBody>
          <a:bodyPr wrap="square">
            <a:spAutoFit/>
          </a:bodyPr>
          <a:lstStyle/>
          <a:p>
            <a:r>
              <a:rPr lang="en-US" dirty="0">
                <a:hlinkClick r:id="rId2"/>
              </a:rPr>
              <a:t>https://github.com/ckiefriter1/Java-Code-Examples/tree/main/src/exceptions</a:t>
            </a:r>
            <a:endParaRPr lang="en-US" dirty="0"/>
          </a:p>
        </p:txBody>
      </p:sp>
    </p:spTree>
    <p:extLst>
      <p:ext uri="{BB962C8B-B14F-4D97-AF65-F5344CB8AC3E}">
        <p14:creationId xmlns:p14="http://schemas.microsoft.com/office/powerpoint/2010/main" val="228557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24315"/>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85000"/>
                  </a:schemeClr>
                </a:solidFill>
                <a:latin typeface="Open Sans" panose="020B0606030504020204" pitchFamily="34" charset="0"/>
              </a:rPr>
              <a:t>Y</a:t>
            </a:r>
            <a:r>
              <a:rPr lang="en-US" b="0" i="0" dirty="0">
                <a:solidFill>
                  <a:schemeClr val="tx1">
                    <a:lumMod val="85000"/>
                  </a:schemeClr>
                </a:solidFill>
                <a:effectLst/>
                <a:latin typeface="Open Sans" panose="020B0606030504020204" pitchFamily="34" charset="0"/>
              </a:rPr>
              <a:t>ou can use a </a:t>
            </a:r>
            <a:r>
              <a:rPr lang="en-US" b="0" i="0" dirty="0">
                <a:solidFill>
                  <a:srgbClr val="00B0F0"/>
                </a:solidFill>
                <a:effectLst/>
                <a:latin typeface="Open Sans" panose="020B0606030504020204" pitchFamily="34" charset="0"/>
              </a:rPr>
              <a:t>finally block</a:t>
            </a:r>
            <a:r>
              <a:rPr lang="en-US" b="0" i="0" dirty="0">
                <a:solidFill>
                  <a:schemeClr val="tx1">
                    <a:lumMod val="85000"/>
                  </a:schemeClr>
                </a:solidFill>
                <a:effectLst/>
                <a:latin typeface="Open Sans" panose="020B0606030504020204" pitchFamily="34" charset="0"/>
              </a:rPr>
              <a:t> to ensure that a resource is closed regardless of whether the try statement completes normally or abruptly. The following example uses a finally block instead of a try-with-resources statement: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   static String </a:t>
            </a:r>
            <a:r>
              <a:rPr lang="en-US" b="0" i="0" dirty="0" err="1">
                <a:solidFill>
                  <a:schemeClr val="tx1">
                    <a:lumMod val="85000"/>
                  </a:schemeClr>
                </a:solidFill>
                <a:effectLst/>
                <a:latin typeface="Open Sans" panose="020B0606030504020204" pitchFamily="34" charset="0"/>
              </a:rPr>
              <a:t>readFirstLineFromFileWithFinallyBlock</a:t>
            </a:r>
            <a:r>
              <a:rPr lang="en-US" b="0" i="0" dirty="0">
                <a:solidFill>
                  <a:schemeClr val="tx1">
                    <a:lumMod val="85000"/>
                  </a:schemeClr>
                </a:solidFill>
                <a:effectLst/>
                <a:latin typeface="Open Sans" panose="020B0606030504020204" pitchFamily="34" charset="0"/>
              </a:rPr>
              <a:t>(String path) throws </a:t>
            </a:r>
            <a:r>
              <a:rPr lang="en-US" b="0" i="0" dirty="0" err="1">
                <a:solidFill>
                  <a:schemeClr val="tx1">
                    <a:lumMod val="85000"/>
                  </a:schemeClr>
                </a:solidFill>
                <a:effectLst/>
                <a:latin typeface="Open Sans" panose="020B0606030504020204" pitchFamily="34" charset="0"/>
              </a:rPr>
              <a:t>IOException</a:t>
            </a:r>
            <a:r>
              <a:rPr lang="en-US" b="0" i="0" dirty="0">
                <a:solidFill>
                  <a:schemeClr val="tx1">
                    <a:lumMod val="85000"/>
                  </a:schemeClr>
                </a:solidFill>
                <a:effectLst/>
                <a:latin typeface="Open Sans" panose="020B0606030504020204" pitchFamily="34" charset="0"/>
              </a:rPr>
              <a:t> {</a:t>
            </a:r>
          </a:p>
          <a:p>
            <a:pPr algn="l"/>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(path);</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try {</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return </a:t>
            </a:r>
            <a:r>
              <a:rPr lang="en-US" b="0" i="0" dirty="0" err="1">
                <a:solidFill>
                  <a:schemeClr val="tx1">
                    <a:lumMod val="85000"/>
                  </a:schemeClr>
                </a:solidFill>
                <a:effectLst/>
                <a:latin typeface="Open Sans" panose="020B0606030504020204" pitchFamily="34" charset="0"/>
              </a:rPr>
              <a:t>br.readLine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 finally {</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t>
            </a:r>
          </a:p>
          <a:p>
            <a:pPr algn="l"/>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97603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OOP Menu Example</a:t>
            </a:r>
          </a:p>
        </p:txBody>
      </p:sp>
    </p:spTree>
    <p:extLst>
      <p:ext uri="{BB962C8B-B14F-4D97-AF65-F5344CB8AC3E}">
        <p14:creationId xmlns:p14="http://schemas.microsoft.com/office/powerpoint/2010/main" val="418359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46331"/>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TBD</a:t>
            </a:r>
            <a:endParaRPr lang="en-US"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Tree>
    <p:extLst>
      <p:ext uri="{BB962C8B-B14F-4D97-AF65-F5344CB8AC3E}">
        <p14:creationId xmlns:p14="http://schemas.microsoft.com/office/powerpoint/2010/main" val="424094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 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and functionality (methods)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pic>
        <p:nvPicPr>
          <p:cNvPr id="5" name="Picture 4">
            <a:extLst>
              <a:ext uri="{FF2B5EF4-FFF2-40B4-BE49-F238E27FC236}">
                <a16:creationId xmlns:a16="http://schemas.microsoft.com/office/drawing/2014/main" id="{53DF2F7F-7B17-ADB3-6B4E-639563DF2A2A}"/>
              </a:ext>
            </a:extLst>
          </p:cNvPr>
          <p:cNvPicPr>
            <a:picLocks noChangeAspect="1"/>
          </p:cNvPicPr>
          <p:nvPr/>
        </p:nvPicPr>
        <p:blipFill>
          <a:blip r:embed="rId3"/>
          <a:stretch>
            <a:fillRect/>
          </a:stretch>
        </p:blipFill>
        <p:spPr>
          <a:xfrm>
            <a:off x="8419938" y="2822369"/>
            <a:ext cx="3475754" cy="3043703"/>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05369"/>
            <a:ext cx="11671510" cy="563231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Object?</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 software bundle of related state and behavior</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Class?</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 class is a blueprint or prototype from which objects are created</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section defines a class that models the state and behavior of a real-world object. It intentionally focuses on the basics, showing how even a simple class can cleanly model state and behavior.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Inheritance?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Inheritance provides a powerful and natural mechanism for organizing and structuring your software.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Package?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package is a namespace for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organizing classes and interfaces in a logical manner</a:t>
            </a:r>
          </a:p>
        </p:txBody>
      </p:sp>
      <p:sp>
        <p:nvSpPr>
          <p:cNvPr id="3" name="TextBox 2">
            <a:extLst>
              <a:ext uri="{FF2B5EF4-FFF2-40B4-BE49-F238E27FC236}">
                <a16:creationId xmlns:a16="http://schemas.microsoft.com/office/drawing/2014/main" id="{4147B091-8768-D6A8-FF68-DEC06014D579}"/>
              </a:ext>
            </a:extLst>
          </p:cNvPr>
          <p:cNvSpPr txBox="1"/>
          <p:nvPr/>
        </p:nvSpPr>
        <p:spPr>
          <a:xfrm>
            <a:off x="5765418" y="6427017"/>
            <a:ext cx="6426582" cy="369332"/>
          </a:xfrm>
          <a:prstGeom prst="rect">
            <a:avLst/>
          </a:prstGeom>
          <a:noFill/>
        </p:spPr>
        <p:txBody>
          <a:bodyPr wrap="square">
            <a:spAutoFit/>
          </a:bodyPr>
          <a:lstStyle/>
          <a:p>
            <a:r>
              <a:rPr lang="en-US" dirty="0">
                <a:hlinkClick r:id="rId2"/>
              </a:rPr>
              <a:t>https://docs.oracle.com/javase/tutorial/java/concepts/index.html</a:t>
            </a:r>
            <a:endParaRPr lang="en-US" dirty="0"/>
          </a:p>
        </p:txBody>
      </p:sp>
    </p:spTree>
    <p:extLst>
      <p:ext uri="{BB962C8B-B14F-4D97-AF65-F5344CB8AC3E}">
        <p14:creationId xmlns:p14="http://schemas.microsoft.com/office/powerpoint/2010/main" val="10762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err="1">
                <a:solidFill>
                  <a:srgbClr val="00B050"/>
                </a:solidFill>
                <a:effectLst/>
                <a:latin typeface="Open Sans" panose="020B0606030504020204" pitchFamily="34" charset="0"/>
              </a:rPr>
              <a:t>Inheritence</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259207" y="553580"/>
            <a:ext cx="9324265" cy="6463308"/>
          </a:xfrm>
          <a:prstGeom prst="rect">
            <a:avLst/>
          </a:prstGeom>
          <a:noFill/>
        </p:spPr>
        <p:txBody>
          <a:bodyPr wrap="square">
            <a:spAutoFit/>
          </a:bodyPr>
          <a:lstStyle/>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means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creating new classes based on existing ones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 class that inherits from another class can reuse the methods and fields of that class. In addition, you can add new fields and methods to your current class as well.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Why Do We Need Java Inheritance?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Code Reusability</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code written in the Superclass is common to all subclasses. Child classes can directly use the parent class code.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Method Overriding</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Method Overriding is achievable only through Inheritance. It is one of the ways by which Java achieves Run Time Polymorphism.</a:t>
            </a: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concept of abstract where we do not have to provide all details is achieved through inheritance. Abstraction only shows the functionality to the user.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Abstract Class in Java?</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Java abstract class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a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that can not be </a:t>
            </a:r>
            <a:r>
              <a:rPr lang="en-US" dirty="0" err="1">
                <a:solidFill>
                  <a:srgbClr val="00B0F0"/>
                </a:solidFill>
                <a:latin typeface="Open Sans" panose="020B0606030504020204" pitchFamily="34" charset="0"/>
                <a:ea typeface="Open Sans" panose="020B0606030504020204" pitchFamily="34" charset="0"/>
                <a:cs typeface="Open Sans" panose="020B0606030504020204" pitchFamily="34" charset="0"/>
              </a:rPr>
              <a:t>instanitiated</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 by itself</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it needs to be subclassed by another class to use its properties. An abstract class is declared using the “abstract” keyword in its class definition.</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Abstract class is declared with the abstract keyword. It may have both abstract and non-abstract methods(methods with bodies).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abstract is a Java modifier applicable for classes and methods in Java but not for Variables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this article, we will learn the use of abstract classes in Java.</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40346BC9-5E3A-5092-6ECC-E4E6FAE9ADAF}"/>
              </a:ext>
            </a:extLst>
          </p:cNvPr>
          <p:cNvSpPr txBox="1"/>
          <p:nvPr/>
        </p:nvSpPr>
        <p:spPr>
          <a:xfrm>
            <a:off x="9985186" y="1015959"/>
            <a:ext cx="1444626" cy="923330"/>
          </a:xfrm>
          <a:prstGeom prst="rect">
            <a:avLst/>
          </a:prstGeom>
          <a:noFill/>
        </p:spPr>
        <p:txBody>
          <a:bodyPr wrap="none" rtlCol="0">
            <a:spAutoFit/>
          </a:bodyPr>
          <a:lstStyle/>
          <a:p>
            <a:r>
              <a:rPr lang="en-US" dirty="0"/>
              <a:t>Base Class / </a:t>
            </a:r>
          </a:p>
          <a:p>
            <a:r>
              <a:rPr lang="en-US" dirty="0"/>
              <a:t>Super Class / </a:t>
            </a:r>
          </a:p>
          <a:p>
            <a:r>
              <a:rPr lang="en-US" dirty="0"/>
              <a:t>Parent Class</a:t>
            </a:r>
          </a:p>
        </p:txBody>
      </p:sp>
      <p:sp>
        <p:nvSpPr>
          <p:cNvPr id="3" name="TextBox 2">
            <a:extLst>
              <a:ext uri="{FF2B5EF4-FFF2-40B4-BE49-F238E27FC236}">
                <a16:creationId xmlns:a16="http://schemas.microsoft.com/office/drawing/2014/main" id="{F19DAB60-7345-E475-248A-5DE1D69809B0}"/>
              </a:ext>
            </a:extLst>
          </p:cNvPr>
          <p:cNvSpPr txBox="1"/>
          <p:nvPr/>
        </p:nvSpPr>
        <p:spPr>
          <a:xfrm>
            <a:off x="10062216" y="2967335"/>
            <a:ext cx="1434367" cy="923330"/>
          </a:xfrm>
          <a:prstGeom prst="rect">
            <a:avLst/>
          </a:prstGeom>
          <a:noFill/>
        </p:spPr>
        <p:txBody>
          <a:bodyPr wrap="none" rtlCol="0">
            <a:spAutoFit/>
          </a:bodyPr>
          <a:lstStyle/>
          <a:p>
            <a:r>
              <a:rPr lang="en-US" dirty="0"/>
              <a:t>Sub Class / </a:t>
            </a:r>
          </a:p>
          <a:p>
            <a:r>
              <a:rPr lang="en-US" dirty="0"/>
              <a:t>Child Class / </a:t>
            </a:r>
          </a:p>
          <a:p>
            <a:r>
              <a:rPr lang="en-US" dirty="0"/>
              <a:t>Derived Class</a:t>
            </a:r>
          </a:p>
        </p:txBody>
      </p:sp>
      <p:sp>
        <p:nvSpPr>
          <p:cNvPr id="7" name="Rectangle 6">
            <a:extLst>
              <a:ext uri="{FF2B5EF4-FFF2-40B4-BE49-F238E27FC236}">
                <a16:creationId xmlns:a16="http://schemas.microsoft.com/office/drawing/2014/main" id="{2944939E-CE60-4E7F-459C-2B805538DC4D}"/>
              </a:ext>
            </a:extLst>
          </p:cNvPr>
          <p:cNvSpPr/>
          <p:nvPr/>
        </p:nvSpPr>
        <p:spPr>
          <a:xfrm>
            <a:off x="9918417" y="1002725"/>
            <a:ext cx="1578166"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F4454C-BF01-204B-7739-7B9CDC5E6AB9}"/>
              </a:ext>
            </a:extLst>
          </p:cNvPr>
          <p:cNvSpPr/>
          <p:nvPr/>
        </p:nvSpPr>
        <p:spPr>
          <a:xfrm>
            <a:off x="9918416" y="2967335"/>
            <a:ext cx="1578167"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2CF2A64-E28C-F0B1-55B1-F46615CA67E0}"/>
              </a:ext>
            </a:extLst>
          </p:cNvPr>
          <p:cNvCxnSpPr>
            <a:cxnSpLocks/>
            <a:stCxn id="8" idx="0"/>
            <a:endCxn id="7" idx="2"/>
          </p:cNvCxnSpPr>
          <p:nvPr/>
        </p:nvCxnSpPr>
        <p:spPr>
          <a:xfrm flipV="1">
            <a:off x="10707500" y="1926055"/>
            <a:ext cx="0" cy="10412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1761B8-B7F5-0027-F883-18FD7CEF3E85}"/>
              </a:ext>
            </a:extLst>
          </p:cNvPr>
          <p:cNvSpPr txBox="1"/>
          <p:nvPr/>
        </p:nvSpPr>
        <p:spPr>
          <a:xfrm>
            <a:off x="10662084" y="2203053"/>
            <a:ext cx="1124026" cy="307777"/>
          </a:xfrm>
          <a:prstGeom prst="rect">
            <a:avLst/>
          </a:prstGeom>
          <a:noFill/>
        </p:spPr>
        <p:txBody>
          <a:bodyPr wrap="none" rtlCol="0">
            <a:spAutoFit/>
          </a:bodyPr>
          <a:lstStyle/>
          <a:p>
            <a:r>
              <a:rPr lang="en-US" sz="1400" i="1" dirty="0"/>
              <a:t>Inherits from</a:t>
            </a:r>
          </a:p>
        </p:txBody>
      </p:sp>
      <p:sp>
        <p:nvSpPr>
          <p:cNvPr id="17" name="TextBox 16">
            <a:extLst>
              <a:ext uri="{FF2B5EF4-FFF2-40B4-BE49-F238E27FC236}">
                <a16:creationId xmlns:a16="http://schemas.microsoft.com/office/drawing/2014/main" id="{B5607AA7-C4EB-DE4A-F2F9-216914155727}"/>
              </a:ext>
            </a:extLst>
          </p:cNvPr>
          <p:cNvSpPr txBox="1"/>
          <p:nvPr/>
        </p:nvSpPr>
        <p:spPr>
          <a:xfrm>
            <a:off x="4396666" y="6185891"/>
            <a:ext cx="7795334" cy="369332"/>
          </a:xfrm>
          <a:prstGeom prst="rect">
            <a:avLst/>
          </a:prstGeom>
          <a:noFill/>
        </p:spPr>
        <p:txBody>
          <a:bodyPr wrap="square">
            <a:spAutoFit/>
          </a:bodyPr>
          <a:lstStyle/>
          <a:p>
            <a:r>
              <a:rPr lang="en-US" dirty="0">
                <a:hlinkClick r:id="rId2"/>
              </a:rPr>
              <a:t>https://github.com/ckiefriter1/Java-Code-Examples/tree/main/src/inheritence</a:t>
            </a:r>
            <a:endParaRPr lang="en-US" dirty="0"/>
          </a:p>
        </p:txBody>
      </p:sp>
      <p:sp>
        <p:nvSpPr>
          <p:cNvPr id="19" name="TextBox 18">
            <a:extLst>
              <a:ext uri="{FF2B5EF4-FFF2-40B4-BE49-F238E27FC236}">
                <a16:creationId xmlns:a16="http://schemas.microsoft.com/office/drawing/2014/main" id="{A1A2E3CB-4A3B-1F6C-E6B9-A4A01B2568C2}"/>
              </a:ext>
            </a:extLst>
          </p:cNvPr>
          <p:cNvSpPr txBox="1"/>
          <p:nvPr/>
        </p:nvSpPr>
        <p:spPr>
          <a:xfrm>
            <a:off x="4396666" y="6457730"/>
            <a:ext cx="7730231" cy="369332"/>
          </a:xfrm>
          <a:prstGeom prst="rect">
            <a:avLst/>
          </a:prstGeom>
          <a:noFill/>
        </p:spPr>
        <p:txBody>
          <a:bodyPr wrap="square">
            <a:spAutoFit/>
          </a:bodyPr>
          <a:lstStyle/>
          <a:p>
            <a:r>
              <a:rPr lang="en-US" dirty="0">
                <a:hlinkClick r:id="rId3"/>
              </a:rPr>
              <a:t>https://github.com/ckiefriter1/Java-Code-Examples/tree/main/src/abstraction</a:t>
            </a:r>
            <a:endParaRPr lang="en-US" dirty="0"/>
          </a:p>
        </p:txBody>
      </p:sp>
    </p:spTree>
    <p:extLst>
      <p:ext uri="{BB962C8B-B14F-4D97-AF65-F5344CB8AC3E}">
        <p14:creationId xmlns:p14="http://schemas.microsoft.com/office/powerpoint/2010/main" val="355139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Interfaces</a:t>
            </a:r>
          </a:p>
        </p:txBody>
      </p:sp>
    </p:spTree>
    <p:extLst>
      <p:ext uri="{BB962C8B-B14F-4D97-AF65-F5344CB8AC3E}">
        <p14:creationId xmlns:p14="http://schemas.microsoft.com/office/powerpoint/2010/main" val="115509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5022</TotalTime>
  <Words>2484</Words>
  <Application>Microsoft Office PowerPoint</Application>
  <PresentationFormat>Widescreen</PresentationFormat>
  <Paragraphs>216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2024-03-06T22:12:01Z</dcterms:modified>
</cp:coreProperties>
</file>