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1"/>
  </p:notesMasterIdLst>
  <p:sldIdLst>
    <p:sldId id="256" r:id="rId2"/>
    <p:sldId id="260" r:id="rId3"/>
    <p:sldId id="257" r:id="rId4"/>
    <p:sldId id="273" r:id="rId5"/>
    <p:sldId id="266" r:id="rId6"/>
    <p:sldId id="272" r:id="rId7"/>
    <p:sldId id="262" r:id="rId8"/>
    <p:sldId id="261" r:id="rId9"/>
    <p:sldId id="264" r:id="rId10"/>
    <p:sldId id="258" r:id="rId11"/>
    <p:sldId id="267" r:id="rId12"/>
    <p:sldId id="263" r:id="rId13"/>
    <p:sldId id="265" r:id="rId14"/>
    <p:sldId id="268" r:id="rId15"/>
    <p:sldId id="269" r:id="rId16"/>
    <p:sldId id="274" r:id="rId17"/>
    <p:sldId id="271" r:id="rId18"/>
    <p:sldId id="270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F9DCFC-655C-4CB4-A4DB-588B767805DE}">
          <p14:sldIdLst>
            <p14:sldId id="256"/>
            <p14:sldId id="260"/>
            <p14:sldId id="257"/>
            <p14:sldId id="273"/>
            <p14:sldId id="266"/>
            <p14:sldId id="272"/>
            <p14:sldId id="262"/>
            <p14:sldId id="261"/>
            <p14:sldId id="264"/>
            <p14:sldId id="258"/>
            <p14:sldId id="267"/>
            <p14:sldId id="263"/>
            <p14:sldId id="265"/>
            <p14:sldId id="268"/>
            <p14:sldId id="269"/>
            <p14:sldId id="274"/>
            <p14:sldId id="271"/>
            <p14:sldId id="270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7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uck Kiefriter" userId="a996b49251c4dfd2" providerId="LiveId" clId="{64C26573-325B-488E-8190-F6A7C67EDB6F}"/>
    <pc:docChg chg="modSld">
      <pc:chgData name="Chuck Kiefriter" userId="a996b49251c4dfd2" providerId="LiveId" clId="{64C26573-325B-488E-8190-F6A7C67EDB6F}" dt="2025-08-05T23:39:54.075" v="10" actId="20577"/>
      <pc:docMkLst>
        <pc:docMk/>
      </pc:docMkLst>
      <pc:sldChg chg="modSp mod">
        <pc:chgData name="Chuck Kiefriter" userId="a996b49251c4dfd2" providerId="LiveId" clId="{64C26573-325B-488E-8190-F6A7C67EDB6F}" dt="2025-08-05T23:39:54.075" v="10" actId="20577"/>
        <pc:sldMkLst>
          <pc:docMk/>
          <pc:sldMk cId="592160494" sldId="257"/>
        </pc:sldMkLst>
        <pc:spChg chg="mod">
          <ac:chgData name="Chuck Kiefriter" userId="a996b49251c4dfd2" providerId="LiveId" clId="{64C26573-325B-488E-8190-F6A7C67EDB6F}" dt="2025-08-05T23:39:54.075" v="10" actId="20577"/>
          <ac:spMkLst>
            <pc:docMk/>
            <pc:sldMk cId="592160494" sldId="257"/>
            <ac:spMk id="3" creationId="{BE655343-4535-484E-80D0-29DE4C0FE545}"/>
          </ac:spMkLst>
        </pc:spChg>
      </pc:sldChg>
    </pc:docChg>
  </pc:docChgLst>
  <pc:docChgLst>
    <pc:chgData name="Chuck Kiefriter" userId="a996b49251c4dfd2" providerId="LiveId" clId="{DFCB2A37-D863-4EBF-A059-95E2CCBF33B7}"/>
    <pc:docChg chg="modSld">
      <pc:chgData name="Chuck Kiefriter" userId="a996b49251c4dfd2" providerId="LiveId" clId="{DFCB2A37-D863-4EBF-A059-95E2CCBF33B7}" dt="2024-04-10T22:55:23.455" v="8" actId="14100"/>
      <pc:docMkLst>
        <pc:docMk/>
      </pc:docMkLst>
      <pc:sldChg chg="modSp mod">
        <pc:chgData name="Chuck Kiefriter" userId="a996b49251c4dfd2" providerId="LiveId" clId="{DFCB2A37-D863-4EBF-A059-95E2CCBF33B7}" dt="2024-04-10T22:46:59.183" v="1" actId="14100"/>
        <pc:sldMkLst>
          <pc:docMk/>
          <pc:sldMk cId="592160494" sldId="257"/>
        </pc:sldMkLst>
      </pc:sldChg>
      <pc:sldChg chg="modSp mod">
        <pc:chgData name="Chuck Kiefriter" userId="a996b49251c4dfd2" providerId="LiveId" clId="{DFCB2A37-D863-4EBF-A059-95E2CCBF33B7}" dt="2024-04-10T22:53:53.826" v="6" actId="14100"/>
        <pc:sldMkLst>
          <pc:docMk/>
          <pc:sldMk cId="2833542518" sldId="258"/>
        </pc:sldMkLst>
      </pc:sldChg>
      <pc:sldChg chg="modSp mod">
        <pc:chgData name="Chuck Kiefriter" userId="a996b49251c4dfd2" providerId="LiveId" clId="{DFCB2A37-D863-4EBF-A059-95E2CCBF33B7}" dt="2024-04-10T22:52:25.476" v="5" actId="1036"/>
        <pc:sldMkLst>
          <pc:docMk/>
          <pc:sldMk cId="2039089494" sldId="261"/>
        </pc:sldMkLst>
      </pc:sldChg>
      <pc:sldChg chg="modSp mod">
        <pc:chgData name="Chuck Kiefriter" userId="a996b49251c4dfd2" providerId="LiveId" clId="{DFCB2A37-D863-4EBF-A059-95E2CCBF33B7}" dt="2024-04-10T22:55:23.455" v="8" actId="14100"/>
        <pc:sldMkLst>
          <pc:docMk/>
          <pc:sldMk cId="2666722311" sldId="263"/>
        </pc:sldMkLst>
      </pc:sldChg>
      <pc:sldChg chg="modSp mod">
        <pc:chgData name="Chuck Kiefriter" userId="a996b49251c4dfd2" providerId="LiveId" clId="{DFCB2A37-D863-4EBF-A059-95E2CCBF33B7}" dt="2024-04-10T22:54:54.140" v="7" actId="14100"/>
        <pc:sldMkLst>
          <pc:docMk/>
          <pc:sldMk cId="780300224" sldId="267"/>
        </pc:sldMkLst>
      </pc:sldChg>
      <pc:sldChg chg="modSp mod">
        <pc:chgData name="Chuck Kiefriter" userId="a996b49251c4dfd2" providerId="LiveId" clId="{DFCB2A37-D863-4EBF-A059-95E2CCBF33B7}" dt="2024-04-10T22:48:14.426" v="2" actId="14100"/>
        <pc:sldMkLst>
          <pc:docMk/>
          <pc:sldMk cId="1721235053" sldId="272"/>
        </pc:sldMkLst>
      </pc:sldChg>
      <pc:sldChg chg="modSp mod">
        <pc:chgData name="Chuck Kiefriter" userId="a996b49251c4dfd2" providerId="LiveId" clId="{DFCB2A37-D863-4EBF-A059-95E2CCBF33B7}" dt="2024-02-21T00:45:13.326" v="0" actId="14100"/>
        <pc:sldMkLst>
          <pc:docMk/>
          <pc:sldMk cId="2260863610" sldId="27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BC3E4-C956-40CB-AFCD-8F927AFF366E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4059C-20AD-48E2-B243-62F40DF01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05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590953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76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6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68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1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704274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704274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6266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733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706" y="1825625"/>
            <a:ext cx="3733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46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3355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33556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69D020A-50D9-4765-A420-144120443902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418153" y="1681163"/>
            <a:ext cx="3355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FDF4AA6-3615-4AC4-A80F-32B15B7C54E1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418153" y="2505075"/>
            <a:ext cx="33556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12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7611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859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4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7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71009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5475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07839-97A4-44D6-B8EF-1A5DB2D086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/>
              <a:t>Returning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FD140-E406-4165-9E64-ECEE2E5D31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cap="none" dirty="0"/>
              <a:t>Moving and modifying data</a:t>
            </a:r>
          </a:p>
        </p:txBody>
      </p:sp>
    </p:spTree>
    <p:extLst>
      <p:ext uri="{BB962C8B-B14F-4D97-AF65-F5344CB8AC3E}">
        <p14:creationId xmlns:p14="http://schemas.microsoft.com/office/powerpoint/2010/main" val="507793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E9158-A438-42B2-A593-EFF06F252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883D7-2D50-4372-93E2-2D595447C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13592" cy="4351338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Transforms</a:t>
            </a:r>
            <a:r>
              <a:rPr lang="en-US" dirty="0"/>
              <a:t> data</a:t>
            </a:r>
          </a:p>
          <a:p>
            <a:r>
              <a:rPr lang="en-US" dirty="0">
                <a:solidFill>
                  <a:srgbClr val="00B0F0"/>
                </a:solidFill>
              </a:rPr>
              <a:t>Applies</a:t>
            </a:r>
            <a:r>
              <a:rPr lang="en-US" dirty="0"/>
              <a:t> business rules</a:t>
            </a:r>
          </a:p>
          <a:p>
            <a:r>
              <a:rPr lang="en-US" dirty="0">
                <a:solidFill>
                  <a:srgbClr val="00B0F0"/>
                </a:solidFill>
              </a:rPr>
              <a:t>Validates</a:t>
            </a:r>
            <a:r>
              <a:rPr lang="en-US" dirty="0"/>
              <a:t> data</a:t>
            </a:r>
          </a:p>
          <a:p>
            <a:r>
              <a:rPr lang="en-US" dirty="0">
                <a:solidFill>
                  <a:srgbClr val="00B0F0"/>
                </a:solidFill>
              </a:rPr>
              <a:t>Throws</a:t>
            </a:r>
            <a:r>
              <a:rPr lang="en-US" dirty="0"/>
              <a:t> appropriate Exceptions</a:t>
            </a:r>
          </a:p>
          <a:p>
            <a:r>
              <a:rPr lang="en-US" dirty="0"/>
              <a:t>Works well with </a:t>
            </a:r>
            <a:r>
              <a:rPr lang="en-US" dirty="0">
                <a:solidFill>
                  <a:srgbClr val="00B0F0"/>
                </a:solidFill>
              </a:rPr>
              <a:t>Optional</a:t>
            </a:r>
            <a:r>
              <a:rPr lang="en-US" dirty="0"/>
              <a:t> to throw application-specific exceptions</a:t>
            </a:r>
          </a:p>
        </p:txBody>
      </p:sp>
    </p:spTree>
    <p:extLst>
      <p:ext uri="{BB962C8B-B14F-4D97-AF65-F5344CB8AC3E}">
        <p14:creationId xmlns:p14="http://schemas.microsoft.com/office/powerpoint/2010/main" val="283354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E0CBD-DEBB-4810-B84F-7765C267E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layer: multiple rows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9978C-17FB-4336-9BD9-56E834771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34016" cy="435133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No need for NULL check – the </a:t>
            </a:r>
            <a:r>
              <a:rPr lang="en-US" dirty="0">
                <a:solidFill>
                  <a:srgbClr val="00B0F0"/>
                </a:solidFill>
              </a:rPr>
              <a:t>list</a:t>
            </a:r>
            <a:r>
              <a:rPr lang="en-US" dirty="0"/>
              <a:t> will never be NULL</a:t>
            </a:r>
          </a:p>
          <a:p>
            <a:pPr>
              <a:spcBef>
                <a:spcPts val="1800"/>
              </a:spcBef>
            </a:pPr>
            <a:r>
              <a:rPr lang="en-US" dirty="0"/>
              <a:t>If there are no rows the list will be </a:t>
            </a:r>
            <a:r>
              <a:rPr lang="en-US" dirty="0">
                <a:solidFill>
                  <a:srgbClr val="00B0F0"/>
                </a:solidFill>
              </a:rPr>
              <a:t>empty</a:t>
            </a:r>
          </a:p>
        </p:txBody>
      </p:sp>
    </p:spTree>
    <p:extLst>
      <p:ext uri="{BB962C8B-B14F-4D97-AF65-F5344CB8AC3E}">
        <p14:creationId xmlns:p14="http://schemas.microsoft.com/office/powerpoint/2010/main" val="780300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29B7-380F-4649-91F3-5F6C88B7D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365126"/>
            <a:ext cx="10515600" cy="1325563"/>
          </a:xfrm>
        </p:spPr>
        <p:txBody>
          <a:bodyPr/>
          <a:lstStyle/>
          <a:p>
            <a:r>
              <a:rPr lang="en-US" dirty="0"/>
              <a:t>Service layer: single row with NULL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E2254-7C85-45E9-BA98-C6D6C8F27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1825625"/>
            <a:ext cx="7366000" cy="132556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Recipe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dao.fetchRecipe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Ice".equals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recipe.getRecipeName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17F85F8-7154-4A91-8BE7-2C2052996082}"/>
              </a:ext>
            </a:extLst>
          </p:cNvPr>
          <p:cNvSpPr txBox="1">
            <a:spLocks/>
          </p:cNvSpPr>
          <p:nvPr/>
        </p:nvSpPr>
        <p:spPr>
          <a:xfrm>
            <a:off x="711200" y="3813967"/>
            <a:ext cx="11633200" cy="2678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dirty="0">
                <a:cs typeface="Courier New" panose="02070309020205020404" pitchFamily="49" charset="0"/>
              </a:rPr>
              <a:t>This throws a </a:t>
            </a:r>
            <a:r>
              <a:rPr lang="en-US" dirty="0" err="1">
                <a:solidFill>
                  <a:srgbClr val="FF0000"/>
                </a:solidFill>
                <a:cs typeface="Courier New" panose="02070309020205020404" pitchFamily="49" charset="0"/>
              </a:rPr>
              <a:t>NullPointerException</a:t>
            </a:r>
            <a:r>
              <a:rPr lang="en-US" dirty="0">
                <a:cs typeface="Courier New" panose="02070309020205020404" pitchFamily="49" charset="0"/>
              </a:rPr>
              <a:t> if recipe is NULL</a:t>
            </a:r>
          </a:p>
          <a:p>
            <a:pPr>
              <a:spcBef>
                <a:spcPts val="1800"/>
              </a:spcBef>
            </a:pPr>
            <a:r>
              <a:rPr lang="en-US" dirty="0">
                <a:cs typeface="Courier New" panose="02070309020205020404" pitchFamily="49" charset="0"/>
              </a:rPr>
              <a:t>The </a:t>
            </a:r>
            <a:r>
              <a:rPr lang="en-US" dirty="0">
                <a:solidFill>
                  <a:srgbClr val="00B0F0"/>
                </a:solidFill>
                <a:cs typeface="Courier New" panose="02070309020205020404" pitchFamily="49" charset="0"/>
              </a:rPr>
              <a:t>programmer</a:t>
            </a:r>
            <a:r>
              <a:rPr lang="en-US" dirty="0">
                <a:cs typeface="Courier New" panose="02070309020205020404" pitchFamily="49" charset="0"/>
              </a:rPr>
              <a:t> did not consider that recipe may be null</a:t>
            </a:r>
          </a:p>
          <a:p>
            <a:pPr>
              <a:spcBef>
                <a:spcPts val="1800"/>
              </a:spcBef>
            </a:pPr>
            <a:r>
              <a:rPr lang="en-US" dirty="0">
                <a:cs typeface="Courier New" panose="02070309020205020404" pitchFamily="49" charset="0"/>
              </a:rPr>
              <a:t>It probably wasn't </a:t>
            </a:r>
            <a:r>
              <a:rPr lang="en-US" dirty="0">
                <a:solidFill>
                  <a:srgbClr val="00B0F0"/>
                </a:solidFill>
                <a:cs typeface="Courier New" panose="02070309020205020404" pitchFamily="49" charset="0"/>
              </a:rPr>
              <a:t>documented</a:t>
            </a:r>
            <a:r>
              <a:rPr lang="en-US" dirty="0"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60E13D56-C7AB-4568-A257-BD307F74CF7D}"/>
              </a:ext>
            </a:extLst>
          </p:cNvPr>
          <p:cNvSpPr/>
          <p:nvPr/>
        </p:nvSpPr>
        <p:spPr>
          <a:xfrm rot="1210410">
            <a:off x="4813300" y="2805433"/>
            <a:ext cx="2019300" cy="1016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BOOM!</a:t>
            </a:r>
          </a:p>
        </p:txBody>
      </p:sp>
    </p:spTree>
    <p:extLst>
      <p:ext uri="{BB962C8B-B14F-4D97-AF65-F5344CB8AC3E}">
        <p14:creationId xmlns:p14="http://schemas.microsoft.com/office/powerpoint/2010/main" val="266672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1E803-90CE-4E14-A5CB-1A3E7EBE7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layer: single row with Optional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DBC89-A978-49D1-910B-C52439AD6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00944" cy="1489075"/>
          </a:xfrm>
        </p:spPr>
        <p:txBody>
          <a:bodyPr>
            <a:normAutofit/>
          </a:bodyPr>
          <a:lstStyle/>
          <a:p>
            <a:r>
              <a:rPr lang="en-US" dirty="0"/>
              <a:t>Expresses the programmer's </a:t>
            </a:r>
            <a:r>
              <a:rPr lang="en-US" dirty="0">
                <a:solidFill>
                  <a:srgbClr val="00B0F0"/>
                </a:solidFill>
              </a:rPr>
              <a:t>intent</a:t>
            </a:r>
          </a:p>
          <a:p>
            <a:r>
              <a:rPr lang="en-US" dirty="0"/>
              <a:t>Specifically says: the returned value may be </a:t>
            </a:r>
            <a:r>
              <a:rPr lang="en-US" dirty="0">
                <a:solidFill>
                  <a:srgbClr val="00B0F0"/>
                </a:solidFill>
              </a:rPr>
              <a:t>NULL</a:t>
            </a:r>
            <a:r>
              <a:rPr lang="en-US" dirty="0"/>
              <a:t> – deal with it!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F3F340E-50A5-4587-867C-785B068C56FE}"/>
              </a:ext>
            </a:extLst>
          </p:cNvPr>
          <p:cNvSpPr txBox="1">
            <a:spLocks/>
          </p:cNvSpPr>
          <p:nvPr/>
        </p:nvSpPr>
        <p:spPr>
          <a:xfrm>
            <a:off x="838200" y="3314700"/>
            <a:ext cx="7100944" cy="2971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Optional&lt;Recipe&gt;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opRecipe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dao.fetchRecipe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(...);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opRecipe.isPresent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Recipe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opRecipe.get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// Do something here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7975540E-1B76-42C1-AEFF-88DBF1C1F364}"/>
              </a:ext>
            </a:extLst>
          </p:cNvPr>
          <p:cNvSpPr/>
          <p:nvPr/>
        </p:nvSpPr>
        <p:spPr>
          <a:xfrm rot="1210410">
            <a:off x="4501922" y="4953473"/>
            <a:ext cx="2019300" cy="1016000"/>
          </a:xfrm>
          <a:prstGeom prst="lef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No BOOM!</a:t>
            </a:r>
          </a:p>
        </p:txBody>
      </p:sp>
    </p:spTree>
    <p:extLst>
      <p:ext uri="{BB962C8B-B14F-4D97-AF65-F5344CB8AC3E}">
        <p14:creationId xmlns:p14="http://schemas.microsoft.com/office/powerpoint/2010/main" val="36251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1E803-90CE-4E14-A5CB-1A3E7EBE7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with default Exception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F3F340E-50A5-4587-867C-785B068C56FE}"/>
              </a:ext>
            </a:extLst>
          </p:cNvPr>
          <p:cNvSpPr txBox="1">
            <a:spLocks/>
          </p:cNvSpPr>
          <p:nvPr/>
        </p:nvSpPr>
        <p:spPr>
          <a:xfrm>
            <a:off x="838200" y="2006600"/>
            <a:ext cx="7100944" cy="203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Recipe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getRecipe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(Integer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Optional&lt;Recipe&gt;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opRecipe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dao.fetchRecipe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opRecipe.orElseThrow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A967B6-57E9-4846-895C-BDD959AAC133}"/>
              </a:ext>
            </a:extLst>
          </p:cNvPr>
          <p:cNvSpPr txBox="1"/>
          <p:nvPr/>
        </p:nvSpPr>
        <p:spPr>
          <a:xfrm>
            <a:off x="1930400" y="4169846"/>
            <a:ext cx="3632200" cy="369332"/>
          </a:xfrm>
          <a:custGeom>
            <a:avLst/>
            <a:gdLst>
              <a:gd name="connsiteX0" fmla="*/ 0 w 3632200"/>
              <a:gd name="connsiteY0" fmla="*/ 0 h 369332"/>
              <a:gd name="connsiteX1" fmla="*/ 482564 w 3632200"/>
              <a:gd name="connsiteY1" fmla="*/ 0 h 369332"/>
              <a:gd name="connsiteX2" fmla="*/ 892483 w 3632200"/>
              <a:gd name="connsiteY2" fmla="*/ 0 h 369332"/>
              <a:gd name="connsiteX3" fmla="*/ 1484013 w 3632200"/>
              <a:gd name="connsiteY3" fmla="*/ 0 h 369332"/>
              <a:gd name="connsiteX4" fmla="*/ 1966577 w 3632200"/>
              <a:gd name="connsiteY4" fmla="*/ 0 h 369332"/>
              <a:gd name="connsiteX5" fmla="*/ 2449141 w 3632200"/>
              <a:gd name="connsiteY5" fmla="*/ 0 h 369332"/>
              <a:gd name="connsiteX6" fmla="*/ 3040670 w 3632200"/>
              <a:gd name="connsiteY6" fmla="*/ 0 h 369332"/>
              <a:gd name="connsiteX7" fmla="*/ 3632200 w 3632200"/>
              <a:gd name="connsiteY7" fmla="*/ 0 h 369332"/>
              <a:gd name="connsiteX8" fmla="*/ 3632200 w 3632200"/>
              <a:gd name="connsiteY8" fmla="*/ 369332 h 369332"/>
              <a:gd name="connsiteX9" fmla="*/ 3185958 w 3632200"/>
              <a:gd name="connsiteY9" fmla="*/ 369332 h 369332"/>
              <a:gd name="connsiteX10" fmla="*/ 2667073 w 3632200"/>
              <a:gd name="connsiteY10" fmla="*/ 369332 h 369332"/>
              <a:gd name="connsiteX11" fmla="*/ 2148187 w 3632200"/>
              <a:gd name="connsiteY11" fmla="*/ 369332 h 369332"/>
              <a:gd name="connsiteX12" fmla="*/ 1665623 w 3632200"/>
              <a:gd name="connsiteY12" fmla="*/ 369332 h 369332"/>
              <a:gd name="connsiteX13" fmla="*/ 1074093 w 3632200"/>
              <a:gd name="connsiteY13" fmla="*/ 369332 h 369332"/>
              <a:gd name="connsiteX14" fmla="*/ 482564 w 3632200"/>
              <a:gd name="connsiteY14" fmla="*/ 369332 h 369332"/>
              <a:gd name="connsiteX15" fmla="*/ 0 w 3632200"/>
              <a:gd name="connsiteY15" fmla="*/ 369332 h 369332"/>
              <a:gd name="connsiteX16" fmla="*/ 0 w 3632200"/>
              <a:gd name="connsiteY16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32200" h="369332" extrusionOk="0">
                <a:moveTo>
                  <a:pt x="0" y="0"/>
                </a:moveTo>
                <a:cubicBezTo>
                  <a:pt x="215574" y="-35053"/>
                  <a:pt x="345998" y="51120"/>
                  <a:pt x="482564" y="0"/>
                </a:cubicBezTo>
                <a:cubicBezTo>
                  <a:pt x="619130" y="-51120"/>
                  <a:pt x="713519" y="1687"/>
                  <a:pt x="892483" y="0"/>
                </a:cubicBezTo>
                <a:cubicBezTo>
                  <a:pt x="1071447" y="-1687"/>
                  <a:pt x="1311148" y="27784"/>
                  <a:pt x="1484013" y="0"/>
                </a:cubicBezTo>
                <a:cubicBezTo>
                  <a:pt x="1656878" y="-27784"/>
                  <a:pt x="1866993" y="34800"/>
                  <a:pt x="1966577" y="0"/>
                </a:cubicBezTo>
                <a:cubicBezTo>
                  <a:pt x="2066161" y="-34800"/>
                  <a:pt x="2231618" y="14110"/>
                  <a:pt x="2449141" y="0"/>
                </a:cubicBezTo>
                <a:cubicBezTo>
                  <a:pt x="2666664" y="-14110"/>
                  <a:pt x="2896830" y="54509"/>
                  <a:pt x="3040670" y="0"/>
                </a:cubicBezTo>
                <a:cubicBezTo>
                  <a:pt x="3184510" y="-54509"/>
                  <a:pt x="3424496" y="50642"/>
                  <a:pt x="3632200" y="0"/>
                </a:cubicBezTo>
                <a:cubicBezTo>
                  <a:pt x="3671274" y="170087"/>
                  <a:pt x="3588146" y="228284"/>
                  <a:pt x="3632200" y="369332"/>
                </a:cubicBezTo>
                <a:cubicBezTo>
                  <a:pt x="3440017" y="385143"/>
                  <a:pt x="3299602" y="318175"/>
                  <a:pt x="3185958" y="369332"/>
                </a:cubicBezTo>
                <a:cubicBezTo>
                  <a:pt x="3072314" y="420489"/>
                  <a:pt x="2855761" y="328117"/>
                  <a:pt x="2667073" y="369332"/>
                </a:cubicBezTo>
                <a:cubicBezTo>
                  <a:pt x="2478385" y="410547"/>
                  <a:pt x="2396159" y="361893"/>
                  <a:pt x="2148187" y="369332"/>
                </a:cubicBezTo>
                <a:cubicBezTo>
                  <a:pt x="1900215" y="376771"/>
                  <a:pt x="1862935" y="360411"/>
                  <a:pt x="1665623" y="369332"/>
                </a:cubicBezTo>
                <a:cubicBezTo>
                  <a:pt x="1468311" y="378253"/>
                  <a:pt x="1276593" y="355062"/>
                  <a:pt x="1074093" y="369332"/>
                </a:cubicBezTo>
                <a:cubicBezTo>
                  <a:pt x="871593" y="383602"/>
                  <a:pt x="629121" y="307292"/>
                  <a:pt x="482564" y="369332"/>
                </a:cubicBezTo>
                <a:cubicBezTo>
                  <a:pt x="336007" y="431372"/>
                  <a:pt x="101621" y="340384"/>
                  <a:pt x="0" y="369332"/>
                </a:cubicBezTo>
                <a:cubicBezTo>
                  <a:pt x="-38655" y="245768"/>
                  <a:pt x="11552" y="91692"/>
                  <a:pt x="0" y="0"/>
                </a:cubicBezTo>
                <a:close/>
              </a:path>
            </a:pathLst>
          </a:custGeom>
          <a:noFill/>
          <a:ln w="2222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dirty="0"/>
              <a:t>Throws a </a:t>
            </a:r>
            <a:r>
              <a:rPr lang="en-US" dirty="0" err="1"/>
              <a:t>NoSuchElementException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0F79903-9EA6-4876-8F9C-190B560D1DAB}"/>
              </a:ext>
            </a:extLst>
          </p:cNvPr>
          <p:cNvCxnSpPr>
            <a:stCxn id="9" idx="0"/>
          </p:cNvCxnSpPr>
          <p:nvPr/>
        </p:nvCxnSpPr>
        <p:spPr>
          <a:xfrm flipV="1">
            <a:off x="3746500" y="3556000"/>
            <a:ext cx="0" cy="61384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73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1E803-90CE-4E14-A5CB-1A3E7EBE7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with custom Exception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F3F340E-50A5-4587-867C-785B068C56FE}"/>
              </a:ext>
            </a:extLst>
          </p:cNvPr>
          <p:cNvSpPr txBox="1">
            <a:spLocks/>
          </p:cNvSpPr>
          <p:nvPr/>
        </p:nvSpPr>
        <p:spPr>
          <a:xfrm>
            <a:off x="838200" y="2006600"/>
            <a:ext cx="7100944" cy="317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Recipe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getRecipe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(Integer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Optional&lt;Recipe&gt;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opRecipe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dao.fetchRecipe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opRecipe.orElseThrow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() -&gt; new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NotFoundException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("Not found");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437669-3F79-4643-A880-9C5A0FDB74A4}"/>
              </a:ext>
            </a:extLst>
          </p:cNvPr>
          <p:cNvSpPr txBox="1"/>
          <p:nvPr/>
        </p:nvSpPr>
        <p:spPr>
          <a:xfrm>
            <a:off x="1346200" y="4500046"/>
            <a:ext cx="2667000" cy="646331"/>
          </a:xfrm>
          <a:custGeom>
            <a:avLst/>
            <a:gdLst>
              <a:gd name="connsiteX0" fmla="*/ 0 w 2667000"/>
              <a:gd name="connsiteY0" fmla="*/ 0 h 646331"/>
              <a:gd name="connsiteX1" fmla="*/ 506730 w 2667000"/>
              <a:gd name="connsiteY1" fmla="*/ 0 h 646331"/>
              <a:gd name="connsiteX2" fmla="*/ 960120 w 2667000"/>
              <a:gd name="connsiteY2" fmla="*/ 0 h 646331"/>
              <a:gd name="connsiteX3" fmla="*/ 1546860 w 2667000"/>
              <a:gd name="connsiteY3" fmla="*/ 0 h 646331"/>
              <a:gd name="connsiteX4" fmla="*/ 2053590 w 2667000"/>
              <a:gd name="connsiteY4" fmla="*/ 0 h 646331"/>
              <a:gd name="connsiteX5" fmla="*/ 2667000 w 2667000"/>
              <a:gd name="connsiteY5" fmla="*/ 0 h 646331"/>
              <a:gd name="connsiteX6" fmla="*/ 2667000 w 2667000"/>
              <a:gd name="connsiteY6" fmla="*/ 336092 h 646331"/>
              <a:gd name="connsiteX7" fmla="*/ 2667000 w 2667000"/>
              <a:gd name="connsiteY7" fmla="*/ 646331 h 646331"/>
              <a:gd name="connsiteX8" fmla="*/ 2133600 w 2667000"/>
              <a:gd name="connsiteY8" fmla="*/ 646331 h 646331"/>
              <a:gd name="connsiteX9" fmla="*/ 1680210 w 2667000"/>
              <a:gd name="connsiteY9" fmla="*/ 646331 h 646331"/>
              <a:gd name="connsiteX10" fmla="*/ 1146810 w 2667000"/>
              <a:gd name="connsiteY10" fmla="*/ 646331 h 646331"/>
              <a:gd name="connsiteX11" fmla="*/ 613410 w 2667000"/>
              <a:gd name="connsiteY11" fmla="*/ 646331 h 646331"/>
              <a:gd name="connsiteX12" fmla="*/ 0 w 2667000"/>
              <a:gd name="connsiteY12" fmla="*/ 646331 h 646331"/>
              <a:gd name="connsiteX13" fmla="*/ 0 w 2667000"/>
              <a:gd name="connsiteY13" fmla="*/ 310239 h 646331"/>
              <a:gd name="connsiteX14" fmla="*/ 0 w 2667000"/>
              <a:gd name="connsiteY14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667000" h="646331" extrusionOk="0">
                <a:moveTo>
                  <a:pt x="0" y="0"/>
                </a:moveTo>
                <a:cubicBezTo>
                  <a:pt x="221851" y="-32453"/>
                  <a:pt x="346477" y="34594"/>
                  <a:pt x="506730" y="0"/>
                </a:cubicBezTo>
                <a:cubicBezTo>
                  <a:pt x="666983" y="-34594"/>
                  <a:pt x="821392" y="34641"/>
                  <a:pt x="960120" y="0"/>
                </a:cubicBezTo>
                <a:cubicBezTo>
                  <a:pt x="1098848" y="-34641"/>
                  <a:pt x="1272882" y="59311"/>
                  <a:pt x="1546860" y="0"/>
                </a:cubicBezTo>
                <a:cubicBezTo>
                  <a:pt x="1820838" y="-59311"/>
                  <a:pt x="1806346" y="48483"/>
                  <a:pt x="2053590" y="0"/>
                </a:cubicBezTo>
                <a:cubicBezTo>
                  <a:pt x="2300834" y="-48483"/>
                  <a:pt x="2404615" y="64965"/>
                  <a:pt x="2667000" y="0"/>
                </a:cubicBezTo>
                <a:cubicBezTo>
                  <a:pt x="2701672" y="99397"/>
                  <a:pt x="2628939" y="207528"/>
                  <a:pt x="2667000" y="336092"/>
                </a:cubicBezTo>
                <a:cubicBezTo>
                  <a:pt x="2705061" y="464656"/>
                  <a:pt x="2659754" y="558683"/>
                  <a:pt x="2667000" y="646331"/>
                </a:cubicBezTo>
                <a:cubicBezTo>
                  <a:pt x="2461545" y="657210"/>
                  <a:pt x="2390132" y="593024"/>
                  <a:pt x="2133600" y="646331"/>
                </a:cubicBezTo>
                <a:cubicBezTo>
                  <a:pt x="1877068" y="699638"/>
                  <a:pt x="1782934" y="596923"/>
                  <a:pt x="1680210" y="646331"/>
                </a:cubicBezTo>
                <a:cubicBezTo>
                  <a:pt x="1577486" y="695739"/>
                  <a:pt x="1388441" y="618333"/>
                  <a:pt x="1146810" y="646331"/>
                </a:cubicBezTo>
                <a:cubicBezTo>
                  <a:pt x="905179" y="674329"/>
                  <a:pt x="793118" y="628857"/>
                  <a:pt x="613410" y="646331"/>
                </a:cubicBezTo>
                <a:cubicBezTo>
                  <a:pt x="433702" y="663805"/>
                  <a:pt x="290015" y="638173"/>
                  <a:pt x="0" y="646331"/>
                </a:cubicBezTo>
                <a:cubicBezTo>
                  <a:pt x="-33616" y="483157"/>
                  <a:pt x="27355" y="419635"/>
                  <a:pt x="0" y="310239"/>
                </a:cubicBezTo>
                <a:cubicBezTo>
                  <a:pt x="-27355" y="200843"/>
                  <a:pt x="264" y="72993"/>
                  <a:pt x="0" y="0"/>
                </a:cubicBezTo>
                <a:close/>
              </a:path>
            </a:pathLst>
          </a:custGeom>
          <a:noFill/>
          <a:ln w="2222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Lambda expression with no parameters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D7DB161-2F09-46AC-81FA-75D9C018018A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1828800" y="3733800"/>
            <a:ext cx="850900" cy="76624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415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B5983-6B7E-4B67-BABB-A3B54DD4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 more compactly...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7251D-4711-4EFE-9DA6-FC5DF1FF3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Recipe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getRecipe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(Integer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dao.getRecipe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.</a:t>
            </a:r>
            <a:r>
              <a:rPr lang="en-US" sz="2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orElseThrow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or...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Recipe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getRecipe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(Integer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dao.getRecipe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2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orElseThrow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 () -&gt;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new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NotFoundException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"Not found) 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0781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56B42-2840-4534-B0BA-4746F5EEC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Input/Output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4D8AE-27E2-407E-B201-ED213B1BF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Gathers</a:t>
            </a:r>
            <a:r>
              <a:rPr lang="en-US" dirty="0"/>
              <a:t> data from user</a:t>
            </a:r>
          </a:p>
          <a:p>
            <a:r>
              <a:rPr lang="en-US" dirty="0">
                <a:solidFill>
                  <a:srgbClr val="00B0F0"/>
                </a:solidFill>
              </a:rPr>
              <a:t>Handles</a:t>
            </a:r>
            <a:r>
              <a:rPr lang="en-US" dirty="0"/>
              <a:t> exceptions</a:t>
            </a:r>
          </a:p>
          <a:p>
            <a:r>
              <a:rPr lang="en-US" dirty="0">
                <a:solidFill>
                  <a:srgbClr val="00B0F0"/>
                </a:solidFill>
              </a:rPr>
              <a:t>Processes</a:t>
            </a:r>
            <a:r>
              <a:rPr lang="en-US" dirty="0"/>
              <a:t> menu operations</a:t>
            </a:r>
          </a:p>
          <a:p>
            <a:r>
              <a:rPr lang="en-US" dirty="0">
                <a:solidFill>
                  <a:srgbClr val="00B0F0"/>
                </a:solidFill>
              </a:rPr>
              <a:t>Interacts</a:t>
            </a:r>
            <a:r>
              <a:rPr lang="en-US" dirty="0"/>
              <a:t> with Service layer</a:t>
            </a:r>
          </a:p>
        </p:txBody>
      </p:sp>
    </p:spTree>
    <p:extLst>
      <p:ext uri="{BB962C8B-B14F-4D97-AF65-F5344CB8AC3E}">
        <p14:creationId xmlns:p14="http://schemas.microsoft.com/office/powerpoint/2010/main" val="277666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71359-C409-4FF6-A3A6-589120FAE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5175"/>
          </a:xfrm>
        </p:spPr>
        <p:txBody>
          <a:bodyPr/>
          <a:lstStyle/>
          <a:p>
            <a:r>
              <a:rPr lang="en-US" dirty="0"/>
              <a:t>The Input/Output layer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EDBED6-CD47-443A-9424-29134356683C}"/>
              </a:ext>
            </a:extLst>
          </p:cNvPr>
          <p:cNvSpPr txBox="1">
            <a:spLocks/>
          </p:cNvSpPr>
          <p:nvPr/>
        </p:nvSpPr>
        <p:spPr>
          <a:xfrm>
            <a:off x="838200" y="1556656"/>
            <a:ext cx="7100944" cy="5110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displayMenu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done = false;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while(!done)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int operation = </a:t>
            </a:r>
            <a:r>
              <a:rPr lang="en-US" sz="2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getOperation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switch(operation)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(Exception 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nError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"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e.getMessage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+ " Try again.");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523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C4B74-5E9E-459A-9119-CF122883C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848DF-A0BA-4541-8917-4F35B353A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Data</a:t>
            </a:r>
            <a:r>
              <a:rPr lang="en-US" dirty="0"/>
              <a:t> layer</a:t>
            </a:r>
          </a:p>
          <a:p>
            <a:pPr lvl="1"/>
            <a:r>
              <a:rPr lang="en-US" dirty="0"/>
              <a:t>Returns data (List or Optional)</a:t>
            </a:r>
          </a:p>
          <a:p>
            <a:pPr lvl="1"/>
            <a:r>
              <a:rPr lang="en-US" dirty="0"/>
              <a:t>Passes on exceptions, does not create them</a:t>
            </a:r>
          </a:p>
          <a:p>
            <a:r>
              <a:rPr lang="en-US" dirty="0">
                <a:solidFill>
                  <a:srgbClr val="00B0F0"/>
                </a:solidFill>
              </a:rPr>
              <a:t>Service</a:t>
            </a:r>
            <a:r>
              <a:rPr lang="en-US" dirty="0"/>
              <a:t> layer</a:t>
            </a:r>
          </a:p>
          <a:p>
            <a:pPr lvl="1"/>
            <a:r>
              <a:rPr lang="en-US" dirty="0"/>
              <a:t>Formats/transforms data</a:t>
            </a:r>
          </a:p>
          <a:p>
            <a:pPr lvl="1"/>
            <a:r>
              <a:rPr lang="en-US" dirty="0"/>
              <a:t>Applies business rules</a:t>
            </a:r>
          </a:p>
          <a:p>
            <a:pPr lvl="1"/>
            <a:r>
              <a:rPr lang="en-US" dirty="0"/>
              <a:t>Throws exceptions</a:t>
            </a:r>
          </a:p>
          <a:p>
            <a:r>
              <a:rPr lang="en-US" dirty="0">
                <a:solidFill>
                  <a:srgbClr val="00B0F0"/>
                </a:solidFill>
              </a:rPr>
              <a:t>I/O </a:t>
            </a:r>
            <a:r>
              <a:rPr lang="en-US" dirty="0"/>
              <a:t>layer</a:t>
            </a:r>
          </a:p>
          <a:p>
            <a:pPr lvl="1"/>
            <a:r>
              <a:rPr lang="en-US" dirty="0"/>
              <a:t>Accepts and displays data</a:t>
            </a:r>
          </a:p>
          <a:p>
            <a:pPr lvl="1"/>
            <a:r>
              <a:rPr lang="en-US" dirty="0"/>
              <a:t>Handles exceptions</a:t>
            </a:r>
          </a:p>
        </p:txBody>
      </p:sp>
    </p:spTree>
    <p:extLst>
      <p:ext uri="{BB962C8B-B14F-4D97-AF65-F5344CB8AC3E}">
        <p14:creationId xmlns:p14="http://schemas.microsoft.com/office/powerpoint/2010/main" val="304082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Database outline">
            <a:extLst>
              <a:ext uri="{FF2B5EF4-FFF2-40B4-BE49-F238E27FC236}">
                <a16:creationId xmlns:a16="http://schemas.microsoft.com/office/drawing/2014/main" id="{616E16C2-83C3-4633-A029-ACA4E3302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500" y="3378200"/>
            <a:ext cx="2501900" cy="2501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37FA63-08FF-4A07-B614-681BF49DAE82}"/>
              </a:ext>
            </a:extLst>
          </p:cNvPr>
          <p:cNvSpPr txBox="1"/>
          <p:nvPr/>
        </p:nvSpPr>
        <p:spPr>
          <a:xfrm>
            <a:off x="876300" y="5713968"/>
            <a:ext cx="138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DAO layer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883630-53CC-4C8B-8442-3FB900EFF4C8}"/>
              </a:ext>
            </a:extLst>
          </p:cNvPr>
          <p:cNvSpPr txBox="1"/>
          <p:nvPr/>
        </p:nvSpPr>
        <p:spPr>
          <a:xfrm>
            <a:off x="3479800" y="5713968"/>
            <a:ext cx="138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Service layer</a:t>
            </a:r>
          </a:p>
        </p:txBody>
      </p:sp>
      <p:pic>
        <p:nvPicPr>
          <p:cNvPr id="13" name="Graphic 12" descr="Priorities with solid fill">
            <a:extLst>
              <a:ext uri="{FF2B5EF4-FFF2-40B4-BE49-F238E27FC236}">
                <a16:creationId xmlns:a16="http://schemas.microsoft.com/office/drawing/2014/main" id="{77223290-F589-4C79-9550-5FD49C0921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28950" y="3612634"/>
            <a:ext cx="2286000" cy="2286000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2D8FA5E8-7F3C-4CC8-8D2B-2E2890E88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1101983"/>
            <a:ext cx="3937000" cy="67468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Java application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E92DEDC-BEF0-47A3-937D-D9CB3BFE9562}"/>
              </a:ext>
            </a:extLst>
          </p:cNvPr>
          <p:cNvSpPr/>
          <p:nvPr/>
        </p:nvSpPr>
        <p:spPr>
          <a:xfrm>
            <a:off x="431800" y="774700"/>
            <a:ext cx="5016500" cy="5537200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 descr="Keyboard outline">
            <a:extLst>
              <a:ext uri="{FF2B5EF4-FFF2-40B4-BE49-F238E27FC236}">
                <a16:creationId xmlns:a16="http://schemas.microsoft.com/office/drawing/2014/main" id="{1EF7AB87-E782-4CBF-A6CD-03E207DC70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32000" y="1330583"/>
            <a:ext cx="1993900" cy="19939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6BF0052-4977-4895-ACD0-DA8797D97258}"/>
              </a:ext>
            </a:extLst>
          </p:cNvPr>
          <p:cNvSpPr txBox="1"/>
          <p:nvPr/>
        </p:nvSpPr>
        <p:spPr>
          <a:xfrm>
            <a:off x="2336800" y="2805668"/>
            <a:ext cx="138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I/O layer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3A2DFB4-C393-47E1-AA6A-A8032531A900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3028950" y="3175000"/>
            <a:ext cx="895350" cy="58420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6BEB56C-DC95-4156-AF6B-89D401C3E625}"/>
              </a:ext>
            </a:extLst>
          </p:cNvPr>
          <p:cNvCxnSpPr>
            <a:cxnSpLocks/>
          </p:cNvCxnSpPr>
          <p:nvPr/>
        </p:nvCxnSpPr>
        <p:spPr>
          <a:xfrm flipH="1">
            <a:off x="2393950" y="4752717"/>
            <a:ext cx="84455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64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E3B5E-0CAE-4ECB-A22E-D54A7C0B3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DAO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55343-4535-484E-80D0-29DE4C0FE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75264" cy="435133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Reads and writes data to </a:t>
            </a:r>
            <a:r>
              <a:rPr lang="en-US" dirty="0">
                <a:solidFill>
                  <a:srgbClr val="00B0F0"/>
                </a:solidFill>
              </a:rPr>
              <a:t>tables</a:t>
            </a:r>
          </a:p>
          <a:p>
            <a:pPr>
              <a:spcBef>
                <a:spcPts val="1800"/>
              </a:spcBef>
            </a:pPr>
            <a:r>
              <a:rPr lang="en-US" dirty="0"/>
              <a:t>Does not create </a:t>
            </a:r>
            <a:r>
              <a:rPr lang="en-US" dirty="0">
                <a:solidFill>
                  <a:srgbClr val="00B0F0"/>
                </a:solidFill>
              </a:rPr>
              <a:t>exceptions</a:t>
            </a:r>
            <a:r>
              <a:rPr lang="en-US" dirty="0"/>
              <a:t> (passes on exceptions from the driver)</a:t>
            </a:r>
          </a:p>
          <a:p>
            <a:pPr>
              <a:spcBef>
                <a:spcPts val="1800"/>
              </a:spcBef>
            </a:pPr>
            <a:r>
              <a:rPr lang="en-US" dirty="0"/>
              <a:t>Data is generally </a:t>
            </a:r>
            <a:r>
              <a:rPr lang="en-US" dirty="0">
                <a:solidFill>
                  <a:srgbClr val="00B0F0"/>
                </a:solidFill>
              </a:rPr>
              <a:t>not</a:t>
            </a:r>
            <a:r>
              <a:rPr lang="en-US" dirty="0"/>
              <a:t> transformed</a:t>
            </a:r>
          </a:p>
          <a:p>
            <a:pPr>
              <a:spcBef>
                <a:spcPts val="1800"/>
              </a:spcBef>
            </a:pPr>
            <a:r>
              <a:rPr lang="en-US" dirty="0"/>
              <a:t>Data is put </a:t>
            </a:r>
            <a:r>
              <a:rPr lang="en-US"/>
              <a:t>into Entity </a:t>
            </a:r>
            <a:r>
              <a:rPr lang="en-US" dirty="0"/>
              <a:t>classes that </a:t>
            </a:r>
            <a:r>
              <a:rPr lang="en-US" dirty="0">
                <a:solidFill>
                  <a:srgbClr val="00B0F0"/>
                </a:solidFill>
              </a:rPr>
              <a:t>model</a:t>
            </a:r>
            <a:r>
              <a:rPr lang="en-US" dirty="0"/>
              <a:t> the tables</a:t>
            </a:r>
          </a:p>
          <a:p>
            <a:pPr>
              <a:spcBef>
                <a:spcPts val="1800"/>
              </a:spcBef>
            </a:pPr>
            <a:r>
              <a:rPr lang="en-US" dirty="0"/>
              <a:t>The DAO </a:t>
            </a:r>
            <a:r>
              <a:rPr lang="en-US" dirty="0">
                <a:solidFill>
                  <a:srgbClr val="00B0F0"/>
                </a:solidFill>
              </a:rPr>
              <a:t>returns</a:t>
            </a:r>
            <a:r>
              <a:rPr lang="en-US" dirty="0"/>
              <a:t> multiple rows (</a:t>
            </a:r>
            <a:r>
              <a:rPr lang="en-US" dirty="0" err="1"/>
              <a:t>fetchAll</a:t>
            </a:r>
            <a:r>
              <a:rPr lang="en-US" dirty="0"/>
              <a:t>) or single rows (</a:t>
            </a:r>
            <a:r>
              <a:rPr lang="en-US" dirty="0" err="1"/>
              <a:t>fetchById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92160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88C91-99E0-4893-A28A-4E819C707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rows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6CA5D-C853-44E8-A949-595CAEE4F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Returns a </a:t>
            </a:r>
            <a:r>
              <a:rPr lang="en-US" dirty="0">
                <a:solidFill>
                  <a:srgbClr val="00B0F0"/>
                </a:solidFill>
              </a:rPr>
              <a:t>list</a:t>
            </a:r>
            <a:r>
              <a:rPr lang="en-US" dirty="0"/>
              <a:t> of objects in which each element in the list represents a single row of data</a:t>
            </a:r>
          </a:p>
          <a:p>
            <a:pPr>
              <a:spcBef>
                <a:spcPts val="1800"/>
              </a:spcBef>
            </a:pPr>
            <a:r>
              <a:rPr lang="en-US" dirty="0"/>
              <a:t>If no rows are found an </a:t>
            </a:r>
            <a:r>
              <a:rPr lang="en-US" dirty="0">
                <a:solidFill>
                  <a:srgbClr val="00B0F0"/>
                </a:solidFill>
              </a:rPr>
              <a:t>empty</a:t>
            </a:r>
            <a:r>
              <a:rPr lang="en-US" dirty="0"/>
              <a:t> list is returned</a:t>
            </a:r>
          </a:p>
          <a:p>
            <a:pPr>
              <a:spcBef>
                <a:spcPts val="1800"/>
              </a:spcBef>
            </a:pPr>
            <a:r>
              <a:rPr lang="en-US" dirty="0"/>
              <a:t>NULL is </a:t>
            </a:r>
            <a:r>
              <a:rPr lang="en-US" dirty="0">
                <a:solidFill>
                  <a:srgbClr val="00B0F0"/>
                </a:solidFill>
              </a:rPr>
              <a:t>never</a:t>
            </a:r>
            <a:r>
              <a:rPr lang="en-US" dirty="0"/>
              <a:t> returned</a:t>
            </a:r>
          </a:p>
        </p:txBody>
      </p:sp>
    </p:spTree>
    <p:extLst>
      <p:ext uri="{BB962C8B-B14F-4D97-AF65-F5344CB8AC3E}">
        <p14:creationId xmlns:p14="http://schemas.microsoft.com/office/powerpoint/2010/main" val="2260863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29B7-380F-4649-91F3-5F6C88B7D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352425"/>
            <a:ext cx="10515600" cy="1325563"/>
          </a:xfrm>
        </p:spPr>
        <p:txBody>
          <a:bodyPr/>
          <a:lstStyle/>
          <a:p>
            <a:r>
              <a:rPr lang="en-US" dirty="0"/>
              <a:t>Multiple rows: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E2254-7C85-45E9-BA98-C6D6C8F27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1825625"/>
            <a:ext cx="8877300" cy="4901746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List&lt;Recipe&gt;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fetchRecipe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(Integer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try(Connection conn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getConnection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try(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PreparedStatement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conn.prepareStatement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stmt.</a:t>
            </a:r>
            <a:r>
              <a:rPr lang="en-US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try(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stmt.executeQuery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List&lt;Recipe&gt; recipes =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new LinkedList&lt;&gt;()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while(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rs.next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2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recipes.add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(extract(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Recipe.class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recipes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9131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C0352-D6E5-41FD-A836-A524C4876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row: return NULL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66C52-3B97-4264-B38D-DD5514236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460480" cy="4351338"/>
          </a:xfrm>
        </p:spPr>
        <p:txBody>
          <a:bodyPr/>
          <a:lstStyle/>
          <a:p>
            <a:r>
              <a:rPr lang="en-US" dirty="0"/>
              <a:t>The "old" way of returning a single row is to return data if the row exists and return </a:t>
            </a:r>
            <a:r>
              <a:rPr lang="en-US" dirty="0">
                <a:solidFill>
                  <a:srgbClr val="00B0F0"/>
                </a:solidFill>
              </a:rPr>
              <a:t>NULL</a:t>
            </a:r>
            <a:r>
              <a:rPr lang="en-US" dirty="0"/>
              <a:t> if the row does not exist</a:t>
            </a:r>
          </a:p>
          <a:p>
            <a:r>
              <a:rPr lang="en-US" dirty="0"/>
              <a:t>The problem is that a </a:t>
            </a:r>
            <a:r>
              <a:rPr lang="en-US" dirty="0">
                <a:solidFill>
                  <a:srgbClr val="00B0F0"/>
                </a:solidFill>
              </a:rPr>
              <a:t>programmer</a:t>
            </a:r>
            <a:r>
              <a:rPr lang="en-US" dirty="0"/>
              <a:t> may not know (or may ignore) that a NULL may be returned</a:t>
            </a:r>
          </a:p>
        </p:txBody>
      </p:sp>
    </p:spTree>
    <p:extLst>
      <p:ext uri="{BB962C8B-B14F-4D97-AF65-F5344CB8AC3E}">
        <p14:creationId xmlns:p14="http://schemas.microsoft.com/office/powerpoint/2010/main" val="172123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29B7-380F-4649-91F3-5F6C88B7D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377825"/>
            <a:ext cx="10515600" cy="1325563"/>
          </a:xfrm>
        </p:spPr>
        <p:txBody>
          <a:bodyPr/>
          <a:lstStyle/>
          <a:p>
            <a:r>
              <a:rPr lang="en-US" dirty="0"/>
              <a:t>Return NULL: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E2254-7C85-45E9-BA98-C6D6C8F27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1825625"/>
            <a:ext cx="7227944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Recipe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fetchRecipe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(Integer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try(Connection conn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getConnection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try(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PreparedStatement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conn.prepareStatement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try(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stmt.executeQuery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rs.next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return extract(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Recipe.class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null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545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49942-C096-4F4C-BB86-33FCFA926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row: return Optional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45660-1C5E-4A35-863F-4AD181EBA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768"/>
            <a:ext cx="11122152" cy="4473575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dirty="0"/>
              <a:t>An </a:t>
            </a:r>
            <a:r>
              <a:rPr lang="en-US" dirty="0">
                <a:solidFill>
                  <a:srgbClr val="00B0F0"/>
                </a:solidFill>
              </a:rPr>
              <a:t>Optional</a:t>
            </a:r>
            <a:r>
              <a:rPr lang="en-US" dirty="0"/>
              <a:t> is a Java class that replaces NULL as a return value</a:t>
            </a:r>
          </a:p>
          <a:p>
            <a:pPr>
              <a:spcBef>
                <a:spcPts val="1800"/>
              </a:spcBef>
            </a:pPr>
            <a:r>
              <a:rPr lang="en-US" dirty="0"/>
              <a:t>The Optional either contains an Object or it is empty – it is </a:t>
            </a:r>
            <a:r>
              <a:rPr lang="en-US" dirty="0">
                <a:solidFill>
                  <a:srgbClr val="00B0F0"/>
                </a:solidFill>
              </a:rPr>
              <a:t>never</a:t>
            </a:r>
            <a:r>
              <a:rPr lang="en-US" dirty="0"/>
              <a:t> NULL</a:t>
            </a:r>
          </a:p>
          <a:p>
            <a:pPr>
              <a:spcBef>
                <a:spcPts val="1800"/>
              </a:spcBef>
            </a:pPr>
            <a:r>
              <a:rPr lang="en-US" dirty="0"/>
              <a:t>A programmer can ignore a NULL return value – leading to a </a:t>
            </a:r>
            <a:r>
              <a:rPr lang="en-US" dirty="0" err="1">
                <a:solidFill>
                  <a:srgbClr val="00B0F0"/>
                </a:solidFill>
              </a:rPr>
              <a:t>NullPointerException</a:t>
            </a:r>
            <a:endParaRPr lang="en-US" dirty="0">
              <a:solidFill>
                <a:srgbClr val="00B0F0"/>
              </a:solidFill>
            </a:endParaRPr>
          </a:p>
          <a:p>
            <a:pPr>
              <a:spcBef>
                <a:spcPts val="1800"/>
              </a:spcBef>
            </a:pPr>
            <a:r>
              <a:rPr lang="en-US" dirty="0" err="1"/>
              <a:t>Optionals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cannot</a:t>
            </a:r>
            <a:r>
              <a:rPr lang="en-US" dirty="0"/>
              <a:t> be ignored</a:t>
            </a:r>
          </a:p>
          <a:p>
            <a:pPr>
              <a:spcBef>
                <a:spcPts val="1800"/>
              </a:spcBef>
            </a:pPr>
            <a:r>
              <a:rPr lang="en-US" dirty="0"/>
              <a:t>An "in your </a:t>
            </a:r>
            <a:r>
              <a:rPr lang="en-US" dirty="0">
                <a:solidFill>
                  <a:srgbClr val="00B0F0"/>
                </a:solidFill>
              </a:rPr>
              <a:t>face</a:t>
            </a:r>
            <a:r>
              <a:rPr lang="en-US" dirty="0"/>
              <a:t>" approach</a:t>
            </a:r>
          </a:p>
        </p:txBody>
      </p:sp>
    </p:spTree>
    <p:extLst>
      <p:ext uri="{BB962C8B-B14F-4D97-AF65-F5344CB8AC3E}">
        <p14:creationId xmlns:p14="http://schemas.microsoft.com/office/powerpoint/2010/main" val="203908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29B7-380F-4649-91F3-5F6C88B7D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365125"/>
            <a:ext cx="10515600" cy="1325563"/>
          </a:xfrm>
        </p:spPr>
        <p:txBody>
          <a:bodyPr/>
          <a:lstStyle/>
          <a:p>
            <a:r>
              <a:rPr lang="en-US" dirty="0"/>
              <a:t>Return Optional: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E2254-7C85-45E9-BA98-C6D6C8F27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1825625"/>
            <a:ext cx="9118600" cy="4667250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Optional&lt;Recipe&gt;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fetchRecipe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(Integer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try(Connection conn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getConnection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try(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PreparedStatement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conn.prepareStatement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try(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stmt.executeQuery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Recipe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rs.next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recipe = extract(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Recipe.class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Optional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.</a:t>
            </a:r>
            <a:r>
              <a:rPr lang="en-US" sz="2000" dirty="0" err="1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ofNullable</a:t>
            </a: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(recipe)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014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1757</TotalTime>
  <Words>922</Words>
  <Application>Microsoft Office PowerPoint</Application>
  <PresentationFormat>Widescreen</PresentationFormat>
  <Paragraphs>177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Office Theme</vt:lpstr>
      <vt:lpstr>Returning Data</vt:lpstr>
      <vt:lpstr>Java application</vt:lpstr>
      <vt:lpstr>DAO layer</vt:lpstr>
      <vt:lpstr>Multiple rows</vt:lpstr>
      <vt:lpstr>Multiple rows: the code</vt:lpstr>
      <vt:lpstr>Single row: return NULL</vt:lpstr>
      <vt:lpstr>Return NULL: the code</vt:lpstr>
      <vt:lpstr>Single row: return Optional</vt:lpstr>
      <vt:lpstr>Return Optional: the code</vt:lpstr>
      <vt:lpstr>Service layer</vt:lpstr>
      <vt:lpstr>Service layer: multiple rows</vt:lpstr>
      <vt:lpstr>Service layer: single row with NULL</vt:lpstr>
      <vt:lpstr>Service layer: single row with Optional</vt:lpstr>
      <vt:lpstr>Optional with default Exception</vt:lpstr>
      <vt:lpstr>Optional with custom Exception</vt:lpstr>
      <vt:lpstr>Or more compactly...</vt:lpstr>
      <vt:lpstr>Input/Output layer</vt:lpstr>
      <vt:lpstr>The Input/Output layer</vt:lpstr>
      <vt:lpstr>Recap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Data</dc:title>
  <dc:creator>Rob Hewitt</dc:creator>
  <cp:lastModifiedBy>Chuck Kiefriter</cp:lastModifiedBy>
  <cp:revision>139</cp:revision>
  <dcterms:created xsi:type="dcterms:W3CDTF">2021-08-01T14:44:57Z</dcterms:created>
  <dcterms:modified xsi:type="dcterms:W3CDTF">2025-08-05T23:39:55Z</dcterms:modified>
</cp:coreProperties>
</file>