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0B0FF-AB5C-45D2-90A5-CBA45CEF9195}" v="1" dt="2025-06-19T23:56:53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ED8BE510-6C64-4890-946C-DC55BF82FC2C}"/>
    <pc:docChg chg="modSld">
      <pc:chgData name="Chuck Kiefriter" userId="a996b49251c4dfd2" providerId="LiveId" clId="{ED8BE510-6C64-4890-946C-DC55BF82FC2C}" dt="2024-03-06T00:56:39.803" v="4" actId="14100"/>
      <pc:docMkLst>
        <pc:docMk/>
      </pc:docMkLst>
      <pc:sldChg chg="modSp mod">
        <pc:chgData name="Chuck Kiefriter" userId="a996b49251c4dfd2" providerId="LiveId" clId="{ED8BE510-6C64-4890-946C-DC55BF82FC2C}" dt="2024-03-05T22:06:54.975" v="0" actId="14100"/>
        <pc:sldMkLst>
          <pc:docMk/>
          <pc:sldMk cId="552002322" sldId="257"/>
        </pc:sldMkLst>
      </pc:sldChg>
      <pc:sldChg chg="modSp mod">
        <pc:chgData name="Chuck Kiefriter" userId="a996b49251c4dfd2" providerId="LiveId" clId="{ED8BE510-6C64-4890-946C-DC55BF82FC2C}" dt="2024-03-05T22:07:18.002" v="1" actId="14100"/>
        <pc:sldMkLst>
          <pc:docMk/>
          <pc:sldMk cId="913516080" sldId="258"/>
        </pc:sldMkLst>
      </pc:sldChg>
      <pc:sldChg chg="modSp mod">
        <pc:chgData name="Chuck Kiefriter" userId="a996b49251c4dfd2" providerId="LiveId" clId="{ED8BE510-6C64-4890-946C-DC55BF82FC2C}" dt="2024-03-05T22:07:40.450" v="2" actId="14100"/>
        <pc:sldMkLst>
          <pc:docMk/>
          <pc:sldMk cId="104339557" sldId="260"/>
        </pc:sldMkLst>
      </pc:sldChg>
      <pc:sldChg chg="modSp mod">
        <pc:chgData name="Chuck Kiefriter" userId="a996b49251c4dfd2" providerId="LiveId" clId="{ED8BE510-6C64-4890-946C-DC55BF82FC2C}" dt="2024-03-05T22:08:27.706" v="3" actId="14100"/>
        <pc:sldMkLst>
          <pc:docMk/>
          <pc:sldMk cId="4191197354" sldId="262"/>
        </pc:sldMkLst>
      </pc:sldChg>
      <pc:sldChg chg="modSp mod">
        <pc:chgData name="Chuck Kiefriter" userId="a996b49251c4dfd2" providerId="LiveId" clId="{ED8BE510-6C64-4890-946C-DC55BF82FC2C}" dt="2024-03-06T00:56:39.803" v="4" actId="14100"/>
        <pc:sldMkLst>
          <pc:docMk/>
          <pc:sldMk cId="3662957125" sldId="263"/>
        </pc:sldMkLst>
      </pc:sldChg>
    </pc:docChg>
  </pc:docChgLst>
  <pc:docChgLst>
    <pc:chgData name="Chuck Kiefriter" userId="a996b49251c4dfd2" providerId="LiveId" clId="{0570B0FF-AB5C-45D2-90A5-CBA45CEF9195}"/>
    <pc:docChg chg="custSel modSld">
      <pc:chgData name="Chuck Kiefriter" userId="a996b49251c4dfd2" providerId="LiveId" clId="{0570B0FF-AB5C-45D2-90A5-CBA45CEF9195}" dt="2025-06-19T23:56:54.016" v="7" actId="27636"/>
      <pc:docMkLst>
        <pc:docMk/>
      </pc:docMkLst>
      <pc:sldChg chg="modSp mod">
        <pc:chgData name="Chuck Kiefriter" userId="a996b49251c4dfd2" providerId="LiveId" clId="{0570B0FF-AB5C-45D2-90A5-CBA45CEF9195}" dt="2025-06-19T23:56:54.016" v="7" actId="27636"/>
        <pc:sldMkLst>
          <pc:docMk/>
          <pc:sldMk cId="4191197354" sldId="262"/>
        </pc:sldMkLst>
        <pc:spChg chg="mod">
          <ac:chgData name="Chuck Kiefriter" userId="a996b49251c4dfd2" providerId="LiveId" clId="{0570B0FF-AB5C-45D2-90A5-CBA45CEF9195}" dt="2025-06-19T23:56:54.016" v="7" actId="27636"/>
          <ac:spMkLst>
            <pc:docMk/>
            <pc:sldMk cId="4191197354" sldId="262"/>
            <ac:spMk id="3" creationId="{1E7DFD4A-E9D9-40C6-A5BC-DFB5B54F04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6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718477" cy="4351337"/>
          </a:xfr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69741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69741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0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The mainstay of testing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FC2B-8355-440C-AB0D-82DD27BF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the testing series?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C126-2DE1-4484-A027-583E6FC8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09760" cy="4351337"/>
          </a:xfrm>
        </p:spPr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Test-Driven Development (TDD)</a:t>
            </a:r>
          </a:p>
          <a:p>
            <a:r>
              <a:rPr lang="en-US" dirty="0"/>
              <a:t>Behavior-Driven Development (BDD)</a:t>
            </a:r>
          </a:p>
          <a:p>
            <a:r>
              <a:rPr lang="en-US" dirty="0"/>
              <a:t>Putting it all together with an example</a:t>
            </a:r>
          </a:p>
        </p:txBody>
      </p:sp>
    </p:spTree>
    <p:extLst>
      <p:ext uri="{BB962C8B-B14F-4D97-AF65-F5344CB8AC3E}">
        <p14:creationId xmlns:p14="http://schemas.microsoft.com/office/powerpoint/2010/main" val="366295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451B-BE78-4C3B-A2DB-3886D70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7AC7-BD87-4D97-A0BE-230ECF66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42640" cy="4195481"/>
          </a:xfrm>
        </p:spPr>
        <p:txBody>
          <a:bodyPr>
            <a:normAutofit/>
          </a:bodyPr>
          <a:lstStyle/>
          <a:p>
            <a:r>
              <a:rPr lang="en-US" sz="2800" dirty="0"/>
              <a:t>Increase the quality of the code</a:t>
            </a:r>
          </a:p>
          <a:p>
            <a:r>
              <a:rPr lang="en-US" sz="2800" dirty="0"/>
              <a:t>Find bugs before the application hits production!</a:t>
            </a:r>
          </a:p>
          <a:p>
            <a:r>
              <a:rPr lang="en-US" sz="2800" dirty="0"/>
              <a:t>Verify that the code is correct</a:t>
            </a:r>
          </a:p>
          <a:p>
            <a:pPr lvl="1"/>
            <a:r>
              <a:rPr lang="en-US" sz="2400" dirty="0"/>
              <a:t>Not just the right code</a:t>
            </a:r>
          </a:p>
          <a:p>
            <a:pPr lvl="1"/>
            <a:r>
              <a:rPr lang="en-US" sz="2400" dirty="0"/>
              <a:t>But coded right</a:t>
            </a:r>
          </a:p>
        </p:txBody>
      </p:sp>
    </p:spTree>
    <p:extLst>
      <p:ext uri="{BB962C8B-B14F-4D97-AF65-F5344CB8AC3E}">
        <p14:creationId xmlns:p14="http://schemas.microsoft.com/office/powerpoint/2010/main" val="5520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1F77-0BFA-4F0F-99DF-7A7FEBEB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8B78-4EE8-4EF8-9AA4-DA4AC8EA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012680" cy="4351337"/>
          </a:xfrm>
        </p:spPr>
        <p:txBody>
          <a:bodyPr/>
          <a:lstStyle/>
          <a:p>
            <a:r>
              <a:rPr lang="en-US" dirty="0"/>
              <a:t>It depends…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Unit tests test </a:t>
            </a:r>
            <a:r>
              <a:rPr lang="en-US" dirty="0">
                <a:solidFill>
                  <a:srgbClr val="FF9900"/>
                </a:solidFill>
              </a:rPr>
              <a:t>methods</a:t>
            </a:r>
            <a:br>
              <a:rPr lang="en-US" dirty="0">
                <a:solidFill>
                  <a:srgbClr val="FF9900"/>
                </a:solidFill>
              </a:rPr>
            </a:br>
            <a:endParaRPr lang="en-US" dirty="0">
              <a:solidFill>
                <a:srgbClr val="FF9900"/>
              </a:solidFill>
            </a:endParaRPr>
          </a:p>
          <a:p>
            <a:pPr lvl="1"/>
            <a:r>
              <a:rPr lang="en-US" dirty="0"/>
              <a:t>Integration tests (functional tests) test all or part of </a:t>
            </a:r>
            <a:r>
              <a:rPr lang="en-US" dirty="0">
                <a:solidFill>
                  <a:srgbClr val="FF99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91351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3A12-28CE-4CAC-A910-EC3CB1A7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E03E-821B-4017-8A32-8241D8E7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coding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Results</a:t>
            </a:r>
            <a:r>
              <a:rPr lang="en-US" dirty="0"/>
              <a:t>-based testing</a:t>
            </a:r>
          </a:p>
          <a:p>
            <a:pPr lvl="1"/>
            <a:r>
              <a:rPr lang="en-US" dirty="0"/>
              <a:t>Testing </a:t>
            </a:r>
            <a:r>
              <a:rPr lang="en-US" dirty="0">
                <a:solidFill>
                  <a:srgbClr val="FF9900"/>
                </a:solidFill>
              </a:rPr>
              <a:t>behaviors</a:t>
            </a:r>
            <a:r>
              <a:rPr lang="en-US" dirty="0"/>
              <a:t> of services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endParaRPr lang="en-US" dirty="0"/>
          </a:p>
          <a:p>
            <a:r>
              <a:rPr lang="en-US" dirty="0"/>
              <a:t>After coding</a:t>
            </a:r>
          </a:p>
          <a:p>
            <a:pPr lvl="1"/>
            <a:r>
              <a:rPr lang="en-US" dirty="0"/>
              <a:t>Testing </a:t>
            </a:r>
            <a:r>
              <a:rPr lang="en-US" dirty="0">
                <a:solidFill>
                  <a:srgbClr val="FF9900"/>
                </a:solidFill>
              </a:rPr>
              <a:t>results</a:t>
            </a:r>
            <a:r>
              <a:rPr lang="en-US" dirty="0"/>
              <a:t> of methods</a:t>
            </a:r>
          </a:p>
          <a:p>
            <a:pPr lvl="1"/>
            <a:r>
              <a:rPr lang="en-US" dirty="0"/>
              <a:t>Critical </a:t>
            </a:r>
            <a:r>
              <a:rPr lang="en-US" dirty="0">
                <a:solidFill>
                  <a:srgbClr val="FF9900"/>
                </a:solidFill>
              </a:rPr>
              <a:t>algorithms</a:t>
            </a:r>
          </a:p>
          <a:p>
            <a:pPr lvl="1"/>
            <a:r>
              <a:rPr lang="en-US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107369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2530-5EA8-4D2C-8BFF-FC1C9300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50" y="365760"/>
            <a:ext cx="10374962" cy="896370"/>
          </a:xfrm>
        </p:spPr>
        <p:txBody>
          <a:bodyPr/>
          <a:lstStyle/>
          <a:p>
            <a:r>
              <a:rPr lang="en-US" dirty="0"/>
              <a:t>Rules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491F-88DE-40B3-8D38-92F8BB90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50" y="1493950"/>
            <a:ext cx="10374962" cy="4686188"/>
          </a:xfrm>
        </p:spPr>
        <p:txBody>
          <a:bodyPr/>
          <a:lstStyle/>
          <a:p>
            <a:r>
              <a:rPr lang="en-US" dirty="0"/>
              <a:t>Test as </a:t>
            </a:r>
            <a:r>
              <a:rPr lang="en-US" dirty="0">
                <a:solidFill>
                  <a:srgbClr val="FF9900"/>
                </a:solidFill>
              </a:rPr>
              <a:t>high-level</a:t>
            </a:r>
            <a:r>
              <a:rPr lang="en-US" dirty="0"/>
              <a:t> as you can</a:t>
            </a:r>
          </a:p>
          <a:p>
            <a:pPr lvl="1"/>
            <a:r>
              <a:rPr lang="en-US" dirty="0"/>
              <a:t>Better to test an </a:t>
            </a:r>
            <a:r>
              <a:rPr lang="en-US" dirty="0">
                <a:solidFill>
                  <a:srgbClr val="FF9900"/>
                </a:solidFill>
              </a:rPr>
              <a:t>application</a:t>
            </a:r>
            <a:r>
              <a:rPr lang="en-US" dirty="0"/>
              <a:t> vs. a group of methods</a:t>
            </a:r>
          </a:p>
          <a:p>
            <a:pPr lvl="1"/>
            <a:r>
              <a:rPr lang="en-US" dirty="0"/>
              <a:t>Better to test a </a:t>
            </a:r>
            <a:r>
              <a:rPr lang="en-US" dirty="0">
                <a:solidFill>
                  <a:srgbClr val="FF9900"/>
                </a:solidFill>
              </a:rPr>
              <a:t>group</a:t>
            </a:r>
            <a:r>
              <a:rPr lang="en-US" dirty="0"/>
              <a:t> of methods vs. a single method</a:t>
            </a:r>
          </a:p>
          <a:p>
            <a:r>
              <a:rPr lang="en-US" dirty="0"/>
              <a:t>Test as </a:t>
            </a:r>
            <a:r>
              <a:rPr lang="en-US" dirty="0">
                <a:solidFill>
                  <a:srgbClr val="FF9900"/>
                </a:solidFill>
              </a:rPr>
              <a:t>soon</a:t>
            </a:r>
            <a:r>
              <a:rPr lang="en-US" dirty="0"/>
              <a:t> as you can</a:t>
            </a:r>
          </a:p>
          <a:p>
            <a:pPr lvl="1"/>
            <a:r>
              <a:rPr lang="en-US" dirty="0"/>
              <a:t>Better to test </a:t>
            </a:r>
            <a:r>
              <a:rPr lang="en-US" dirty="0">
                <a:solidFill>
                  <a:srgbClr val="FF9900"/>
                </a:solidFill>
              </a:rPr>
              <a:t>before</a:t>
            </a:r>
            <a:r>
              <a:rPr lang="en-US" dirty="0"/>
              <a:t> you code vs. after you code</a:t>
            </a:r>
          </a:p>
          <a:p>
            <a:pPr lvl="1"/>
            <a:r>
              <a:rPr lang="en-US" dirty="0"/>
              <a:t>Better to test at all vs. not testing</a:t>
            </a:r>
          </a:p>
        </p:txBody>
      </p:sp>
    </p:spTree>
    <p:extLst>
      <p:ext uri="{BB962C8B-B14F-4D97-AF65-F5344CB8AC3E}">
        <p14:creationId xmlns:p14="http://schemas.microsoft.com/office/powerpoint/2010/main" val="10433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05F8-A976-4A44-A060-D940E239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64" y="365760"/>
            <a:ext cx="10078748" cy="1325562"/>
          </a:xfrm>
        </p:spPr>
        <p:txBody>
          <a:bodyPr/>
          <a:lstStyle/>
          <a:p>
            <a:r>
              <a:rPr lang="en-US" dirty="0"/>
              <a:t>Tools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AD38-B6D0-4C37-BA50-5AEC78151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64" y="1828800"/>
            <a:ext cx="6104586" cy="4351337"/>
          </a:xfrm>
        </p:spPr>
        <p:txBody>
          <a:bodyPr/>
          <a:lstStyle/>
          <a:p>
            <a:r>
              <a:rPr lang="en-US" dirty="0"/>
              <a:t>Unit test framework (</a:t>
            </a:r>
            <a:r>
              <a:rPr lang="en-US" dirty="0">
                <a:solidFill>
                  <a:srgbClr val="FF9900"/>
                </a:solidFill>
              </a:rPr>
              <a:t>Junit 5</a:t>
            </a:r>
            <a:r>
              <a:rPr lang="en-US" dirty="0"/>
              <a:t>)</a:t>
            </a:r>
          </a:p>
          <a:p>
            <a:r>
              <a:rPr lang="en-US" dirty="0"/>
              <a:t>Functional test framework (</a:t>
            </a:r>
            <a:r>
              <a:rPr lang="en-US" dirty="0">
                <a:solidFill>
                  <a:srgbClr val="FF9900"/>
                </a:solidFill>
              </a:rPr>
              <a:t>Spring Boot Test</a:t>
            </a:r>
            <a:r>
              <a:rPr lang="en-US" dirty="0"/>
              <a:t>)</a:t>
            </a:r>
          </a:p>
          <a:p>
            <a:r>
              <a:rPr lang="en-US" dirty="0"/>
              <a:t>Mocking library (</a:t>
            </a:r>
            <a:r>
              <a:rPr lang="en-US" dirty="0">
                <a:solidFill>
                  <a:srgbClr val="FF9900"/>
                </a:solidFill>
              </a:rPr>
              <a:t>Mockito</a:t>
            </a:r>
            <a:r>
              <a:rPr lang="en-US" dirty="0"/>
              <a:t>)</a:t>
            </a:r>
          </a:p>
          <a:p>
            <a:r>
              <a:rPr lang="en-US" dirty="0"/>
              <a:t>Assertion library (</a:t>
            </a:r>
            <a:r>
              <a:rPr lang="en-US" dirty="0" err="1">
                <a:solidFill>
                  <a:srgbClr val="FF9900"/>
                </a:solidFill>
              </a:rPr>
              <a:t>AssertJ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52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4C63-14F6-43E5-9BC1-BD17E288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/>
              <a:t>tests laid </a:t>
            </a:r>
            <a:r>
              <a:rPr lang="en-US" dirty="0"/>
              <a:t>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FD4A-E9D9-40C6-A5BC-DFB5B54F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26296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Specification – test name</a:t>
            </a:r>
          </a:p>
          <a:p>
            <a:r>
              <a:rPr lang="en-US" dirty="0"/>
              <a:t>Short – put supporting code elsewhere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Given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Then</a:t>
            </a:r>
          </a:p>
          <a:p>
            <a:pPr marL="274320" lvl="1" indent="0">
              <a:buNone/>
            </a:pPr>
            <a:br>
              <a:rPr lang="en-US" dirty="0"/>
            </a:br>
            <a:r>
              <a:rPr lang="en-US" dirty="0"/>
              <a:t>(Given) some context. (When) some action is carried out. (Then) a particular set of observable consequences should obtain.</a:t>
            </a:r>
          </a:p>
        </p:txBody>
      </p:sp>
    </p:spTree>
    <p:extLst>
      <p:ext uri="{BB962C8B-B14F-4D97-AF65-F5344CB8AC3E}">
        <p14:creationId xmlns:p14="http://schemas.microsoft.com/office/powerpoint/2010/main" val="41911973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769</TotalTime>
  <Words>245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Century Schoolbook</vt:lpstr>
      <vt:lpstr>Wingdings 2</vt:lpstr>
      <vt:lpstr>View</vt:lpstr>
      <vt:lpstr>Unit Testing</vt:lpstr>
      <vt:lpstr>What's in the testing series?</vt:lpstr>
      <vt:lpstr>Why test?</vt:lpstr>
      <vt:lpstr>What to test?</vt:lpstr>
      <vt:lpstr>When to test?</vt:lpstr>
      <vt:lpstr>Rules of testing</vt:lpstr>
      <vt:lpstr>Tools of testing</vt:lpstr>
      <vt:lpstr>How are tests laid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23</cp:revision>
  <dcterms:created xsi:type="dcterms:W3CDTF">2021-08-01T14:44:57Z</dcterms:created>
  <dcterms:modified xsi:type="dcterms:W3CDTF">2025-06-19T23:57:06Z</dcterms:modified>
</cp:coreProperties>
</file>