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1" r:id="rId3"/>
    <p:sldId id="262" r:id="rId4"/>
    <p:sldId id="268" r:id="rId5"/>
    <p:sldId id="266" r:id="rId6"/>
    <p:sldId id="267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E8071CA4-8FE4-4321-8093-215221D18066}"/>
    <pc:docChg chg="modSld">
      <pc:chgData name="Chuck Kiefriter" userId="a996b49251c4dfd2" providerId="LiveId" clId="{E8071CA4-8FE4-4321-8093-215221D18066}" dt="2025-07-22T23:21:02.328" v="0" actId="1076"/>
      <pc:docMkLst>
        <pc:docMk/>
      </pc:docMkLst>
      <pc:sldChg chg="modSp mod">
        <pc:chgData name="Chuck Kiefriter" userId="a996b49251c4dfd2" providerId="LiveId" clId="{E8071CA4-8FE4-4321-8093-215221D18066}" dt="2025-07-22T23:21:02.328" v="0" actId="1076"/>
        <pc:sldMkLst>
          <pc:docMk/>
          <pc:sldMk cId="507793010" sldId="256"/>
        </pc:sldMkLst>
        <pc:spChg chg="mod">
          <ac:chgData name="Chuck Kiefriter" userId="a996b49251c4dfd2" providerId="LiveId" clId="{E8071CA4-8FE4-4321-8093-215221D18066}" dt="2025-07-22T23:21:02.328" v="0" actId="1076"/>
          <ac:spMkLst>
            <pc:docMk/>
            <pc:sldMk cId="507793010" sldId="256"/>
            <ac:spMk id="3" creationId="{756FD140-E406-4165-9E64-ECEE2E5D3174}"/>
          </ac:spMkLst>
        </pc:spChg>
      </pc:sldChg>
    </pc:docChg>
  </pc:docChgLst>
  <pc:docChgLst>
    <pc:chgData name="Chuck Kiefriter" userId="a996b49251c4dfd2" providerId="LiveId" clId="{A3EE875A-28EC-4658-8968-70703DBF7E68}"/>
    <pc:docChg chg="modSld">
      <pc:chgData name="Chuck Kiefriter" userId="a996b49251c4dfd2" providerId="LiveId" clId="{A3EE875A-28EC-4658-8968-70703DBF7E68}" dt="2024-04-03T22:22:01.514" v="3" actId="14100"/>
      <pc:docMkLst>
        <pc:docMk/>
      </pc:docMkLst>
      <pc:sldChg chg="modSp mod">
        <pc:chgData name="Chuck Kiefriter" userId="a996b49251c4dfd2" providerId="LiveId" clId="{A3EE875A-28EC-4658-8968-70703DBF7E68}" dt="2024-04-03T22:20:39.598" v="0" actId="14100"/>
        <pc:sldMkLst>
          <pc:docMk/>
          <pc:sldMk cId="3646223644" sldId="261"/>
        </pc:sldMkLst>
      </pc:sldChg>
      <pc:sldChg chg="modSp mod">
        <pc:chgData name="Chuck Kiefriter" userId="a996b49251c4dfd2" providerId="LiveId" clId="{A3EE875A-28EC-4658-8968-70703DBF7E68}" dt="2024-04-03T22:21:13.743" v="1" actId="14100"/>
        <pc:sldMkLst>
          <pc:docMk/>
          <pc:sldMk cId="3846051422" sldId="266"/>
        </pc:sldMkLst>
      </pc:sldChg>
      <pc:sldChg chg="modSp mod">
        <pc:chgData name="Chuck Kiefriter" userId="a996b49251c4dfd2" providerId="LiveId" clId="{A3EE875A-28EC-4658-8968-70703DBF7E68}" dt="2024-04-03T22:21:38.756" v="2" actId="14100"/>
        <pc:sldMkLst>
          <pc:docMk/>
          <pc:sldMk cId="1166536353" sldId="267"/>
        </pc:sldMkLst>
      </pc:sldChg>
      <pc:sldChg chg="modSp mod">
        <pc:chgData name="Chuck Kiefriter" userId="a996b49251c4dfd2" providerId="LiveId" clId="{A3EE875A-28EC-4658-8968-70703DBF7E68}" dt="2024-04-03T22:22:01.514" v="3" actId="14100"/>
        <pc:sldMkLst>
          <pc:docMk/>
          <pc:sldMk cId="746546010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3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66498"/>
            <a:ext cx="5909534" cy="1655762"/>
          </a:xfrm>
        </p:spPr>
        <p:txBody>
          <a:bodyPr/>
          <a:lstStyle/>
          <a:p>
            <a:pPr algn="l"/>
            <a:r>
              <a:rPr lang="en-US" cap="none" dirty="0"/>
              <a:t>What to expect in week 3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0168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05080-242B-4994-AE3A-BD6D67C7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9912-3A91-46B3-8679-DE240F2DC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Connected to a database using Java Database Connectivity (JDBC)</a:t>
            </a:r>
          </a:p>
          <a:p>
            <a:r>
              <a:rPr lang="en-US" dirty="0"/>
              <a:t>Learned about MySQL data types</a:t>
            </a:r>
          </a:p>
          <a:p>
            <a:r>
              <a:rPr lang="en-US" dirty="0"/>
              <a:t>Looked at Relational Database Management System (RDBMS) relationships</a:t>
            </a:r>
          </a:p>
          <a:p>
            <a:r>
              <a:rPr lang="en-US" dirty="0"/>
              <a:t>Diagrammed our schema</a:t>
            </a:r>
          </a:p>
          <a:p>
            <a:r>
              <a:rPr lang="en-US" dirty="0"/>
              <a:t>Discovered indexes</a:t>
            </a:r>
          </a:p>
          <a:p>
            <a:r>
              <a:rPr lang="en-US" dirty="0"/>
              <a:t>Created tables with all indexes</a:t>
            </a:r>
          </a:p>
        </p:txBody>
      </p:sp>
    </p:spTree>
    <p:extLst>
      <p:ext uri="{BB962C8B-B14F-4D97-AF65-F5344CB8AC3E}">
        <p14:creationId xmlns:p14="http://schemas.microsoft.com/office/powerpoint/2010/main" val="339383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3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7C9D-7700-49BC-AD7E-FC0328B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1A23E-457D-4825-9727-F1F6C7303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41024" cy="4351338"/>
          </a:xfrm>
        </p:spPr>
        <p:txBody>
          <a:bodyPr/>
          <a:lstStyle/>
          <a:p>
            <a:r>
              <a:rPr lang="en-US" dirty="0"/>
              <a:t>Transactions group SQL statements into </a:t>
            </a:r>
            <a:r>
              <a:rPr lang="en-US" dirty="0">
                <a:solidFill>
                  <a:srgbClr val="00B0F0"/>
                </a:solidFill>
              </a:rPr>
              <a:t>atomic</a:t>
            </a:r>
            <a:r>
              <a:rPr lang="en-US" dirty="0"/>
              <a:t> groups:</a:t>
            </a:r>
          </a:p>
          <a:p>
            <a:pPr lvl="1"/>
            <a:r>
              <a:rPr lang="en-US" dirty="0"/>
              <a:t>Either the whole group succeeds</a:t>
            </a:r>
          </a:p>
          <a:p>
            <a:pPr lvl="1"/>
            <a:r>
              <a:rPr lang="en-US" dirty="0"/>
              <a:t>Or the whole group fails</a:t>
            </a:r>
          </a:p>
          <a:p>
            <a:r>
              <a:rPr lang="en-US" dirty="0"/>
              <a:t>Transactions are ACID: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A</a:t>
            </a:r>
            <a:r>
              <a:rPr lang="en-US" dirty="0"/>
              <a:t>tomicity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onsistency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I</a:t>
            </a:r>
            <a:r>
              <a:rPr lang="en-US" dirty="0"/>
              <a:t>solation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urability</a:t>
            </a:r>
          </a:p>
        </p:txBody>
      </p:sp>
    </p:spTree>
    <p:extLst>
      <p:ext uri="{BB962C8B-B14F-4D97-AF65-F5344CB8AC3E}">
        <p14:creationId xmlns:p14="http://schemas.microsoft.com/office/powerpoint/2010/main" val="384605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87F1C-77FF-4384-96B8-C54D5597D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Database Connectivity (JDBC)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285C6-12EB-4E5D-B3E9-248A4282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7520" cy="4351338"/>
          </a:xfrm>
        </p:spPr>
        <p:txBody>
          <a:bodyPr/>
          <a:lstStyle/>
          <a:p>
            <a:r>
              <a:rPr lang="en-US" dirty="0"/>
              <a:t>How to properly </a:t>
            </a:r>
            <a:r>
              <a:rPr lang="en-US" dirty="0">
                <a:solidFill>
                  <a:srgbClr val="00B0F0"/>
                </a:solidFill>
              </a:rPr>
              <a:t>code</a:t>
            </a:r>
            <a:r>
              <a:rPr lang="en-US" dirty="0"/>
              <a:t> with JDBC</a:t>
            </a:r>
          </a:p>
          <a:p>
            <a:r>
              <a:rPr lang="en-US" dirty="0"/>
              <a:t>The elements of JDBC: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Connection</a:t>
            </a:r>
            <a:r>
              <a:rPr lang="en-US" dirty="0"/>
              <a:t>s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Statement</a:t>
            </a:r>
            <a:r>
              <a:rPr lang="en-US" dirty="0"/>
              <a:t>s</a:t>
            </a:r>
          </a:p>
          <a:p>
            <a:pPr lvl="1"/>
            <a:r>
              <a:rPr lang="en-US" dirty="0" err="1">
                <a:solidFill>
                  <a:srgbClr val="FF9900"/>
                </a:solidFill>
              </a:rPr>
              <a:t>ResultSet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How to </a:t>
            </a:r>
            <a:r>
              <a:rPr lang="en-US" dirty="0">
                <a:solidFill>
                  <a:srgbClr val="00B0F0"/>
                </a:solidFill>
              </a:rPr>
              <a:t>structure</a:t>
            </a:r>
            <a:r>
              <a:rPr lang="en-US" dirty="0"/>
              <a:t> a JDBC method: try-with-resource</a:t>
            </a:r>
          </a:p>
        </p:txBody>
      </p:sp>
    </p:spTree>
    <p:extLst>
      <p:ext uri="{BB962C8B-B14F-4D97-AF65-F5344CB8AC3E}">
        <p14:creationId xmlns:p14="http://schemas.microsoft.com/office/powerpoint/2010/main" val="1166536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40B1-DA98-44A3-A1EA-CC139056A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Bulletproof menu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5ACD-94BD-4784-A47E-722E9DE40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65800" cy="4351338"/>
          </a:xfrm>
        </p:spPr>
        <p:txBody>
          <a:bodyPr/>
          <a:lstStyle/>
          <a:p>
            <a:r>
              <a:rPr lang="en-US" dirty="0"/>
              <a:t>We will write a bulletproof menu application with proper </a:t>
            </a:r>
            <a:r>
              <a:rPr lang="en-US" dirty="0">
                <a:solidFill>
                  <a:srgbClr val="00B0F0"/>
                </a:solidFill>
              </a:rPr>
              <a:t>error</a:t>
            </a:r>
            <a:r>
              <a:rPr lang="en-US" dirty="0"/>
              <a:t> handling</a:t>
            </a:r>
          </a:p>
          <a:p>
            <a:r>
              <a:rPr lang="en-US" dirty="0"/>
              <a:t>Obtaining user input using a </a:t>
            </a:r>
            <a:r>
              <a:rPr lang="en-US" dirty="0">
                <a:solidFill>
                  <a:srgbClr val="00B0F0"/>
                </a:solidFill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61672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699EE-8113-47EF-A1D8-B9817FAB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1B3E3-B67A-460B-84D0-9C7345576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C</a:t>
            </a:r>
            <a:r>
              <a:rPr lang="en-US" dirty="0"/>
              <a:t>reate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R</a:t>
            </a:r>
            <a:r>
              <a:rPr lang="en-US" dirty="0"/>
              <a:t>ead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U</a:t>
            </a:r>
            <a:r>
              <a:rPr lang="en-US" dirty="0"/>
              <a:t>pdate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</a:t>
            </a:r>
            <a:r>
              <a:rPr lang="en-US" dirty="0"/>
              <a:t>elete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00B0F0"/>
                </a:solidFill>
              </a:rPr>
              <a:t>INSERT INTO</a:t>
            </a:r>
            <a:r>
              <a:rPr lang="en-US" dirty="0"/>
              <a:t> statement</a:t>
            </a:r>
          </a:p>
          <a:p>
            <a:r>
              <a:rPr lang="en-US" dirty="0"/>
              <a:t>SQL </a:t>
            </a:r>
            <a:r>
              <a:rPr lang="en-US" dirty="0">
                <a:solidFill>
                  <a:srgbClr val="00B0F0"/>
                </a:solidFill>
              </a:rPr>
              <a:t>Injection</a:t>
            </a:r>
          </a:p>
          <a:p>
            <a:pPr lvl="1"/>
            <a:r>
              <a:rPr lang="en-US" dirty="0"/>
              <a:t>What it is</a:t>
            </a:r>
          </a:p>
          <a:p>
            <a:pPr lvl="1"/>
            <a:r>
              <a:rPr lang="en-US" dirty="0"/>
              <a:t>How to prevent it</a:t>
            </a:r>
          </a:p>
        </p:txBody>
      </p:sp>
    </p:spTree>
    <p:extLst>
      <p:ext uri="{BB962C8B-B14F-4D97-AF65-F5344CB8AC3E}">
        <p14:creationId xmlns:p14="http://schemas.microsoft.com/office/powerpoint/2010/main" val="70839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D093-3F14-457A-BF5C-440F0FBEB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recipe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9CD5-4B91-431E-BF59-A296097A2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064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the Java entity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the ins and outs of </a:t>
            </a:r>
            <a:r>
              <a:rPr lang="en-US" dirty="0" err="1"/>
              <a:t>INSERTing</a:t>
            </a:r>
            <a:r>
              <a:rPr lang="en-US" dirty="0"/>
              <a:t> data</a:t>
            </a:r>
          </a:p>
          <a:p>
            <a:pPr>
              <a:spcBef>
                <a:spcPts val="1800"/>
              </a:spcBef>
            </a:pPr>
            <a:r>
              <a:rPr lang="en-US" dirty="0"/>
              <a:t>Use </a:t>
            </a:r>
            <a:r>
              <a:rPr lang="en-US" dirty="0" err="1"/>
              <a:t>PreparedStatement</a:t>
            </a:r>
            <a:r>
              <a:rPr lang="en-US" dirty="0"/>
              <a:t> objects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set parameters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obtain the primary key on the inserted record</a:t>
            </a:r>
          </a:p>
        </p:txBody>
      </p:sp>
    </p:spTree>
    <p:extLst>
      <p:ext uri="{BB962C8B-B14F-4D97-AF65-F5344CB8AC3E}">
        <p14:creationId xmlns:p14="http://schemas.microsoft.com/office/powerpoint/2010/main" val="74654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865</TotalTime>
  <Words>229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3 Overview</vt:lpstr>
      <vt:lpstr>The ultimate goal</vt:lpstr>
      <vt:lpstr>Previously on MySQL</vt:lpstr>
      <vt:lpstr>What's coming in Week 3</vt:lpstr>
      <vt:lpstr>Transactions</vt:lpstr>
      <vt:lpstr>Java Database Connectivity (JDBC)</vt:lpstr>
      <vt:lpstr>Bulletproof menu application</vt:lpstr>
      <vt:lpstr>Inserting data</vt:lpstr>
      <vt:lpstr>Add a recipe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74</cp:revision>
  <dcterms:created xsi:type="dcterms:W3CDTF">2021-08-01T14:44:57Z</dcterms:created>
  <dcterms:modified xsi:type="dcterms:W3CDTF">2025-07-22T23:21:13Z</dcterms:modified>
</cp:coreProperties>
</file>