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64" r:id="rId6"/>
    <p:sldId id="260" r:id="rId7"/>
    <p:sldId id="259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0B2D-A2C3-4A0F-BB38-2C1DF97D60A9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00E0-9344-2AAD-AFC3-DC696A328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76942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5D9D-1758-B872-2D1E-D0DF6A1BE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769429" cy="1655762"/>
          </a:xfrm>
        </p:spPr>
        <p:txBody>
          <a:bodyPr/>
          <a:lstStyle/>
          <a:p>
            <a:r>
              <a:rPr lang="en-US" dirty="0"/>
              <a:t>Introduction to the course</a:t>
            </a:r>
          </a:p>
        </p:txBody>
      </p:sp>
    </p:spTree>
    <p:extLst>
      <p:ext uri="{BB962C8B-B14F-4D97-AF65-F5344CB8AC3E}">
        <p14:creationId xmlns:p14="http://schemas.microsoft.com/office/powerpoint/2010/main" val="100962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0DF3-369E-BA0B-B8FE-7F41A088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F9298-C091-20E3-11A9-0F5D1991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632"/>
            <a:ext cx="655411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11AC-55AE-6CBB-3A8C-135AC87A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happening in week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20ED-9EF3-F663-7CF7-A4F6407C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Pet Park Location videos: 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B0F0"/>
                </a:solidFill>
              </a:rPr>
              <a:t>Maven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Create database </a:t>
            </a:r>
            <a:r>
              <a:rPr lang="en-US" dirty="0">
                <a:solidFill>
                  <a:srgbClr val="00B0F0"/>
                </a:solidFill>
              </a:rPr>
              <a:t>schema</a:t>
            </a:r>
          </a:p>
          <a:p>
            <a:pPr lvl="1"/>
            <a:r>
              <a:rPr lang="en-US" dirty="0"/>
              <a:t>Create table </a:t>
            </a:r>
            <a:r>
              <a:rPr lang="en-US" dirty="0">
                <a:solidFill>
                  <a:srgbClr val="00B0F0"/>
                </a:solidFill>
              </a:rPr>
              <a:t>data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B0F0"/>
                </a:solidFill>
              </a:rPr>
              <a:t>JPA</a:t>
            </a:r>
            <a:r>
              <a:rPr lang="en-US" dirty="0"/>
              <a:t> configuration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Program</a:t>
            </a:r>
            <a:r>
              <a:rPr lang="en-US" dirty="0"/>
              <a:t> the "Create Contributor" operation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Other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5680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A8E2-C893-BDB9-F9D9-05F0C256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Spring Boot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6F5E-7F56-47E3-10DF-BC847759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Spring Boot</a:t>
            </a:r>
            <a:r>
              <a:rPr lang="en-US" dirty="0"/>
              <a:t> is a Java development framework</a:t>
            </a:r>
          </a:p>
          <a:p>
            <a:r>
              <a:rPr lang="en-US" dirty="0"/>
              <a:t>It makes your life easier by </a:t>
            </a:r>
            <a:r>
              <a:rPr lang="en-US">
                <a:solidFill>
                  <a:srgbClr val="00B0F0"/>
                </a:solidFill>
              </a:rPr>
              <a:t>automating</a:t>
            </a:r>
            <a:r>
              <a:rPr lang="en-US"/>
              <a:t> common </a:t>
            </a:r>
            <a:r>
              <a:rPr lang="en-US" dirty="0"/>
              <a:t>repetitive processes</a:t>
            </a:r>
          </a:p>
          <a:p>
            <a:r>
              <a:rPr lang="en-US" dirty="0"/>
              <a:t>We will learn Spring Boot by developing REST APIs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REST</a:t>
            </a:r>
            <a:r>
              <a:rPr lang="en-US" dirty="0"/>
              <a:t>: A set of constraints to build compatible applications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API</a:t>
            </a:r>
            <a:r>
              <a:rPr lang="en-US" dirty="0"/>
              <a:t>: A set of endpoints (URLs) that perform actions or return data</a:t>
            </a:r>
          </a:p>
        </p:txBody>
      </p:sp>
    </p:spTree>
    <p:extLst>
      <p:ext uri="{BB962C8B-B14F-4D97-AF65-F5344CB8AC3E}">
        <p14:creationId xmlns:p14="http://schemas.microsoft.com/office/powerpoint/2010/main" val="34694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Focused African American boy writing in copybook with pencil while doing homework at wooden table Stock Photo">
            <a:extLst>
              <a:ext uri="{FF2B5EF4-FFF2-40B4-BE49-F238E27FC236}">
                <a16:creationId xmlns:a16="http://schemas.microsoft.com/office/drawing/2014/main" id="{AC80D0AC-2AA8-0459-EBED-607E2FA9C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04F76-D47D-DD3D-AB30-CAEE0F4E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409084"/>
          </a:xfrm>
        </p:spPr>
        <p:txBody>
          <a:bodyPr>
            <a:normAutofit/>
          </a:bodyPr>
          <a:lstStyle/>
          <a:p>
            <a:r>
              <a:rPr lang="en-US" sz="4000" dirty="0"/>
              <a:t>What's the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A0C5-ADB7-1E7D-9981-F0205AA3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64" y="2030384"/>
            <a:ext cx="3822189" cy="1687423"/>
          </a:xfrm>
        </p:spPr>
        <p:txBody>
          <a:bodyPr>
            <a:normAutofit/>
          </a:bodyPr>
          <a:lstStyle/>
          <a:p>
            <a:r>
              <a:rPr lang="en-US" sz="2000" dirty="0"/>
              <a:t>Videos</a:t>
            </a:r>
          </a:p>
          <a:p>
            <a:r>
              <a:rPr lang="en-US" sz="2000" dirty="0"/>
              <a:t>Homework</a:t>
            </a:r>
          </a:p>
          <a:p>
            <a:r>
              <a:rPr lang="en-US" sz="2000" dirty="0"/>
              <a:t>Quizzes</a:t>
            </a:r>
          </a:p>
          <a:p>
            <a:r>
              <a:rPr lang="en-US" sz="20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718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D9B7-20F1-E75C-BB49-36E6EE5A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8571" cy="1325563"/>
          </a:xfrm>
        </p:spPr>
        <p:txBody>
          <a:bodyPr/>
          <a:lstStyle/>
          <a:p>
            <a:r>
              <a:rPr lang="en-US" dirty="0"/>
              <a:t>Videos: 2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4155-18C5-0E70-3033-FDD5E18B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457" y="393700"/>
            <a:ext cx="4158343" cy="25939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Pet Park Locations API</a:t>
            </a:r>
          </a:p>
          <a:p>
            <a:pPr lvl="1"/>
            <a:r>
              <a:rPr lang="en-US" dirty="0"/>
              <a:t>Weeks 1-2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Dog Rescue API</a:t>
            </a:r>
          </a:p>
          <a:p>
            <a:pPr lvl="1"/>
            <a:r>
              <a:rPr lang="en-US" dirty="0"/>
              <a:t>Weeks 3-4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05DED4-AD20-8CC1-FE93-368A8890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1" y="1806105"/>
            <a:ext cx="6444340" cy="4833256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A27-C99A-C9C6-6469-2BDA67DF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7616-816C-2E4D-23D6-4A487209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Each API will cover the following:</a:t>
            </a:r>
          </a:p>
          <a:p>
            <a:pPr lvl="1"/>
            <a:r>
              <a:rPr lang="en-US" dirty="0"/>
              <a:t>How to create a </a:t>
            </a:r>
            <a:r>
              <a:rPr lang="en-US" dirty="0">
                <a:solidFill>
                  <a:srgbClr val="00B0F0"/>
                </a:solidFill>
              </a:rPr>
              <a:t>Spring Boot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Spring JPA </a:t>
            </a:r>
            <a:r>
              <a:rPr lang="en-US" dirty="0"/>
              <a:t>(Java Persistence API) to create tables and  perform CRUD operations (</a:t>
            </a:r>
            <a:r>
              <a:rPr lang="en-US" u="sng" dirty="0"/>
              <a:t>C</a:t>
            </a:r>
            <a:r>
              <a:rPr lang="en-US" dirty="0"/>
              <a:t>reate, </a:t>
            </a:r>
            <a:r>
              <a:rPr lang="en-US" u="sng" dirty="0"/>
              <a:t>R</a:t>
            </a:r>
            <a:r>
              <a:rPr lang="en-US" dirty="0"/>
              <a:t>ead, </a:t>
            </a:r>
            <a:r>
              <a:rPr lang="en-US" u="sng" dirty="0"/>
              <a:t>U</a:t>
            </a:r>
            <a:r>
              <a:rPr lang="en-US" dirty="0"/>
              <a:t>pdate, and </a:t>
            </a:r>
            <a:r>
              <a:rPr lang="en-US" u="sng" dirty="0"/>
              <a:t>D</a:t>
            </a:r>
            <a:r>
              <a:rPr lang="en-US" dirty="0"/>
              <a:t>elete)</a:t>
            </a:r>
          </a:p>
          <a:p>
            <a:pPr lvl="1"/>
            <a:r>
              <a:rPr lang="en-US" dirty="0"/>
              <a:t>How to create one-to-many and many-to-many </a:t>
            </a:r>
            <a:r>
              <a:rPr lang="en-US" dirty="0">
                <a:solidFill>
                  <a:srgbClr val="00B0F0"/>
                </a:solidFill>
              </a:rPr>
              <a:t>relationships</a:t>
            </a:r>
            <a:r>
              <a:rPr lang="en-US" dirty="0"/>
              <a:t> with JPA</a:t>
            </a:r>
          </a:p>
          <a:p>
            <a:pPr lvl="1"/>
            <a:r>
              <a:rPr lang="en-US" dirty="0"/>
              <a:t>How to work with Spring's </a:t>
            </a:r>
            <a:r>
              <a:rPr lang="en-US" dirty="0">
                <a:solidFill>
                  <a:srgbClr val="00B0F0"/>
                </a:solidFill>
              </a:rPr>
              <a:t>Dependency Injection </a:t>
            </a:r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987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1ADA-DAF7-1583-F133-4663508F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Videos: Breakout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00B0-FAAA-1669-96A1-AFDC0F16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9686" cy="4351338"/>
          </a:xfrm>
        </p:spPr>
        <p:txBody>
          <a:bodyPr/>
          <a:lstStyle/>
          <a:p>
            <a:r>
              <a:rPr lang="en-US" dirty="0"/>
              <a:t>Extra videos that go in depth on central Spring Boot </a:t>
            </a:r>
            <a:r>
              <a:rPr lang="en-US" dirty="0">
                <a:solidFill>
                  <a:srgbClr val="00B0F0"/>
                </a:solidFill>
              </a:rPr>
              <a:t>topics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Spring vs. Spring Boot</a:t>
            </a:r>
          </a:p>
          <a:p>
            <a:pPr lvl="1"/>
            <a:r>
              <a:rPr lang="en-US" dirty="0"/>
              <a:t>Spring JPA vs. Spring JDBC</a:t>
            </a:r>
          </a:p>
          <a:p>
            <a:pPr lvl="1"/>
            <a:r>
              <a:rPr lang="en-US" dirty="0"/>
              <a:t>JPA Relationships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3174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288C-65E4-4FA3-A29E-A579E225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910D-6BEB-81EF-7461-075E09F4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351338"/>
          </a:xfrm>
        </p:spPr>
        <p:txBody>
          <a:bodyPr/>
          <a:lstStyle/>
          <a:p>
            <a:r>
              <a:rPr lang="en-US" dirty="0"/>
              <a:t>You will build a </a:t>
            </a:r>
            <a:r>
              <a:rPr lang="en-US" dirty="0">
                <a:solidFill>
                  <a:srgbClr val="00B0F0"/>
                </a:solidFill>
              </a:rPr>
              <a:t>Pet Store </a:t>
            </a:r>
            <a:r>
              <a:rPr lang="en-US" dirty="0"/>
              <a:t>REST API</a:t>
            </a:r>
          </a:p>
          <a:p>
            <a:r>
              <a:rPr lang="en-US" dirty="0"/>
              <a:t>Weeks 1-3</a:t>
            </a:r>
          </a:p>
          <a:p>
            <a:r>
              <a:rPr lang="en-US" dirty="0"/>
              <a:t>Note the </a:t>
            </a:r>
            <a:r>
              <a:rPr lang="en-US" dirty="0">
                <a:solidFill>
                  <a:schemeClr val="accent4"/>
                </a:solidFill>
              </a:rPr>
              <a:t>disconnect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Video – Pet Park Locations: weeks 1-2</a:t>
            </a:r>
          </a:p>
          <a:p>
            <a:pPr lvl="1"/>
            <a:r>
              <a:rPr lang="en-US" dirty="0"/>
              <a:t>Video – Dog Rescue: weeks 3-4</a:t>
            </a:r>
          </a:p>
          <a:p>
            <a:pPr lvl="1"/>
            <a:r>
              <a:rPr lang="en-US" dirty="0"/>
              <a:t>Homework – Pet Store: weeks 1-3</a:t>
            </a:r>
          </a:p>
          <a:p>
            <a:r>
              <a:rPr lang="en-US" dirty="0"/>
              <a:t>For each week you will submit a short video demonstrating </a:t>
            </a:r>
            <a:r>
              <a:rPr lang="en-US" dirty="0">
                <a:solidFill>
                  <a:srgbClr val="00B050"/>
                </a:solidFill>
              </a:rPr>
              <a:t>mastery</a:t>
            </a:r>
            <a:r>
              <a:rPr lang="en-US" dirty="0"/>
              <a:t> of the homework for that week</a:t>
            </a:r>
          </a:p>
        </p:txBody>
      </p:sp>
    </p:spTree>
    <p:extLst>
      <p:ext uri="{BB962C8B-B14F-4D97-AF65-F5344CB8AC3E}">
        <p14:creationId xmlns:p14="http://schemas.microsoft.com/office/powerpoint/2010/main" val="20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1CAA-D809-E562-3BA1-0B206180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C843-00F4-F83C-D35E-42DD62F1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9057" cy="4351338"/>
          </a:xfrm>
        </p:spPr>
        <p:txBody>
          <a:bodyPr/>
          <a:lstStyle/>
          <a:p>
            <a:r>
              <a:rPr lang="en-US" dirty="0"/>
              <a:t>Quizzes help </a:t>
            </a:r>
            <a:r>
              <a:rPr lang="en-US" dirty="0">
                <a:solidFill>
                  <a:schemeClr val="accent4"/>
                </a:solidFill>
              </a:rPr>
              <a:t>evaluate</a:t>
            </a:r>
            <a:r>
              <a:rPr lang="en-US" dirty="0"/>
              <a:t> your progress for weeks 1-3</a:t>
            </a:r>
          </a:p>
          <a:p>
            <a:r>
              <a:rPr lang="en-US" dirty="0"/>
              <a:t>Quiz questions are taken from the videos</a:t>
            </a:r>
          </a:p>
          <a:p>
            <a:r>
              <a:rPr lang="en-US" dirty="0"/>
              <a:t>Watch the videos and take notes = do well on the quizzes</a:t>
            </a:r>
          </a:p>
        </p:txBody>
      </p:sp>
    </p:spTree>
    <p:extLst>
      <p:ext uri="{BB962C8B-B14F-4D97-AF65-F5344CB8AC3E}">
        <p14:creationId xmlns:p14="http://schemas.microsoft.com/office/powerpoint/2010/main" val="20110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B5E9-0E92-889D-0441-051FAE4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87D7-034C-5FD9-09B5-DCA1B2CD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7914" cy="4351338"/>
          </a:xfrm>
        </p:spPr>
        <p:txBody>
          <a:bodyPr/>
          <a:lstStyle/>
          <a:p>
            <a:r>
              <a:rPr lang="en-US" dirty="0"/>
              <a:t>You will create a REST API around something that </a:t>
            </a:r>
            <a:r>
              <a:rPr lang="en-US" dirty="0">
                <a:solidFill>
                  <a:srgbClr val="00B050"/>
                </a:solidFill>
              </a:rPr>
              <a:t>interests</a:t>
            </a:r>
            <a:r>
              <a:rPr lang="en-US" dirty="0"/>
              <a:t> you</a:t>
            </a:r>
          </a:p>
          <a:p>
            <a:r>
              <a:rPr lang="en-US" dirty="0"/>
              <a:t>You will work on your final project in weeks 4-6</a:t>
            </a:r>
          </a:p>
          <a:p>
            <a:r>
              <a:rPr lang="en-US" dirty="0"/>
              <a:t>More on this later (and there is a </a:t>
            </a:r>
            <a:r>
              <a:rPr lang="en-US" dirty="0">
                <a:solidFill>
                  <a:schemeClr val="accent4"/>
                </a:solidFill>
              </a:rPr>
              <a:t>breakout</a:t>
            </a:r>
            <a:r>
              <a:rPr lang="en-US" dirty="0"/>
              <a:t> video explaining the final project)</a:t>
            </a:r>
          </a:p>
        </p:txBody>
      </p:sp>
    </p:spTree>
    <p:extLst>
      <p:ext uri="{BB962C8B-B14F-4D97-AF65-F5344CB8AC3E}">
        <p14:creationId xmlns:p14="http://schemas.microsoft.com/office/powerpoint/2010/main" val="42569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340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Spring Boot</vt:lpstr>
      <vt:lpstr>Welcome to the Spring Boot module</vt:lpstr>
      <vt:lpstr>What's the course about?</vt:lpstr>
      <vt:lpstr>Videos: 2 REST APIs</vt:lpstr>
      <vt:lpstr>Videos: Content</vt:lpstr>
      <vt:lpstr>Videos: Breakout sessions</vt:lpstr>
      <vt:lpstr>Homework</vt:lpstr>
      <vt:lpstr>Quizzes</vt:lpstr>
      <vt:lpstr>Final project</vt:lpstr>
      <vt:lpstr>Course timeline</vt:lpstr>
      <vt:lpstr>What's happening in week 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12</cp:revision>
  <dcterms:created xsi:type="dcterms:W3CDTF">2022-10-11T21:01:56Z</dcterms:created>
  <dcterms:modified xsi:type="dcterms:W3CDTF">2022-10-22T21:10:57Z</dcterms:modified>
</cp:coreProperties>
</file>