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8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A8F2DEC5-02DC-4063-A126-75E15397B57B}"/>
    <pc:docChg chg="modSld">
      <pc:chgData name="Charles Kiefriter" userId="a996b49251c4dfd2" providerId="LiveId" clId="{A8F2DEC5-02DC-4063-A126-75E15397B57B}" dt="2023-04-14T22:14:09.357" v="2" actId="1035"/>
      <pc:docMkLst>
        <pc:docMk/>
      </pc:docMkLst>
      <pc:sldChg chg="modSp mod">
        <pc:chgData name="Charles Kiefriter" userId="a996b49251c4dfd2" providerId="LiveId" clId="{A8F2DEC5-02DC-4063-A126-75E15397B57B}" dt="2023-04-14T22:12:58.762" v="0" actId="1036"/>
        <pc:sldMkLst>
          <pc:docMk/>
          <pc:sldMk cId="989732296" sldId="263"/>
        </pc:sldMkLst>
        <pc:spChg chg="mod">
          <ac:chgData name="Charles Kiefriter" userId="a996b49251c4dfd2" providerId="LiveId" clId="{A8F2DEC5-02DC-4063-A126-75E15397B57B}" dt="2023-04-14T22:12:58.762" v="0" actId="1036"/>
          <ac:spMkLst>
            <pc:docMk/>
            <pc:sldMk cId="989732296" sldId="263"/>
            <ac:spMk id="5" creationId="{220FA10B-F274-4190-9F7D-F0872BC9AB73}"/>
          </ac:spMkLst>
        </pc:spChg>
      </pc:sldChg>
      <pc:sldChg chg="modSp mod">
        <pc:chgData name="Charles Kiefriter" userId="a996b49251c4dfd2" providerId="LiveId" clId="{A8F2DEC5-02DC-4063-A126-75E15397B57B}" dt="2023-04-14T22:14:09.357" v="2" actId="1035"/>
        <pc:sldMkLst>
          <pc:docMk/>
          <pc:sldMk cId="56936813" sldId="266"/>
        </pc:sldMkLst>
        <pc:spChg chg="mod">
          <ac:chgData name="Charles Kiefriter" userId="a996b49251c4dfd2" providerId="LiveId" clId="{A8F2DEC5-02DC-4063-A126-75E15397B57B}" dt="2023-04-14T22:14:09.357" v="2" actId="1035"/>
          <ac:spMkLst>
            <pc:docMk/>
            <pc:sldMk cId="56936813" sldId="266"/>
            <ac:spMk id="3" creationId="{FE09019F-7387-4766-8EB3-26A1351A7D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represent relationships between the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Structured storage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48609"/>
              </p:ext>
            </p:extLst>
          </p:nvPr>
        </p:nvGraphicFramePr>
        <p:xfrm>
          <a:off x="838200" y="1690688"/>
          <a:ext cx="67437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99604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56321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3087775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unit_name_singular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unit_name_plural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4766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unit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unit_name_singular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VARCHAR(32)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8220"/>
              </p:ext>
            </p:extLst>
          </p:nvPr>
        </p:nvGraphicFramePr>
        <p:xfrm>
          <a:off x="838201" y="1690688"/>
          <a:ext cx="6210299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874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4300"/>
            <a:ext cx="6654800" cy="1854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step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3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62339"/>
              </p:ext>
            </p:extLst>
          </p:nvPr>
        </p:nvGraphicFramePr>
        <p:xfrm>
          <a:off x="838201" y="1690688"/>
          <a:ext cx="6210299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0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DECIMAL(7,2)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6324600" cy="287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ingredient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instruction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amount DECIMAL(7,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5E4-350D-403D-9BEC-1D4EFEDB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CD64-859E-4B76-AD99-E126C1B4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tables must be created first</a:t>
            </a:r>
          </a:p>
          <a:p>
            <a:r>
              <a:rPr lang="en-US" dirty="0"/>
              <a:t>Related tables are created last</a:t>
            </a:r>
          </a:p>
        </p:txBody>
      </p:sp>
    </p:spTree>
    <p:extLst>
      <p:ext uri="{BB962C8B-B14F-4D97-AF65-F5344CB8AC3E}">
        <p14:creationId xmlns:p14="http://schemas.microsoft.com/office/powerpoint/2010/main" val="33179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2C31-DD5B-4C9F-94DD-72FD0C5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E34-BF39-4389-89B2-80509527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53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8281E7-3407-4EDB-87EC-486771896699}"/>
              </a:ext>
            </a:extLst>
          </p:cNvPr>
          <p:cNvSpPr txBox="1">
            <a:spLocks/>
          </p:cNvSpPr>
          <p:nvPr/>
        </p:nvSpPr>
        <p:spPr>
          <a:xfrm>
            <a:off x="838200" y="2498575"/>
            <a:ext cx="7100944" cy="26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anose="02070309020205020404" pitchFamily="49" charset="0"/>
              </a:rPr>
              <a:t>Tables must be dropped in the opposite order in which they are created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The related table is dropped first</a:t>
            </a:r>
          </a:p>
        </p:txBody>
      </p:sp>
    </p:spTree>
    <p:extLst>
      <p:ext uri="{BB962C8B-B14F-4D97-AF65-F5344CB8AC3E}">
        <p14:creationId xmlns:p14="http://schemas.microsoft.com/office/powerpoint/2010/main" val="122643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7FDF-A78E-44AF-89BE-FEC449F6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6B9D-1149-42FA-9401-DDB8BBA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Add the 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36926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50DB-8B86-4FC9-9C88-40C7515E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we're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3762-1CFC-4005-A3E5-D93FEEA3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31457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the recipe tables and relationships</a:t>
            </a:r>
          </a:p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a look at </a:t>
            </a:r>
            <a:r>
              <a:rPr lang="en-US"/>
              <a:t>each table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create the 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4166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25D2-0783-4C3D-8257-AE006AC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dirty="0"/>
              <a:t>The tables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3DBEE0-0EE7-4311-A81F-08D6D9CB4202}"/>
              </a:ext>
            </a:extLst>
          </p:cNvPr>
          <p:cNvSpPr/>
          <p:nvPr/>
        </p:nvSpPr>
        <p:spPr>
          <a:xfrm>
            <a:off x="698500" y="3067050"/>
            <a:ext cx="1816100" cy="723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8C330-23DD-44E0-92CE-B6F4743A8E21}"/>
              </a:ext>
            </a:extLst>
          </p:cNvPr>
          <p:cNvSpPr/>
          <p:nvPr/>
        </p:nvSpPr>
        <p:spPr>
          <a:xfrm>
            <a:off x="3390900" y="4508500"/>
            <a:ext cx="1816100" cy="723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0D856-E83F-4A76-8C05-CAF6C547A6AC}"/>
              </a:ext>
            </a:extLst>
          </p:cNvPr>
          <p:cNvSpPr/>
          <p:nvPr/>
        </p:nvSpPr>
        <p:spPr>
          <a:xfrm>
            <a:off x="6051550" y="1625600"/>
            <a:ext cx="1816100" cy="723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D3A0F-3F79-4231-A84B-7C58353991E2}"/>
              </a:ext>
            </a:extLst>
          </p:cNvPr>
          <p:cNvSpPr/>
          <p:nvPr/>
        </p:nvSpPr>
        <p:spPr>
          <a:xfrm>
            <a:off x="3390900" y="3067050"/>
            <a:ext cx="181610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84C4AE-F1FD-43EB-935B-AC20F761FA6C}"/>
              </a:ext>
            </a:extLst>
          </p:cNvPr>
          <p:cNvSpPr/>
          <p:nvPr/>
        </p:nvSpPr>
        <p:spPr>
          <a:xfrm>
            <a:off x="3390900" y="1625600"/>
            <a:ext cx="1816100" cy="7239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FB045E-CD92-496B-99BB-F854417803B8}"/>
              </a:ext>
            </a:extLst>
          </p:cNvPr>
          <p:cNvCxnSpPr>
            <a:stCxn id="5" idx="0"/>
            <a:endCxn id="9" idx="1"/>
          </p:cNvCxnSpPr>
          <p:nvPr/>
        </p:nvCxnSpPr>
        <p:spPr>
          <a:xfrm flipV="1">
            <a:off x="1606550" y="19875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48964C-F9CD-4B41-BDBC-6ECDA0B3B51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4600" y="34290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9D8B87-D25A-4D90-BF4B-89AB98EA3BC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207000" y="1987550"/>
            <a:ext cx="84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A302A-B958-4F29-9F42-B2C11ABAD482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606550" y="37909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059-65B0-4212-B185-32EC6B62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719-FCEE-4523-809D-E6D31769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44" y="1838325"/>
            <a:ext cx="6678556" cy="25304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column_def_n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8E2AC85-D554-4346-9EDF-756C2E148705}"/>
              </a:ext>
            </a:extLst>
          </p:cNvPr>
          <p:cNvSpPr/>
          <p:nvPr/>
        </p:nvSpPr>
        <p:spPr>
          <a:xfrm>
            <a:off x="3314700" y="326390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comma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11C45E1-B890-41FE-B72F-2D741214652F}"/>
              </a:ext>
            </a:extLst>
          </p:cNvPr>
          <p:cNvSpPr/>
          <p:nvPr/>
        </p:nvSpPr>
        <p:spPr>
          <a:xfrm>
            <a:off x="3314700" y="2354263"/>
            <a:ext cx="1828800" cy="7620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2F7E785-A34D-45B1-84DB-E8390EC01FD6}"/>
              </a:ext>
            </a:extLst>
          </p:cNvPr>
          <p:cNvSpPr/>
          <p:nvPr/>
        </p:nvSpPr>
        <p:spPr>
          <a:xfrm rot="2663418">
            <a:off x="2173354" y="4850667"/>
            <a:ext cx="2331453" cy="108679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this whole thing to MySQL</a:t>
            </a:r>
          </a:p>
        </p:txBody>
      </p:sp>
    </p:spTree>
    <p:extLst>
      <p:ext uri="{BB962C8B-B14F-4D97-AF65-F5344CB8AC3E}">
        <p14:creationId xmlns:p14="http://schemas.microsoft.com/office/powerpoint/2010/main" val="10993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9080-0102-46EB-B841-663F4176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12ED-0134-491F-B125-551E730E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type modifiers 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972AD-8700-44DE-B11A-718786048C19}"/>
              </a:ext>
            </a:extLst>
          </p:cNvPr>
          <p:cNvSpPr txBox="1"/>
          <p:nvPr/>
        </p:nvSpPr>
        <p:spPr>
          <a:xfrm>
            <a:off x="977900" y="2641600"/>
            <a:ext cx="5651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general, it's a good idea to add a </a:t>
            </a:r>
            <a:r>
              <a:rPr lang="en-US" sz="2800" dirty="0">
                <a:solidFill>
                  <a:srgbClr val="00B0F0"/>
                </a:solidFill>
              </a:rPr>
              <a:t>unique identifier </a:t>
            </a:r>
            <a:r>
              <a:rPr lang="en-US" sz="2800" dirty="0"/>
              <a:t>(int) to each 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a column has the </a:t>
            </a:r>
            <a:r>
              <a:rPr lang="en-US" sz="2800" dirty="0">
                <a:solidFill>
                  <a:srgbClr val="00B0F0"/>
                </a:solidFill>
              </a:rPr>
              <a:t>AUTO_INCREMENT </a:t>
            </a:r>
            <a:r>
              <a:rPr lang="en-US" sz="2800" dirty="0"/>
              <a:t>keyword, MySQL will automatically increment the value</a:t>
            </a:r>
          </a:p>
        </p:txBody>
      </p:sp>
    </p:spTree>
    <p:extLst>
      <p:ext uri="{BB962C8B-B14F-4D97-AF65-F5344CB8AC3E}">
        <p14:creationId xmlns:p14="http://schemas.microsoft.com/office/powerpoint/2010/main" val="18412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F8FF-7D6B-445A-9ED9-93DDE519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31825"/>
            <a:ext cx="8280400" cy="11588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2CADBD-B014-40A9-A4E3-3EB1F4AB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8268"/>
              </p:ext>
            </p:extLst>
          </p:nvPr>
        </p:nvGraphicFramePr>
        <p:xfrm>
          <a:off x="2768600" y="2047240"/>
          <a:ext cx="4025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5398033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110703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5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Kitty Litter Cake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Monsters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3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Chocolate Moose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2675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FF95FFC-A539-4E3F-9FE3-BEA952FFD5E0}"/>
              </a:ext>
            </a:extLst>
          </p:cNvPr>
          <p:cNvSpPr/>
          <p:nvPr/>
        </p:nvSpPr>
        <p:spPr>
          <a:xfrm rot="20707210">
            <a:off x="675736" y="2864801"/>
            <a:ext cx="1981200" cy="1128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</a:t>
            </a:r>
          </a:p>
          <a:p>
            <a:pPr algn="ctr"/>
            <a:r>
              <a:rPr lang="en-US" dirty="0"/>
              <a:t>incremented</a:t>
            </a:r>
          </a:p>
        </p:txBody>
      </p:sp>
    </p:spTree>
    <p:extLst>
      <p:ext uri="{BB962C8B-B14F-4D97-AF65-F5344CB8AC3E}">
        <p14:creationId xmlns:p14="http://schemas.microsoft.com/office/powerpoint/2010/main" val="37971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49182"/>
              </p:ext>
            </p:extLst>
          </p:nvPr>
        </p:nvGraphicFramePr>
        <p:xfrm>
          <a:off x="838201" y="1690688"/>
          <a:ext cx="6153976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1176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1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num_servings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prep_time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1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cook_time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1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4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9017000" cy="2768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recipe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notes TEXT,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num_servings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NOT NULL DEFAULT CURRENT_TIMESTAMP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3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2328"/>
              </p:ext>
            </p:extLst>
          </p:nvPr>
        </p:nvGraphicFramePr>
        <p:xfrm>
          <a:off x="838201" y="1690688"/>
          <a:ext cx="6210299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63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1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category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5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631</Words>
  <Application>Microsoft Office PowerPoint</Application>
  <PresentationFormat>Widescreen</PresentationFormat>
  <Paragraphs>167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Creating Tables</vt:lpstr>
      <vt:lpstr>What we're covering</vt:lpstr>
      <vt:lpstr>The tables</vt:lpstr>
      <vt:lpstr>CREATE TABLE statement</vt:lpstr>
      <vt:lpstr>Column definitions</vt:lpstr>
      <vt:lpstr>PowerPoint Presentation</vt:lpstr>
      <vt:lpstr>Recipe table</vt:lpstr>
      <vt:lpstr>PowerPoint Presentation</vt:lpstr>
      <vt:lpstr>Category table</vt:lpstr>
      <vt:lpstr>Unit table</vt:lpstr>
      <vt:lpstr>Step table</vt:lpstr>
      <vt:lpstr>Ingredient table</vt:lpstr>
      <vt:lpstr>PowerPoint Presentation</vt:lpstr>
      <vt:lpstr>Creating tables</vt:lpstr>
      <vt:lpstr>Delete a table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91</cp:revision>
  <dcterms:created xsi:type="dcterms:W3CDTF">2021-08-01T14:44:57Z</dcterms:created>
  <dcterms:modified xsi:type="dcterms:W3CDTF">2023-04-14T22:14:16Z</dcterms:modified>
</cp:coreProperties>
</file>