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BF114E14-DD8B-4DDF-B56C-8F52C4C17447}"/>
    <pc:docChg chg="modSld">
      <pc:chgData name="Chuck Kiefriter" userId="a996b49251c4dfd2" providerId="LiveId" clId="{BF114E14-DD8B-4DDF-B56C-8F52C4C17447}" dt="2024-05-15T23:28:31.631" v="0" actId="14100"/>
      <pc:docMkLst>
        <pc:docMk/>
      </pc:docMkLst>
      <pc:sldChg chg="modSp mod">
        <pc:chgData name="Chuck Kiefriter" userId="a996b49251c4dfd2" providerId="LiveId" clId="{BF114E14-DD8B-4DDF-B56C-8F52C4C17447}" dt="2024-05-15T23:28:31.631" v="0" actId="14100"/>
        <pc:sldMkLst>
          <pc:docMk/>
          <pc:sldMk cId="4047861376" sldId="258"/>
        </pc:sldMkLst>
        <pc:spChg chg="mod">
          <ac:chgData name="Chuck Kiefriter" userId="a996b49251c4dfd2" providerId="LiveId" clId="{BF114E14-DD8B-4DDF-B56C-8F52C4C17447}" dt="2024-05-15T23:28:31.631" v="0" actId="14100"/>
          <ac:spMkLst>
            <pc:docMk/>
            <pc:sldMk cId="4047861376" sldId="258"/>
            <ac:spMk id="3" creationId="{5A690FB5-8BEA-AD14-4864-DF5752BD3C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6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1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7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090-30B3-42C9-89C1-CB6C2EE5844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7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64090-30B3-42C9-89C1-CB6C2EE58443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6733-6F7A-40E2-99FB-8065CBA1E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1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5FDC2-647A-AF58-B781-D0DD68DE3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16991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2E88E-B3DD-D5DA-EE4A-7B56C2D2C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016991" cy="1655762"/>
          </a:xfrm>
        </p:spPr>
        <p:txBody>
          <a:bodyPr/>
          <a:lstStyle/>
          <a:p>
            <a:r>
              <a:rPr lang="en-US" dirty="0"/>
              <a:t>Dog Rescue: </a:t>
            </a:r>
            <a:br>
              <a:rPr lang="en-US" dirty="0"/>
            </a:br>
            <a:r>
              <a:rPr lang="en-US" dirty="0"/>
              <a:t>Create table entities</a:t>
            </a:r>
          </a:p>
        </p:txBody>
      </p:sp>
    </p:spTree>
    <p:extLst>
      <p:ext uri="{BB962C8B-B14F-4D97-AF65-F5344CB8AC3E}">
        <p14:creationId xmlns:p14="http://schemas.microsoft.com/office/powerpoint/2010/main" val="197781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12F6-23B3-F722-B604-8D895F5D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the entities!</a:t>
            </a:r>
          </a:p>
        </p:txBody>
      </p:sp>
    </p:spTree>
    <p:extLst>
      <p:ext uri="{BB962C8B-B14F-4D97-AF65-F5344CB8AC3E}">
        <p14:creationId xmlns:p14="http://schemas.microsoft.com/office/powerpoint/2010/main" val="14831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9E1E-CADB-A857-CA17-943B12E3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6EAC-1D73-8B21-1745-4EFE19B01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</a:t>
            </a:r>
          </a:p>
          <a:p>
            <a:pPr lvl="1"/>
            <a:r>
              <a:rPr lang="en-US" dirty="0"/>
              <a:t>Review the table </a:t>
            </a:r>
            <a:r>
              <a:rPr lang="en-US" dirty="0">
                <a:solidFill>
                  <a:schemeClr val="accent4"/>
                </a:solidFill>
              </a:rPr>
              <a:t>entities</a:t>
            </a:r>
          </a:p>
          <a:p>
            <a:pPr lvl="1"/>
            <a:r>
              <a:rPr lang="en-US" dirty="0"/>
              <a:t>One-to-many recap</a:t>
            </a:r>
          </a:p>
          <a:p>
            <a:pPr lvl="1"/>
            <a:r>
              <a:rPr lang="en-US" dirty="0"/>
              <a:t>Many-to-many recap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Code</a:t>
            </a:r>
          </a:p>
          <a:p>
            <a:pPr lvl="1"/>
            <a:r>
              <a:rPr lang="en-US" dirty="0"/>
              <a:t>Create the table entities</a:t>
            </a:r>
          </a:p>
        </p:txBody>
      </p:sp>
    </p:spTree>
    <p:extLst>
      <p:ext uri="{BB962C8B-B14F-4D97-AF65-F5344CB8AC3E}">
        <p14:creationId xmlns:p14="http://schemas.microsoft.com/office/powerpoint/2010/main" val="42563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7D1A-7E6B-6342-643F-F4809C5E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table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0FB5-8BEA-AD14-4864-DF5752BD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328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rgbClr val="92D050"/>
                </a:solidFill>
              </a:rPr>
              <a:t>Entities</a:t>
            </a:r>
            <a:r>
              <a:rPr lang="en-US" dirty="0"/>
              <a:t>: Dog, Location, Breed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Review</a:t>
            </a:r>
            <a:r>
              <a:rPr lang="en-US" dirty="0"/>
              <a:t>: Spring uses </a:t>
            </a:r>
            <a:r>
              <a:rPr lang="en-US" dirty="0">
                <a:solidFill>
                  <a:schemeClr val="accent4"/>
                </a:solidFill>
              </a:rPr>
              <a:t>Hibernate</a:t>
            </a:r>
            <a:r>
              <a:rPr lang="en-US" dirty="0"/>
              <a:t> as the Object-Relational Mapping (ORM) tool that powers JPA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50"/>
                </a:solidFill>
              </a:rPr>
              <a:t>Project</a:t>
            </a:r>
            <a:r>
              <a:rPr lang="en-US" dirty="0"/>
              <a:t>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JPA will manage the CRUD operations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Spring will create and populate the tables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This will help us write tests</a:t>
            </a:r>
          </a:p>
        </p:txBody>
      </p:sp>
    </p:spTree>
    <p:extLst>
      <p:ext uri="{BB962C8B-B14F-4D97-AF65-F5344CB8AC3E}">
        <p14:creationId xmlns:p14="http://schemas.microsoft.com/office/powerpoint/2010/main" val="404786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34C8-41D2-3914-AB6A-326F40C3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30BB-339D-B2FD-1C89-74C519C3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6579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Maps from data tables to Java objects</a:t>
            </a:r>
          </a:p>
          <a:p>
            <a:pPr>
              <a:spcBef>
                <a:spcPts val="1800"/>
              </a:spcBef>
            </a:pPr>
            <a:r>
              <a:rPr lang="en-US" dirty="0"/>
              <a:t>JPA looks for </a:t>
            </a:r>
            <a:r>
              <a:rPr lang="en-US" dirty="0">
                <a:solidFill>
                  <a:schemeClr val="accent4"/>
                </a:solidFill>
              </a:rPr>
              <a:t>@Entity</a:t>
            </a:r>
            <a:r>
              <a:rPr lang="en-US" dirty="0"/>
              <a:t> to identify the class as an entity</a:t>
            </a:r>
          </a:p>
          <a:p>
            <a:pPr>
              <a:spcBef>
                <a:spcPts val="1800"/>
              </a:spcBef>
            </a:pPr>
            <a:r>
              <a:rPr lang="en-US" dirty="0"/>
              <a:t>The identity field (primary key) is annotated with </a:t>
            </a:r>
            <a:r>
              <a:rPr lang="en-US" dirty="0">
                <a:solidFill>
                  <a:srgbClr val="00B050"/>
                </a:solidFill>
              </a:rPr>
              <a:t>@Id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@GeneratedValue</a:t>
            </a:r>
          </a:p>
          <a:p>
            <a:pPr lvl="1"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@Id</a:t>
            </a:r>
            <a:r>
              <a:rPr lang="en-US" dirty="0"/>
              <a:t> identifies the field as the identity field</a:t>
            </a:r>
          </a:p>
          <a:p>
            <a:pPr lvl="1"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@GeneratedValue </a:t>
            </a:r>
            <a:r>
              <a:rPr lang="en-US" dirty="0"/>
              <a:t>tells JPA how MySQL manages the primary key value</a:t>
            </a:r>
          </a:p>
        </p:txBody>
      </p:sp>
    </p:spTree>
    <p:extLst>
      <p:ext uri="{BB962C8B-B14F-4D97-AF65-F5344CB8AC3E}">
        <p14:creationId xmlns:p14="http://schemas.microsoft.com/office/powerpoint/2010/main" val="290816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01FB-5E59-890C-3631-C00507DD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One-to-many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7660-3401-3BB8-9EFA-B69CF64C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1779" cy="4351338"/>
          </a:xfrm>
        </p:spPr>
        <p:txBody>
          <a:bodyPr/>
          <a:lstStyle/>
          <a:p>
            <a:r>
              <a:rPr lang="en-US" dirty="0"/>
              <a:t>"Owning" class has </a:t>
            </a:r>
            <a:r>
              <a:rPr lang="en-US" dirty="0">
                <a:solidFill>
                  <a:schemeClr val="accent4"/>
                </a:solidFill>
              </a:rPr>
              <a:t>@OneToMany </a:t>
            </a:r>
            <a:r>
              <a:rPr lang="en-US" dirty="0"/>
              <a:t>annotation</a:t>
            </a:r>
          </a:p>
          <a:p>
            <a:pPr lvl="1"/>
            <a:r>
              <a:rPr lang="en-US" dirty="0"/>
              <a:t>Specifies the cascade strategy</a:t>
            </a:r>
          </a:p>
          <a:p>
            <a:pPr lvl="1"/>
            <a:r>
              <a:rPr lang="en-US" dirty="0"/>
              <a:t>Defines orphan removal behavior</a:t>
            </a:r>
          </a:p>
          <a:p>
            <a:pPr lvl="1"/>
            <a:endParaRPr lang="en-US" dirty="0"/>
          </a:p>
          <a:p>
            <a:r>
              <a:rPr lang="en-US" dirty="0"/>
              <a:t>"Owned" class has </a:t>
            </a:r>
            <a:r>
              <a:rPr lang="en-US" dirty="0">
                <a:solidFill>
                  <a:srgbClr val="00B0F0"/>
                </a:solidFill>
              </a:rPr>
              <a:t>@ManyToOne </a:t>
            </a:r>
            <a:r>
              <a:rPr lang="en-US" dirty="0"/>
              <a:t>annotation</a:t>
            </a:r>
          </a:p>
          <a:p>
            <a:pPr lvl="1"/>
            <a:r>
              <a:rPr lang="en-US" dirty="0"/>
              <a:t>Can specify a join column (used if JPA doesn't create the tables)</a:t>
            </a:r>
          </a:p>
        </p:txBody>
      </p:sp>
    </p:spTree>
    <p:extLst>
      <p:ext uri="{BB962C8B-B14F-4D97-AF65-F5344CB8AC3E}">
        <p14:creationId xmlns:p14="http://schemas.microsoft.com/office/powerpoint/2010/main" val="249052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B8F8-EDC7-BC72-DF29-1BE8253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Many-to-many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1639-9952-2757-8970-3ADB09CC2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7611" cy="4351338"/>
          </a:xfrm>
        </p:spPr>
        <p:txBody>
          <a:bodyPr/>
          <a:lstStyle/>
          <a:p>
            <a:r>
              <a:rPr lang="en-US" dirty="0"/>
              <a:t>"Owning" class has </a:t>
            </a:r>
            <a:r>
              <a:rPr lang="en-US" dirty="0">
                <a:solidFill>
                  <a:srgbClr val="00B0F0"/>
                </a:solidFill>
              </a:rPr>
              <a:t>@ManyToMany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@JoinTable</a:t>
            </a:r>
          </a:p>
          <a:p>
            <a:pPr lvl="1"/>
            <a:r>
              <a:rPr lang="en-US" dirty="0"/>
              <a:t>Defines a cascade strategy</a:t>
            </a:r>
          </a:p>
          <a:p>
            <a:pPr lvl="1"/>
            <a:r>
              <a:rPr lang="en-US" dirty="0"/>
              <a:t>Specifies a join table definition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"Owned" class has </a:t>
            </a:r>
            <a:r>
              <a:rPr lang="en-US" dirty="0">
                <a:solidFill>
                  <a:srgbClr val="00B050"/>
                </a:solidFill>
              </a:rPr>
              <a:t>@ManyToMany</a:t>
            </a:r>
          </a:p>
          <a:p>
            <a:pPr lvl="1"/>
            <a:r>
              <a:rPr lang="en-US" dirty="0"/>
              <a:t>Declares </a:t>
            </a:r>
            <a:r>
              <a:rPr lang="en-US" dirty="0" err="1">
                <a:solidFill>
                  <a:srgbClr val="00B050"/>
                </a:solidFill>
              </a:rPr>
              <a:t>mappedBy</a:t>
            </a:r>
            <a:r>
              <a:rPr lang="en-US" dirty="0"/>
              <a:t> attribute (name of Java field in owning class)</a:t>
            </a:r>
          </a:p>
        </p:txBody>
      </p:sp>
    </p:spTree>
    <p:extLst>
      <p:ext uri="{BB962C8B-B14F-4D97-AF65-F5344CB8AC3E}">
        <p14:creationId xmlns:p14="http://schemas.microsoft.com/office/powerpoint/2010/main" val="305621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A82E-3026-D584-5030-495D6036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Relationship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5DAB-519A-5AE8-908E-B7A82F3DD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2389" cy="4351338"/>
          </a:xfrm>
        </p:spPr>
        <p:txBody>
          <a:bodyPr/>
          <a:lstStyle/>
          <a:p>
            <a:r>
              <a:rPr lang="en-US" dirty="0"/>
              <a:t>The "many" side of a relationship uses a Java </a:t>
            </a:r>
            <a:r>
              <a:rPr lang="en-US" dirty="0">
                <a:solidFill>
                  <a:srgbClr val="00B050"/>
                </a:solidFill>
              </a:rPr>
              <a:t>Set</a:t>
            </a:r>
          </a:p>
          <a:p>
            <a:r>
              <a:rPr lang="en-US" dirty="0"/>
              <a:t>You can also use a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, but using a Set makes managing the relationships easier</a:t>
            </a:r>
          </a:p>
          <a:p>
            <a:pPr lvl="1"/>
            <a:r>
              <a:rPr lang="en-US" dirty="0"/>
              <a:t>You can just add to a Set, and it will </a:t>
            </a:r>
            <a:r>
              <a:rPr lang="en-US" dirty="0">
                <a:solidFill>
                  <a:srgbClr val="FFC000"/>
                </a:solidFill>
              </a:rPr>
              <a:t>add </a:t>
            </a:r>
            <a:r>
              <a:rPr lang="en-US" dirty="0"/>
              <a:t>or </a:t>
            </a:r>
            <a:r>
              <a:rPr lang="en-US" dirty="0">
                <a:solidFill>
                  <a:srgbClr val="FFC000"/>
                </a:solidFill>
              </a:rPr>
              <a:t>replace </a:t>
            </a:r>
            <a:r>
              <a:rPr lang="en-US" dirty="0"/>
              <a:t>the appropriate child row</a:t>
            </a:r>
          </a:p>
          <a:p>
            <a:pPr lvl="1"/>
            <a:r>
              <a:rPr lang="en-US" dirty="0"/>
              <a:t>With a List you need to do a lookup on the list to find the correct child element</a:t>
            </a:r>
          </a:p>
        </p:txBody>
      </p:sp>
    </p:spTree>
    <p:extLst>
      <p:ext uri="{BB962C8B-B14F-4D97-AF65-F5344CB8AC3E}">
        <p14:creationId xmlns:p14="http://schemas.microsoft.com/office/powerpoint/2010/main" val="46029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A9C9-59DB-2ADE-D85E-0B05D014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Child row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FB6D3-E0C1-3055-D42F-2A0DDE8EA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6500" cy="4351338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92D050"/>
                </a:solidFill>
              </a:rPr>
              <a:t>cascade</a:t>
            </a:r>
            <a:r>
              <a:rPr lang="en-US" dirty="0"/>
              <a:t> attribute of @ManyToMany and @OneToMany to tell JPA to automatically update or insert child rows when a parent row is saved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@OneToMany(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cascade =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CascadeType.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02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F2DE-E19B-4F76-FAB4-97720C9A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56ED-BAAC-72B4-D9D3-ABBAF733A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6768" cy="4351338"/>
          </a:xfrm>
        </p:spPr>
        <p:txBody>
          <a:bodyPr/>
          <a:lstStyle/>
          <a:p>
            <a:r>
              <a:rPr lang="en-US" dirty="0"/>
              <a:t>For more information, review the Breakout videos on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2897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343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Review the table entities</vt:lpstr>
      <vt:lpstr>Recap: Entity</vt:lpstr>
      <vt:lpstr>Recap: One-to-many</vt:lpstr>
      <vt:lpstr>Recap: Many-to-many</vt:lpstr>
      <vt:lpstr>Recap: Relationship essentials</vt:lpstr>
      <vt:lpstr>Recap: Child row update</vt:lpstr>
      <vt:lpstr>JPA relationships</vt:lpstr>
      <vt:lpstr>Let's code the entities!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17</cp:revision>
  <dcterms:created xsi:type="dcterms:W3CDTF">2022-10-17T20:32:42Z</dcterms:created>
  <dcterms:modified xsi:type="dcterms:W3CDTF">2024-05-15T23:28:41Z</dcterms:modified>
</cp:coreProperties>
</file>