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8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1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2DEC5-02DC-4063-A126-75E15397B57B}" v="4" dt="2023-04-24T00:51:33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A8F2DEC5-02DC-4063-A126-75E15397B57B}"/>
    <pc:docChg chg="modSld">
      <pc:chgData name="Charles Kiefriter" userId="a996b49251c4dfd2" providerId="LiveId" clId="{A8F2DEC5-02DC-4063-A126-75E15397B57B}" dt="2023-04-24T00:51:33.706" v="17"/>
      <pc:docMkLst>
        <pc:docMk/>
      </pc:docMkLst>
      <pc:sldChg chg="modSp mod">
        <pc:chgData name="Charles Kiefriter" userId="a996b49251c4dfd2" providerId="LiveId" clId="{A8F2DEC5-02DC-4063-A126-75E15397B57B}" dt="2023-04-20T17:58:40.666" v="4" actId="1035"/>
        <pc:sldMkLst>
          <pc:docMk/>
          <pc:sldMk cId="507793010" sldId="256"/>
        </pc:sldMkLst>
        <pc:spChg chg="mod">
          <ac:chgData name="Charles Kiefriter" userId="a996b49251c4dfd2" providerId="LiveId" clId="{A8F2DEC5-02DC-4063-A126-75E15397B57B}" dt="2023-04-20T17:58:40.666" v="4" actId="1035"/>
          <ac:spMkLst>
            <pc:docMk/>
            <pc:sldMk cId="507793010" sldId="256"/>
            <ac:spMk id="3" creationId="{756FD140-E406-4165-9E64-ECEE2E5D3174}"/>
          </ac:spMkLst>
        </pc:spChg>
      </pc:sldChg>
      <pc:sldChg chg="modSp mod">
        <pc:chgData name="Charles Kiefriter" userId="a996b49251c4dfd2" providerId="LiveId" clId="{A8F2DEC5-02DC-4063-A126-75E15397B57B}" dt="2023-04-14T22:12:58.762" v="0" actId="1036"/>
        <pc:sldMkLst>
          <pc:docMk/>
          <pc:sldMk cId="989732296" sldId="263"/>
        </pc:sldMkLst>
        <pc:spChg chg="mod">
          <ac:chgData name="Charles Kiefriter" userId="a996b49251c4dfd2" providerId="LiveId" clId="{A8F2DEC5-02DC-4063-A126-75E15397B57B}" dt="2023-04-14T22:12:58.762" v="0" actId="1036"/>
          <ac:spMkLst>
            <pc:docMk/>
            <pc:sldMk cId="989732296" sldId="263"/>
            <ac:spMk id="5" creationId="{220FA10B-F274-4190-9F7D-F0872BC9AB73}"/>
          </ac:spMkLst>
        </pc:spChg>
      </pc:sldChg>
      <pc:sldChg chg="modSp mod">
        <pc:chgData name="Charles Kiefriter" userId="a996b49251c4dfd2" providerId="LiveId" clId="{A8F2DEC5-02DC-4063-A126-75E15397B57B}" dt="2023-04-14T22:14:09.357" v="2" actId="1035"/>
        <pc:sldMkLst>
          <pc:docMk/>
          <pc:sldMk cId="56936813" sldId="266"/>
        </pc:sldMkLst>
        <pc:spChg chg="mod">
          <ac:chgData name="Charles Kiefriter" userId="a996b49251c4dfd2" providerId="LiveId" clId="{A8F2DEC5-02DC-4063-A126-75E15397B57B}" dt="2023-04-14T22:14:09.357" v="2" actId="1035"/>
          <ac:spMkLst>
            <pc:docMk/>
            <pc:sldMk cId="56936813" sldId="266"/>
            <ac:spMk id="3" creationId="{FE09019F-7387-4766-8EB3-26A1351A7D0A}"/>
          </ac:spMkLst>
        </pc:spChg>
      </pc:sldChg>
      <pc:sldChg chg="addSp modSp mod">
        <pc:chgData name="Charles Kiefriter" userId="a996b49251c4dfd2" providerId="LiveId" clId="{A8F2DEC5-02DC-4063-A126-75E15397B57B}" dt="2023-04-24T00:37:51.006" v="12" actId="1076"/>
        <pc:sldMkLst>
          <pc:docMk/>
          <pc:sldMk cId="1951832339" sldId="267"/>
        </pc:sldMkLst>
        <pc:spChg chg="add mod">
          <ac:chgData name="Charles Kiefriter" userId="a996b49251c4dfd2" providerId="LiveId" clId="{A8F2DEC5-02DC-4063-A126-75E15397B57B}" dt="2023-04-24T00:37:51.006" v="12" actId="1076"/>
          <ac:spMkLst>
            <pc:docMk/>
            <pc:sldMk cId="1951832339" sldId="267"/>
            <ac:spMk id="4" creationId="{CC8CF15F-5444-049C-948E-4F011DB3FD52}"/>
          </ac:spMkLst>
        </pc:spChg>
      </pc:sldChg>
      <pc:sldChg chg="addSp modSp">
        <pc:chgData name="Charles Kiefriter" userId="a996b49251c4dfd2" providerId="LiveId" clId="{A8F2DEC5-02DC-4063-A126-75E15397B57B}" dt="2023-04-24T00:51:33.706" v="17"/>
        <pc:sldMkLst>
          <pc:docMk/>
          <pc:sldMk cId="3692636709" sldId="269"/>
        </pc:sldMkLst>
        <pc:spChg chg="add mod">
          <ac:chgData name="Charles Kiefriter" userId="a996b49251c4dfd2" providerId="LiveId" clId="{A8F2DEC5-02DC-4063-A126-75E15397B57B}" dt="2023-04-24T00:51:33.706" v="17"/>
          <ac:spMkLst>
            <pc:docMk/>
            <pc:sldMk cId="3692636709" sldId="269"/>
            <ac:spMk id="4" creationId="{EBF3094F-31B5-BDA2-A2D3-C35D88F0785D}"/>
          </ac:spMkLst>
        </pc:spChg>
      </pc:sldChg>
      <pc:sldChg chg="addSp modSp">
        <pc:chgData name="Charles Kiefriter" userId="a996b49251c4dfd2" providerId="LiveId" clId="{A8F2DEC5-02DC-4063-A126-75E15397B57B}" dt="2023-04-24T00:45:27.206" v="16"/>
        <pc:sldMkLst>
          <pc:docMk/>
          <pc:sldMk cId="1226431186" sldId="270"/>
        </pc:sldMkLst>
        <pc:spChg chg="add mod">
          <ac:chgData name="Charles Kiefriter" userId="a996b49251c4dfd2" providerId="LiveId" clId="{A8F2DEC5-02DC-4063-A126-75E15397B57B}" dt="2023-04-24T00:45:27.206" v="16"/>
          <ac:spMkLst>
            <pc:docMk/>
            <pc:sldMk cId="1226431186" sldId="270"/>
            <ac:spMk id="5" creationId="{2B8953F5-BDB5-4818-8391-C4745E626699}"/>
          </ac:spMkLst>
        </pc:spChg>
      </pc:sldChg>
      <pc:sldChg chg="addSp modSp mod">
        <pc:chgData name="Charles Kiefriter" userId="a996b49251c4dfd2" providerId="LiveId" clId="{A8F2DEC5-02DC-4063-A126-75E15397B57B}" dt="2023-04-24T00:45:06.609" v="15" actId="14100"/>
        <pc:sldMkLst>
          <pc:docMk/>
          <pc:sldMk cId="3317997303" sldId="271"/>
        </pc:sldMkLst>
        <pc:spChg chg="add mod">
          <ac:chgData name="Charles Kiefriter" userId="a996b49251c4dfd2" providerId="LiveId" clId="{A8F2DEC5-02DC-4063-A126-75E15397B57B}" dt="2023-04-24T00:45:06.609" v="15" actId="14100"/>
          <ac:spMkLst>
            <pc:docMk/>
            <pc:sldMk cId="3317997303" sldId="271"/>
            <ac:spMk id="5" creationId="{87409C64-557F-2408-CBCC-BAD13FC978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represent relationships between the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mysql-java-recipes/blob/main/src/main/resources/recipe_schema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mysql-java-recipes/blob/main/src/main/resources/Recipe-Database-Model.drawio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Structured storage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48609"/>
              </p:ext>
            </p:extLst>
          </p:nvPr>
        </p:nvGraphicFramePr>
        <p:xfrm>
          <a:off x="838200" y="1690688"/>
          <a:ext cx="6743700" cy="14833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199604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56321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3087775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unit_name_singular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unit_name_plural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4766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unit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VARCHAR(32)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VARCHAR(34)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973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58220"/>
              </p:ext>
            </p:extLst>
          </p:nvPr>
        </p:nvGraphicFramePr>
        <p:xfrm>
          <a:off x="838201" y="1690688"/>
          <a:ext cx="6210299" cy="185420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874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step_text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24300"/>
            <a:ext cx="6654800" cy="1854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step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step_text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TEXT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35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362339"/>
              </p:ext>
            </p:extLst>
          </p:nvPr>
        </p:nvGraphicFramePr>
        <p:xfrm>
          <a:off x="838201" y="1690688"/>
          <a:ext cx="6210299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90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unit_id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92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45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0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ingredient_order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18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DECIMAL(7,2)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75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3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6324600" cy="2870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ingredient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instruction VARCHAR(64),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amount DECIMAL(7, 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9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5E4-350D-403D-9BEC-1D4EFEDB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0CD64-859E-4B76-AD99-E126C1B4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tables must be created first</a:t>
            </a:r>
          </a:p>
          <a:p>
            <a:r>
              <a:rPr lang="en-US" dirty="0"/>
              <a:t>Related tables are created last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09C64-557F-2408-CBCC-BAD13FC978BC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97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C2C31-DD5B-4C9F-94DD-72FD0C58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CE34-BF39-4389-89B2-805095272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538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8281E7-3407-4EDB-87EC-486771896699}"/>
              </a:ext>
            </a:extLst>
          </p:cNvPr>
          <p:cNvSpPr txBox="1">
            <a:spLocks/>
          </p:cNvSpPr>
          <p:nvPr/>
        </p:nvSpPr>
        <p:spPr>
          <a:xfrm>
            <a:off x="838200" y="2498575"/>
            <a:ext cx="7100944" cy="269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cs typeface="Courier New" panose="02070309020205020404" pitchFamily="49" charset="0"/>
              </a:rPr>
              <a:t>Tables must be dropped in the opposite order in which they are created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The related table is dropped first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953F5-BDB5-4818-8391-C4745E626699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7FDF-A78E-44AF-89BE-FEC449F6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6B9D-1149-42FA-9401-DDB8BBAE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Add the CREATE TABLE 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3094F-31B5-BDA2-A2D3-C35D88F0785D}"/>
              </a:ext>
            </a:extLst>
          </p:cNvPr>
          <p:cNvSpPr txBox="1"/>
          <p:nvPr/>
        </p:nvSpPr>
        <p:spPr>
          <a:xfrm>
            <a:off x="1081278" y="5853797"/>
            <a:ext cx="1027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https://github.com/ckiefriter1/mysql-java-recipes/blob/main/src/main/resources/recipe_schema.sql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50DB-8B86-4FC9-9C88-40C7515E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we're covering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E3762-1CFC-4005-A3E5-D93FEEA3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2314575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the recipe tables and relationships</a:t>
            </a:r>
          </a:p>
          <a:p>
            <a:r>
              <a:rPr lang="en-US" dirty="0">
                <a:solidFill>
                  <a:srgbClr val="FFC000"/>
                </a:solidFill>
              </a:rPr>
              <a:t>Discussion</a:t>
            </a:r>
            <a:r>
              <a:rPr lang="en-US" dirty="0"/>
              <a:t>: a look at </a:t>
            </a:r>
            <a:r>
              <a:rPr lang="en-US"/>
              <a:t>each table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Video project</a:t>
            </a:r>
            <a:r>
              <a:rPr lang="en-US" dirty="0"/>
              <a:t>: create the CREATE TABLE statements</a:t>
            </a:r>
          </a:p>
        </p:txBody>
      </p:sp>
    </p:spTree>
    <p:extLst>
      <p:ext uri="{BB962C8B-B14F-4D97-AF65-F5344CB8AC3E}">
        <p14:creationId xmlns:p14="http://schemas.microsoft.com/office/powerpoint/2010/main" val="41664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325D2-0783-4C3D-8257-AE006AC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/>
          <a:lstStyle/>
          <a:p>
            <a:r>
              <a:rPr lang="en-US" dirty="0"/>
              <a:t>The tables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43DBEE0-0EE7-4311-A81F-08D6D9CB4202}"/>
              </a:ext>
            </a:extLst>
          </p:cNvPr>
          <p:cNvSpPr/>
          <p:nvPr/>
        </p:nvSpPr>
        <p:spPr>
          <a:xfrm>
            <a:off x="698500" y="3067050"/>
            <a:ext cx="1816100" cy="7239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recipe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D8C330-23DD-44E0-92CE-B6F4743A8E21}"/>
              </a:ext>
            </a:extLst>
          </p:cNvPr>
          <p:cNvSpPr/>
          <p:nvPr/>
        </p:nvSpPr>
        <p:spPr>
          <a:xfrm>
            <a:off x="3390900" y="4508500"/>
            <a:ext cx="1816100" cy="7239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40D856-E83F-4A76-8C05-CAF6C547A6AC}"/>
              </a:ext>
            </a:extLst>
          </p:cNvPr>
          <p:cNvSpPr/>
          <p:nvPr/>
        </p:nvSpPr>
        <p:spPr>
          <a:xfrm>
            <a:off x="6051550" y="1625600"/>
            <a:ext cx="1816100" cy="7239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BD3A0F-3F79-4231-A84B-7C58353991E2}"/>
              </a:ext>
            </a:extLst>
          </p:cNvPr>
          <p:cNvSpPr/>
          <p:nvPr/>
        </p:nvSpPr>
        <p:spPr>
          <a:xfrm>
            <a:off x="3390900" y="3067050"/>
            <a:ext cx="181610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84C4AE-F1FD-43EB-935B-AC20F761FA6C}"/>
              </a:ext>
            </a:extLst>
          </p:cNvPr>
          <p:cNvSpPr/>
          <p:nvPr/>
        </p:nvSpPr>
        <p:spPr>
          <a:xfrm>
            <a:off x="3390900" y="1625600"/>
            <a:ext cx="1816100" cy="7239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FB045E-CD92-496B-99BB-F854417803B8}"/>
              </a:ext>
            </a:extLst>
          </p:cNvPr>
          <p:cNvCxnSpPr>
            <a:stCxn id="5" idx="0"/>
            <a:endCxn id="9" idx="1"/>
          </p:cNvCxnSpPr>
          <p:nvPr/>
        </p:nvCxnSpPr>
        <p:spPr>
          <a:xfrm flipV="1">
            <a:off x="1606550" y="19875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48964C-F9CD-4B41-BDBC-6ECDA0B3B51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514600" y="34290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9D8B87-D25A-4D90-BF4B-89AB98EA3BCB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5207000" y="1987550"/>
            <a:ext cx="84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A302A-B958-4F29-9F42-B2C11ABAD482}"/>
              </a:ext>
            </a:extLst>
          </p:cNvPr>
          <p:cNvCxnSpPr>
            <a:stCxn id="5" idx="2"/>
            <a:endCxn id="6" idx="1"/>
          </p:cNvCxnSpPr>
          <p:nvPr/>
        </p:nvCxnSpPr>
        <p:spPr>
          <a:xfrm>
            <a:off x="1606550" y="3790950"/>
            <a:ext cx="1784350" cy="1079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8CF15F-5444-049C-948E-4F011DB3FD52}"/>
              </a:ext>
            </a:extLst>
          </p:cNvPr>
          <p:cNvSpPr txBox="1"/>
          <p:nvPr/>
        </p:nvSpPr>
        <p:spPr>
          <a:xfrm>
            <a:off x="698500" y="6123543"/>
            <a:ext cx="11652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https://github.com/ckiefriter1/mysql-java-recipes/blob/main/src/main/resources/Recipe-Database-Model.drawio.png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8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1059-65B0-4212-B185-32EC6B62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2719-FCEE-4523-809D-E6D31769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144" y="1838325"/>
            <a:ext cx="6678556" cy="253047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column_def_2,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column_def_n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8E2AC85-D554-4346-9EDF-756C2E148705}"/>
              </a:ext>
            </a:extLst>
          </p:cNvPr>
          <p:cNvSpPr/>
          <p:nvPr/>
        </p:nvSpPr>
        <p:spPr>
          <a:xfrm>
            <a:off x="3314700" y="3263900"/>
            <a:ext cx="18288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comma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111C45E1-B890-41FE-B72F-2D741214652F}"/>
              </a:ext>
            </a:extLst>
          </p:cNvPr>
          <p:cNvSpPr/>
          <p:nvPr/>
        </p:nvSpPr>
        <p:spPr>
          <a:xfrm>
            <a:off x="3314700" y="2354263"/>
            <a:ext cx="1828800" cy="762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Commas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32F7E785-A34D-45B1-84DB-E8390EC01FD6}"/>
              </a:ext>
            </a:extLst>
          </p:cNvPr>
          <p:cNvSpPr/>
          <p:nvPr/>
        </p:nvSpPr>
        <p:spPr>
          <a:xfrm rot="2663418">
            <a:off x="2173354" y="4850667"/>
            <a:ext cx="2331453" cy="1086794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this whole thing to MySQL</a:t>
            </a:r>
          </a:p>
        </p:txBody>
      </p:sp>
    </p:spTree>
    <p:extLst>
      <p:ext uri="{BB962C8B-B14F-4D97-AF65-F5344CB8AC3E}">
        <p14:creationId xmlns:p14="http://schemas.microsoft.com/office/powerpoint/2010/main" val="109938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9080-0102-46EB-B841-663F4176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12ED-0134-491F-B125-551E730EE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5238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type modifiers [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72AD-8700-44DE-B11A-718786048C19}"/>
              </a:ext>
            </a:extLst>
          </p:cNvPr>
          <p:cNvSpPr txBox="1"/>
          <p:nvPr/>
        </p:nvSpPr>
        <p:spPr>
          <a:xfrm>
            <a:off x="977900" y="2641600"/>
            <a:ext cx="56515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general, it's a good idea to add a </a:t>
            </a:r>
            <a:r>
              <a:rPr lang="en-US" sz="2800" dirty="0">
                <a:solidFill>
                  <a:srgbClr val="00B0F0"/>
                </a:solidFill>
              </a:rPr>
              <a:t>unique identifier </a:t>
            </a:r>
            <a:r>
              <a:rPr lang="en-US" sz="2800" dirty="0"/>
              <a:t>(int) to each 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a column has the </a:t>
            </a:r>
            <a:r>
              <a:rPr lang="en-US" sz="2800" dirty="0">
                <a:solidFill>
                  <a:srgbClr val="00B0F0"/>
                </a:solidFill>
              </a:rPr>
              <a:t>AUTO_INCREMENT </a:t>
            </a:r>
            <a:r>
              <a:rPr lang="en-US" sz="2800" dirty="0"/>
              <a:t>keyword, MySQL will automatically increment the value</a:t>
            </a:r>
          </a:p>
        </p:txBody>
      </p:sp>
    </p:spTree>
    <p:extLst>
      <p:ext uri="{BB962C8B-B14F-4D97-AF65-F5344CB8AC3E}">
        <p14:creationId xmlns:p14="http://schemas.microsoft.com/office/powerpoint/2010/main" val="18412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F8FF-7D6B-445A-9ED9-93DDE519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31825"/>
            <a:ext cx="8280400" cy="11588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2CADBD-B014-40A9-A4E3-3EB1F4AB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78268"/>
              </p:ext>
            </p:extLst>
          </p:nvPr>
        </p:nvGraphicFramePr>
        <p:xfrm>
          <a:off x="2768600" y="2047240"/>
          <a:ext cx="40259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853980332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1107031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554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Kitty Litter Cake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5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 Monsters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8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73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Chocolate Moose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26751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FF95FFC-A539-4E3F-9FE3-BEA952FFD5E0}"/>
              </a:ext>
            </a:extLst>
          </p:cNvPr>
          <p:cNvSpPr/>
          <p:nvPr/>
        </p:nvSpPr>
        <p:spPr>
          <a:xfrm rot="20707210">
            <a:off x="675736" y="2864801"/>
            <a:ext cx="1981200" cy="1128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Automatically</a:t>
            </a:r>
          </a:p>
          <a:p>
            <a:pPr algn="ctr"/>
            <a:r>
              <a:rPr lang="en-US" dirty="0"/>
              <a:t>incremented</a:t>
            </a:r>
          </a:p>
        </p:txBody>
      </p:sp>
    </p:spTree>
    <p:extLst>
      <p:ext uri="{BB962C8B-B14F-4D97-AF65-F5344CB8AC3E}">
        <p14:creationId xmlns:p14="http://schemas.microsoft.com/office/powerpoint/2010/main" val="37971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49182"/>
              </p:ext>
            </p:extLst>
          </p:nvPr>
        </p:nvGraphicFramePr>
        <p:xfrm>
          <a:off x="838201" y="1690688"/>
          <a:ext cx="6153976" cy="3235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31176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1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num_servings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48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prep_time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71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cook_time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1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DEFAULT CURRENT_TIMESTAMP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46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19F-7387-4766-8EB3-26A1351A7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558801"/>
            <a:ext cx="9017000" cy="27686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recipe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VARCHAR(128)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notes TEXT,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num_servings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cook_time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 NOT NULL DEFAULT CURRENT_TIMESTAMP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234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F0E0-9A4D-418A-9EEC-4AC49C77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943373-2BF6-44EF-8A03-871B968EF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592328"/>
              </p:ext>
            </p:extLst>
          </p:nvPr>
        </p:nvGraphicFramePr>
        <p:xfrm>
          <a:off x="838201" y="1690688"/>
          <a:ext cx="6210299" cy="11125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663699">
                  <a:extLst>
                    <a:ext uri="{9D8B030D-6E8A-4147-A177-3AD203B41FA5}">
                      <a16:colId xmlns:a16="http://schemas.microsoft.com/office/drawing/2014/main" val="232134863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4385877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20606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0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AUTO_INCREMENT 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19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83714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0FA10B-F274-4190-9F7D-F0872BC9A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4201"/>
            <a:ext cx="6654800" cy="162559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category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AUTO_INCREMENT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VARCHAR(64)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56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6212</TotalTime>
  <Words>731</Words>
  <Application>Microsoft Office PowerPoint</Application>
  <PresentationFormat>Widescreen</PresentationFormat>
  <Paragraphs>171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Creating Tables</vt:lpstr>
      <vt:lpstr>What we're covering</vt:lpstr>
      <vt:lpstr>The tables</vt:lpstr>
      <vt:lpstr>CREATE TABLE statement</vt:lpstr>
      <vt:lpstr>Column definitions</vt:lpstr>
      <vt:lpstr>PowerPoint Presentation</vt:lpstr>
      <vt:lpstr>Recipe table</vt:lpstr>
      <vt:lpstr>PowerPoint Presentation</vt:lpstr>
      <vt:lpstr>Category table</vt:lpstr>
      <vt:lpstr>Unit table</vt:lpstr>
      <vt:lpstr>Step table</vt:lpstr>
      <vt:lpstr>Ingredient table</vt:lpstr>
      <vt:lpstr>PowerPoint Presentation</vt:lpstr>
      <vt:lpstr>Creating tables</vt:lpstr>
      <vt:lpstr>Delete a table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91</cp:revision>
  <dcterms:created xsi:type="dcterms:W3CDTF">2021-08-01T14:44:57Z</dcterms:created>
  <dcterms:modified xsi:type="dcterms:W3CDTF">2023-04-24T00:51:35Z</dcterms:modified>
</cp:coreProperties>
</file>