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74" r:id="rId3"/>
    <p:sldId id="272" r:id="rId4"/>
    <p:sldId id="258" r:id="rId5"/>
    <p:sldId id="281" r:id="rId6"/>
    <p:sldId id="282" r:id="rId7"/>
    <p:sldId id="283" r:id="rId8"/>
    <p:sldId id="284" r:id="rId9"/>
    <p:sldId id="285" r:id="rId10"/>
    <p:sldId id="280" r:id="rId11"/>
    <p:sldId id="259" r:id="rId12"/>
    <p:sldId id="260" r:id="rId13"/>
    <p:sldId id="261" r:id="rId14"/>
    <p:sldId id="273" r:id="rId15"/>
    <p:sldId id="263" r:id="rId16"/>
    <p:sldId id="264" r:id="rId17"/>
    <p:sldId id="265" r:id="rId18"/>
    <p:sldId id="266" r:id="rId19"/>
    <p:sldId id="279" r:id="rId20"/>
    <p:sldId id="267" r:id="rId21"/>
    <p:sldId id="268" r:id="rId22"/>
    <p:sldId id="269" r:id="rId23"/>
    <p:sldId id="278" r:id="rId24"/>
    <p:sldId id="277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73DB806E-1B0E-4181-9099-7109A5951423}">
          <p14:sldIdLst>
            <p14:sldId id="274"/>
          </p14:sldIdLst>
        </p14:section>
        <p14:section name="About transactions" id="{2C64067A-C043-4CD2-8F49-814F0EC538B3}">
          <p14:sldIdLst>
            <p14:sldId id="272"/>
            <p14:sldId id="258"/>
            <p14:sldId id="281"/>
            <p14:sldId id="282"/>
            <p14:sldId id="283"/>
            <p14:sldId id="284"/>
            <p14:sldId id="285"/>
            <p14:sldId id="280"/>
            <p14:sldId id="259"/>
            <p14:sldId id="260"/>
            <p14:sldId id="261"/>
          </p14:sldIdLst>
        </p14:section>
        <p14:section name="Coding with JDBC" id="{C0008691-D3A4-4026-9199-74C667BF1EB9}">
          <p14:sldIdLst>
            <p14:sldId id="273"/>
            <p14:sldId id="263"/>
            <p14:sldId id="264"/>
            <p14:sldId id="265"/>
            <p14:sldId id="266"/>
            <p14:sldId id="279"/>
            <p14:sldId id="267"/>
            <p14:sldId id="268"/>
            <p14:sldId id="269"/>
            <p14:sldId id="278"/>
            <p14:sldId id="27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32" autoAdjust="0"/>
  </p:normalViewPr>
  <p:slideViewPr>
    <p:cSldViewPr snapToGrid="0">
      <p:cViewPr varScale="1">
        <p:scale>
          <a:sx n="75" d="100"/>
          <a:sy n="75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outer catch block traps errors creating the connection or the transaction. In this block the transaction does not have to be rolled back because it wasn't created successfully.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inner catch block catches all exceptions thrown after the transaction has been created. It must roll back the transaction.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 is only committed when all SQL statements have been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All or nothing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3476-207A-4908-B489-BA4AF805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More on transactions...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EA6F-5432-4063-87E5-52FF41DD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5918200" cy="5006975"/>
          </a:xfrm>
        </p:spPr>
        <p:txBody>
          <a:bodyPr/>
          <a:lstStyle/>
          <a:p>
            <a:r>
              <a:rPr lang="en-US" dirty="0"/>
              <a:t>MySQL puts </a:t>
            </a:r>
            <a:r>
              <a:rPr lang="en-US" dirty="0">
                <a:solidFill>
                  <a:srgbClr val="00B0F0"/>
                </a:solidFill>
              </a:rPr>
              <a:t>every</a:t>
            </a:r>
            <a:r>
              <a:rPr lang="en-US" dirty="0"/>
              <a:t> statement into a transaction whether you want it or not</a:t>
            </a:r>
          </a:p>
          <a:p>
            <a:r>
              <a:rPr lang="en-US" dirty="0"/>
              <a:t>By controlling your own transactions, you can have </a:t>
            </a:r>
            <a:r>
              <a:rPr lang="en-US" dirty="0">
                <a:solidFill>
                  <a:srgbClr val="00B0F0"/>
                </a:solidFill>
              </a:rPr>
              <a:t>multiple</a:t>
            </a:r>
            <a:r>
              <a:rPr lang="en-US" dirty="0"/>
              <a:t> statements within the same transaction</a:t>
            </a:r>
          </a:p>
          <a:p>
            <a:pPr lvl="1"/>
            <a:r>
              <a:rPr lang="en-US" dirty="0"/>
              <a:t>Multiple queries, inserts and deletes can be done in a </a:t>
            </a:r>
            <a:r>
              <a:rPr lang="en-US" dirty="0">
                <a:solidFill>
                  <a:srgbClr val="00B0F0"/>
                </a:solidFill>
              </a:rPr>
              <a:t>consistent</a:t>
            </a:r>
            <a:r>
              <a:rPr lang="en-US" dirty="0"/>
              <a:t> manner even if the same rows are being changed at the same time</a:t>
            </a:r>
          </a:p>
          <a:p>
            <a:pPr lvl="1"/>
            <a:r>
              <a:rPr lang="en-US" dirty="0"/>
              <a:t>The default </a:t>
            </a:r>
            <a:r>
              <a:rPr lang="en-US" dirty="0">
                <a:solidFill>
                  <a:srgbClr val="00B0F0"/>
                </a:solidFill>
              </a:rPr>
              <a:t>isolation</a:t>
            </a:r>
            <a:r>
              <a:rPr lang="en-US" dirty="0"/>
              <a:t> level protects your transactions against changes made by others</a:t>
            </a:r>
          </a:p>
        </p:txBody>
      </p:sp>
    </p:spTree>
    <p:extLst>
      <p:ext uri="{BB962C8B-B14F-4D97-AF65-F5344CB8AC3E}">
        <p14:creationId xmlns:p14="http://schemas.microsoft.com/office/powerpoint/2010/main" val="24407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A5FE-6C17-45B8-A717-BA86BE60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C327-0B6E-4D5F-8607-F767C24F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2809875"/>
          </a:xfrm>
        </p:spPr>
        <p:txBody>
          <a:bodyPr>
            <a:normAutofit/>
          </a:bodyPr>
          <a:lstStyle/>
          <a:p>
            <a:r>
              <a:rPr lang="en-US" dirty="0"/>
              <a:t>Send "</a:t>
            </a:r>
            <a:r>
              <a:rPr lang="en-US" dirty="0">
                <a:solidFill>
                  <a:srgbClr val="00B0F0"/>
                </a:solidFill>
              </a:rPr>
              <a:t>START TRANSACTION</a:t>
            </a:r>
            <a:r>
              <a:rPr lang="en-US" dirty="0"/>
              <a:t>" to MySQL</a:t>
            </a:r>
          </a:p>
          <a:p>
            <a:r>
              <a:rPr lang="en-US" dirty="0"/>
              <a:t>There is a method on the connection object for this: </a:t>
            </a:r>
            <a:r>
              <a:rPr lang="en-US" dirty="0" err="1"/>
              <a:t>setAutoCommit</a:t>
            </a:r>
            <a:endParaRPr lang="en-US" dirty="0"/>
          </a:p>
          <a:p>
            <a:r>
              <a:rPr lang="en-US" dirty="0"/>
              <a:t>Every statement on the transaction must be made over the same connection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2E6ADA-9B59-4D7D-8F77-83CCC6141B19}"/>
              </a:ext>
            </a:extLst>
          </p:cNvPr>
          <p:cNvSpPr txBox="1">
            <a:spLocks/>
          </p:cNvSpPr>
          <p:nvPr/>
        </p:nvSpPr>
        <p:spPr>
          <a:xfrm>
            <a:off x="838200" y="4953000"/>
            <a:ext cx="7429500" cy="153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conn 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33555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F86-ECB4-41F9-9072-0217E222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A551-BBF4-4091-913F-30ABC47F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63675"/>
          </a:xfrm>
        </p:spPr>
        <p:txBody>
          <a:bodyPr/>
          <a:lstStyle/>
          <a:p>
            <a:r>
              <a:rPr lang="en-US" dirty="0"/>
              <a:t>Send "</a:t>
            </a:r>
            <a:r>
              <a:rPr lang="en-US" dirty="0">
                <a:solidFill>
                  <a:srgbClr val="00B0F0"/>
                </a:solidFill>
              </a:rPr>
              <a:t>COMMIT</a:t>
            </a:r>
            <a:r>
              <a:rPr lang="en-US" dirty="0"/>
              <a:t>" to MySQL</a:t>
            </a:r>
          </a:p>
          <a:p>
            <a:r>
              <a:rPr lang="en-US" dirty="0"/>
              <a:t>There is a method on the connection object for this: commit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D875A-42E9-4627-8829-9D9292FD4947}"/>
              </a:ext>
            </a:extLst>
          </p:cNvPr>
          <p:cNvSpPr txBox="1">
            <a:spLocks/>
          </p:cNvSpPr>
          <p:nvPr/>
        </p:nvSpPr>
        <p:spPr>
          <a:xfrm>
            <a:off x="838200" y="3975099"/>
            <a:ext cx="7429500" cy="251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 stuff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5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F86-ECB4-41F9-9072-0217E222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back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A551-BBF4-4091-913F-30ABC47F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755775"/>
          </a:xfrm>
        </p:spPr>
        <p:txBody>
          <a:bodyPr/>
          <a:lstStyle/>
          <a:p>
            <a:r>
              <a:rPr lang="en-US" dirty="0"/>
              <a:t>Send "</a:t>
            </a:r>
            <a:r>
              <a:rPr lang="en-US" dirty="0">
                <a:solidFill>
                  <a:srgbClr val="00B0F0"/>
                </a:solidFill>
              </a:rPr>
              <a:t>ROLLBACK</a:t>
            </a:r>
            <a:r>
              <a:rPr lang="en-US" dirty="0"/>
              <a:t>" to MySQL</a:t>
            </a:r>
          </a:p>
          <a:p>
            <a:r>
              <a:rPr lang="en-US" dirty="0"/>
              <a:t>There is a method on the connection object for this: rollback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D875A-42E9-4627-8829-9D9292FD4947}"/>
              </a:ext>
            </a:extLst>
          </p:cNvPr>
          <p:cNvSpPr txBox="1">
            <a:spLocks/>
          </p:cNvSpPr>
          <p:nvPr/>
        </p:nvSpPr>
        <p:spPr>
          <a:xfrm>
            <a:off x="838200" y="3759199"/>
            <a:ext cx="7429500" cy="273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 stuff –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commitTransaction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8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7D2D04-9C67-4CD9-9E65-2076C3DC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with JDBC</a:t>
            </a:r>
          </a:p>
        </p:txBody>
      </p:sp>
      <p:pic>
        <p:nvPicPr>
          <p:cNvPr id="6" name="Graphic 5" descr="Clipboard Mixed outline">
            <a:extLst>
              <a:ext uri="{FF2B5EF4-FFF2-40B4-BE49-F238E27FC236}">
                <a16:creationId xmlns:a16="http://schemas.microsoft.com/office/drawing/2014/main" id="{985A60AF-269C-47A3-A0E2-BC54224C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85834">
            <a:off x="1444913" y="2051943"/>
            <a:ext cx="4096158" cy="40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6163-E69E-46E9-84CA-93CAB3E2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parts of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E535-0FCB-4FA9-8B0E-EBDF731C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667250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Loads the driver</a:t>
            </a:r>
          </a:p>
          <a:p>
            <a:pPr lvl="1"/>
            <a:r>
              <a:rPr lang="en-US" dirty="0"/>
              <a:t>Establishes a TCP connection with MySQL server</a:t>
            </a:r>
          </a:p>
          <a:p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Queries or updates MySQL with SQL instructions</a:t>
            </a:r>
          </a:p>
          <a:p>
            <a:pPr lvl="1"/>
            <a:r>
              <a:rPr lang="en-US" dirty="0"/>
              <a:t>Translates from SQL to MySQL dialect</a:t>
            </a:r>
          </a:p>
          <a:p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Contains results of a query</a:t>
            </a:r>
          </a:p>
          <a:p>
            <a:pPr lvl="1"/>
            <a:r>
              <a:rPr lang="en-US" dirty="0"/>
              <a:t>Only used in queries</a:t>
            </a:r>
          </a:p>
        </p:txBody>
      </p:sp>
    </p:spTree>
    <p:extLst>
      <p:ext uri="{BB962C8B-B14F-4D97-AF65-F5344CB8AC3E}">
        <p14:creationId xmlns:p14="http://schemas.microsoft.com/office/powerpoint/2010/main" val="30351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879F-B392-4379-9998-546D98E9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3F2B-EB8E-49B7-9384-FE81ADD8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obtaining a resource, it MUST be </a:t>
            </a:r>
            <a:r>
              <a:rPr lang="en-US" dirty="0">
                <a:solidFill>
                  <a:srgbClr val="00B0F0"/>
                </a:solidFill>
              </a:rPr>
              <a:t>closed</a:t>
            </a:r>
            <a:r>
              <a:rPr lang="en-US" dirty="0"/>
              <a:t> in a </a:t>
            </a:r>
            <a:r>
              <a:rPr lang="en-US" i="1" dirty="0"/>
              <a:t>finally</a:t>
            </a:r>
            <a:r>
              <a:rPr lang="en-US" dirty="0"/>
              <a:t> block</a:t>
            </a:r>
          </a:p>
          <a:p>
            <a:r>
              <a:rPr lang="en-US" dirty="0"/>
              <a:t>The close() method call must also be wrapped in a try/catch block</a:t>
            </a:r>
          </a:p>
          <a:p>
            <a:r>
              <a:rPr lang="en-US" dirty="0"/>
              <a:t>Resources are: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</a:t>
            </a:r>
            <a:endParaRPr lang="en-US" dirty="0">
              <a:solidFill>
                <a:srgbClr val="FF9900"/>
              </a:solidFill>
            </a:endParaRP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dirty="0"/>
              <a:t>If resources are not closed, they will be </a:t>
            </a:r>
            <a:r>
              <a:rPr lang="en-US" dirty="0">
                <a:solidFill>
                  <a:srgbClr val="FF0000"/>
                </a:solidFill>
              </a:rPr>
              <a:t>leaked</a:t>
            </a:r>
            <a:r>
              <a:rPr lang="en-US" dirty="0"/>
              <a:t> and the application will eventually crash</a:t>
            </a:r>
          </a:p>
        </p:txBody>
      </p:sp>
    </p:spTree>
    <p:extLst>
      <p:ext uri="{BB962C8B-B14F-4D97-AF65-F5344CB8AC3E}">
        <p14:creationId xmlns:p14="http://schemas.microsoft.com/office/powerpoint/2010/main" val="34711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33BD-AA23-44CB-93F9-2D6CF5B6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pre-Java 1.7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F7B7-814E-4AA6-BECF-F6550AD2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conn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conn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if(conn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2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FDDF-2CE8-43AF-B3B3-3077B2F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58F4-6F4F-4DC9-B128-562B4AB2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/>
          <a:lstStyle/>
          <a:p>
            <a:r>
              <a:rPr lang="en-US" dirty="0"/>
              <a:t>Code that closes </a:t>
            </a:r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 must be duplicated for </a:t>
            </a:r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 and </a:t>
            </a:r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/>
              <a:t>This leads to a lot of </a:t>
            </a:r>
            <a:r>
              <a:rPr lang="en-US" dirty="0">
                <a:solidFill>
                  <a:srgbClr val="00B0F0"/>
                </a:solidFill>
              </a:rPr>
              <a:t>intricate code</a:t>
            </a:r>
          </a:p>
          <a:p>
            <a:pPr lvl="1"/>
            <a:r>
              <a:rPr lang="en-US" dirty="0"/>
              <a:t>Easy to leave something out</a:t>
            </a:r>
          </a:p>
          <a:p>
            <a:pPr lvl="1"/>
            <a:r>
              <a:rPr lang="en-US" dirty="0"/>
              <a:t>Hard to make changes</a:t>
            </a:r>
          </a:p>
          <a:p>
            <a:pPr lvl="1"/>
            <a:r>
              <a:rPr lang="en-US" dirty="0"/>
              <a:t>Very large methods</a:t>
            </a:r>
          </a:p>
          <a:p>
            <a:r>
              <a:rPr lang="en-US" dirty="0"/>
              <a:t>If you don't do it right you will make a mistake and </a:t>
            </a:r>
            <a:r>
              <a:rPr lang="en-US" dirty="0">
                <a:solidFill>
                  <a:srgbClr val="00B0F0"/>
                </a:solidFill>
              </a:rPr>
              <a:t>leak resources</a:t>
            </a:r>
          </a:p>
          <a:p>
            <a:r>
              <a:rPr lang="en-US" dirty="0"/>
              <a:t>It's </a:t>
            </a:r>
            <a:r>
              <a:rPr lang="en-US" dirty="0">
                <a:solidFill>
                  <a:srgbClr val="00B0F0"/>
                </a:solidFill>
              </a:rPr>
              <a:t>easy</a:t>
            </a:r>
            <a:r>
              <a:rPr lang="en-US" dirty="0"/>
              <a:t> to make a mistake!</a:t>
            </a:r>
          </a:p>
        </p:txBody>
      </p:sp>
    </p:spTree>
    <p:extLst>
      <p:ext uri="{BB962C8B-B14F-4D97-AF65-F5344CB8AC3E}">
        <p14:creationId xmlns:p14="http://schemas.microsoft.com/office/powerpoint/2010/main" val="364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F93-8995-4BAA-8BAB-7AF3E5E8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90500"/>
            <a:ext cx="7100944" cy="645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conn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error = false;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conn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commitTransaction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rollbackTransaction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rs.close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stmt.close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if(conn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if(error)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("Resources may have leaked!");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3F0B-EC8F-48BF-BBFA-E8B5B4BA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9F308DD-7FEF-49F8-8A5A-EE0F1031AE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2148688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C64067A-C043-4CD2-8F49-814F0EC538B3}">
                    <psuz:zmPr id="{A7638C6F-DE6B-4776-9816-186137839B7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0008691-D3A4-4026-9199-74C667BF1EB9}">
                    <psuz:zmPr id="{6A00DFE9-E8C9-456B-B96A-4099B25422B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9F308DD-7FEF-49F8-8A5A-EE0F1031AE4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8109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8109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6450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384F-C933-4645-AF58-DAF65C1D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1.7 helped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810F-1239-4C92-8AD3-23104A38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1.7 introduced </a:t>
            </a:r>
            <a:r>
              <a:rPr lang="en-US" dirty="0">
                <a:solidFill>
                  <a:srgbClr val="00B0F0"/>
                </a:solidFill>
              </a:rPr>
              <a:t>try-with-resource</a:t>
            </a:r>
          </a:p>
          <a:p>
            <a:r>
              <a:rPr lang="en-US" dirty="0"/>
              <a:t>This </a:t>
            </a:r>
            <a:r>
              <a:rPr lang="en-US" dirty="0">
                <a:solidFill>
                  <a:srgbClr val="00B0F0"/>
                </a:solidFill>
              </a:rPr>
              <a:t>automatically</a:t>
            </a:r>
            <a:r>
              <a:rPr lang="en-US" dirty="0"/>
              <a:t> closes objects that implement the Closeable interface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65B9-3B70-48AE-A413-1F449F73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F85B-3AAE-4838-888F-CB8694D4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0799"/>
            <a:ext cx="7100944" cy="10461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3BE65-7F12-464B-8C97-F43A15556D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778500" cy="3287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Courier New" panose="02070309020205020404" pitchFamily="49" charset="0"/>
              </a:rPr>
              <a:t>The resource is </a:t>
            </a:r>
            <a:r>
              <a:rPr lang="en-US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initialized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within parentheses after the </a:t>
            </a:r>
            <a:r>
              <a:rPr lang="en-US" i="1" dirty="0">
                <a:latin typeface="+mj-lt"/>
                <a:cs typeface="Courier New" panose="02070309020205020404" pitchFamily="49" charset="0"/>
              </a:rPr>
              <a:t>try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keyword and before the try body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 need to write </a:t>
            </a:r>
            <a:r>
              <a:rPr lang="en-US" i="1" dirty="0">
                <a:solidFill>
                  <a:srgbClr val="FF9900"/>
                </a:solidFill>
                <a:latin typeface="+mj-lt"/>
                <a:cs typeface="Courier New" panose="02070309020205020404" pitchFamily="49" charset="0"/>
              </a:rPr>
              <a:t>finally</a:t>
            </a:r>
            <a:r>
              <a:rPr lang="en-US" i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The compiler adds the </a:t>
            </a:r>
            <a:r>
              <a:rPr lang="en-US" i="1" dirty="0">
                <a:solidFill>
                  <a:srgbClr val="FF9900"/>
                </a:solidFill>
                <a:latin typeface="+mj-lt"/>
                <a:cs typeface="Courier New" panose="02070309020205020404" pitchFamily="49" charset="0"/>
              </a:rPr>
              <a:t>finally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block and </a:t>
            </a:r>
            <a:r>
              <a:rPr lang="en-US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closes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the resource</a:t>
            </a:r>
          </a:p>
        </p:txBody>
      </p:sp>
    </p:spTree>
    <p:extLst>
      <p:ext uri="{BB962C8B-B14F-4D97-AF65-F5344CB8AC3E}">
        <p14:creationId xmlns:p14="http://schemas.microsoft.com/office/powerpoint/2010/main" val="4569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E032-864D-48A6-B9F1-A0DC91F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still need to handle exceptions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650EA5-1F94-4094-9973-3EAC1C8587FF}"/>
              </a:ext>
            </a:extLst>
          </p:cNvPr>
          <p:cNvSpPr txBox="1">
            <a:spLocks/>
          </p:cNvSpPr>
          <p:nvPr/>
        </p:nvSpPr>
        <p:spPr>
          <a:xfrm>
            <a:off x="838200" y="2946401"/>
            <a:ext cx="7100944" cy="323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 the 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4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944B-5B3C-4EDC-880D-B78DFF2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code now looks like this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9A8-5F5A-47D3-9098-4589646F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7518400" cy="50958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944B-5B3C-4EDC-880D-B78DFF2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code now looks like this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9A8-5F5A-47D3-9098-4589646F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7518400" cy="50958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try(Connection conn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2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944B-5B3C-4EDC-880D-B78DFF2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code now looks like this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9A8-5F5A-47D3-9098-4589646F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7518400" cy="50958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try(Connection conn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try(Statement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Gather results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catch(Exception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rollbackTransaction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 new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3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944B-5B3C-4EDC-880D-B78DFF2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code now looks like this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9A8-5F5A-47D3-9098-4589646F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7518400" cy="50958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Gather results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4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88D2-C3AD-4A7F-85AE-F1B372B1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transactions</a:t>
            </a:r>
          </a:p>
        </p:txBody>
      </p:sp>
      <p:pic>
        <p:nvPicPr>
          <p:cNvPr id="4" name="Graphic 3" descr="Handshake outline">
            <a:extLst>
              <a:ext uri="{FF2B5EF4-FFF2-40B4-BE49-F238E27FC236}">
                <a16:creationId xmlns:a16="http://schemas.microsoft.com/office/drawing/2014/main" id="{00BA866B-8BE7-44D4-A3FB-350411AE1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Handshake outline">
            <a:extLst>
              <a:ext uri="{FF2B5EF4-FFF2-40B4-BE49-F238E27FC236}">
                <a16:creationId xmlns:a16="http://schemas.microsoft.com/office/drawing/2014/main" id="{CE22978B-BEE2-4566-B851-5E97BFF2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562100"/>
            <a:ext cx="4254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A169-9885-4DFF-A6AE-FB109C8F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1750-D39C-4692-B659-6321F5C5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transaction</a:t>
            </a:r>
            <a:r>
              <a:rPr lang="en-US" dirty="0"/>
              <a:t> contains one or more SQL statements</a:t>
            </a:r>
          </a:p>
          <a:p>
            <a:pPr>
              <a:spcBef>
                <a:spcPts val="1800"/>
              </a:spcBef>
            </a:pPr>
            <a:r>
              <a:rPr lang="en-US" dirty="0"/>
              <a:t>All the statements </a:t>
            </a:r>
            <a:r>
              <a:rPr lang="en-US" dirty="0">
                <a:solidFill>
                  <a:srgbClr val="00B0F0"/>
                </a:solidFill>
              </a:rPr>
              <a:t>succeed</a:t>
            </a:r>
            <a:r>
              <a:rPr lang="en-US" dirty="0"/>
              <a:t>, or all the statements </a:t>
            </a:r>
            <a:r>
              <a:rPr lang="en-US" dirty="0">
                <a:solidFill>
                  <a:srgbClr val="00B0F0"/>
                </a:solidFill>
              </a:rPr>
              <a:t>fail</a:t>
            </a:r>
          </a:p>
          <a:p>
            <a:pPr>
              <a:spcBef>
                <a:spcPts val="1800"/>
              </a:spcBef>
            </a:pPr>
            <a:r>
              <a:rPr lang="en-US" dirty="0"/>
              <a:t>When all the SQL statements succeed the transaction is </a:t>
            </a:r>
            <a:r>
              <a:rPr lang="en-US" dirty="0">
                <a:solidFill>
                  <a:srgbClr val="00B0F0"/>
                </a:solidFill>
              </a:rPr>
              <a:t>committed</a:t>
            </a:r>
          </a:p>
          <a:p>
            <a:pPr>
              <a:spcBef>
                <a:spcPts val="1800"/>
              </a:spcBef>
            </a:pPr>
            <a:r>
              <a:rPr lang="en-US" dirty="0"/>
              <a:t>When an SQL statement fails the transaction is </a:t>
            </a:r>
            <a:r>
              <a:rPr lang="en-US" dirty="0">
                <a:solidFill>
                  <a:srgbClr val="00B0F0"/>
                </a:solidFill>
              </a:rPr>
              <a:t>rolled back</a:t>
            </a:r>
          </a:p>
        </p:txBody>
      </p:sp>
    </p:spTree>
    <p:extLst>
      <p:ext uri="{BB962C8B-B14F-4D97-AF65-F5344CB8AC3E}">
        <p14:creationId xmlns:p14="http://schemas.microsoft.com/office/powerpoint/2010/main" val="24692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2CB1-3A3F-4C8D-B24F-DB5DB201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are 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BF7B-ED1B-47F2-9850-554970D5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F0"/>
                </a:solidFill>
              </a:rPr>
              <a:t>A</a:t>
            </a:r>
            <a:r>
              <a:rPr lang="en-US" dirty="0"/>
              <a:t>tomicity</a:t>
            </a:r>
          </a:p>
          <a:p>
            <a:r>
              <a:rPr lang="en-US" u="sng" dirty="0">
                <a:solidFill>
                  <a:srgbClr val="00B0F0"/>
                </a:solidFill>
              </a:rPr>
              <a:t>C</a:t>
            </a:r>
            <a:r>
              <a:rPr lang="en-US" dirty="0"/>
              <a:t>onsistency</a:t>
            </a:r>
          </a:p>
          <a:p>
            <a:r>
              <a:rPr lang="en-US" u="sng" dirty="0">
                <a:solidFill>
                  <a:srgbClr val="00B0F0"/>
                </a:solidFill>
              </a:rPr>
              <a:t>I</a:t>
            </a:r>
            <a:r>
              <a:rPr lang="en-US" dirty="0"/>
              <a:t>solation</a:t>
            </a:r>
          </a:p>
          <a:p>
            <a:r>
              <a:rPr lang="en-US" u="sng" dirty="0">
                <a:solidFill>
                  <a:srgbClr val="00B0F0"/>
                </a:solidFill>
              </a:rPr>
              <a:t>D</a:t>
            </a:r>
            <a:r>
              <a:rPr lang="en-US" dirty="0"/>
              <a:t>urability</a:t>
            </a:r>
          </a:p>
        </p:txBody>
      </p:sp>
    </p:spTree>
    <p:extLst>
      <p:ext uri="{BB962C8B-B14F-4D97-AF65-F5344CB8AC3E}">
        <p14:creationId xmlns:p14="http://schemas.microsoft.com/office/powerpoint/2010/main" val="13203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AE3-E0F2-4F57-A689-8C054307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0A75-0333-47E7-933E-58E835BA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39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transaction</a:t>
            </a:r>
            <a:r>
              <a:rPr lang="en-US" dirty="0"/>
              <a:t> either all succeeds, or it all fails</a:t>
            </a:r>
          </a:p>
          <a:p>
            <a:r>
              <a:rPr lang="en-US" dirty="0"/>
              <a:t>There are no </a:t>
            </a:r>
            <a:r>
              <a:rPr lang="en-US" dirty="0">
                <a:solidFill>
                  <a:srgbClr val="00B0F0"/>
                </a:solidFill>
              </a:rPr>
              <a:t>partial</a:t>
            </a:r>
            <a:r>
              <a:rPr lang="en-US" dirty="0"/>
              <a:t>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046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AD87-C1EB-4272-A23A-2167B75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F9FD-AEBC-4BC4-810D-D4DF75FD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is </a:t>
            </a:r>
            <a:r>
              <a:rPr lang="en-US" dirty="0">
                <a:solidFill>
                  <a:srgbClr val="00B0F0"/>
                </a:solidFill>
              </a:rPr>
              <a:t>consistent</a:t>
            </a:r>
            <a:r>
              <a:rPr lang="en-US" dirty="0"/>
              <a:t> all the time</a:t>
            </a:r>
          </a:p>
          <a:p>
            <a:r>
              <a:rPr lang="en-US" dirty="0"/>
              <a:t>Data is always </a:t>
            </a:r>
            <a:r>
              <a:rPr lang="en-US" dirty="0">
                <a:solidFill>
                  <a:srgbClr val="00B0F0"/>
                </a:solidFill>
              </a:rPr>
              <a:t>valid</a:t>
            </a:r>
            <a:r>
              <a:rPr lang="en-US" dirty="0"/>
              <a:t> based on any rules created and applied in the schema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Cascades</a:t>
            </a:r>
          </a:p>
          <a:p>
            <a:pPr lvl="1"/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493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62B9-A498-433D-8272-114C2160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BEDE-2360-4DE8-B7F7-E032E48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transaction is </a:t>
            </a:r>
            <a:r>
              <a:rPr lang="en-US" dirty="0">
                <a:solidFill>
                  <a:srgbClr val="00B0F0"/>
                </a:solidFill>
              </a:rPr>
              <a:t>affected</a:t>
            </a:r>
            <a:r>
              <a:rPr lang="en-US" dirty="0"/>
              <a:t> by any other transaction</a:t>
            </a:r>
          </a:p>
          <a:p>
            <a:r>
              <a:rPr lang="en-US" dirty="0"/>
              <a:t>Transactions are </a:t>
            </a:r>
            <a:r>
              <a:rPr lang="en-US" dirty="0">
                <a:solidFill>
                  <a:srgbClr val="00B0F0"/>
                </a:solidFill>
              </a:rPr>
              <a:t>isolated</a:t>
            </a:r>
          </a:p>
        </p:txBody>
      </p:sp>
    </p:spTree>
    <p:extLst>
      <p:ext uri="{BB962C8B-B14F-4D97-AF65-F5344CB8AC3E}">
        <p14:creationId xmlns:p14="http://schemas.microsoft.com/office/powerpoint/2010/main" val="37347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9D76-E34F-4E04-A4A2-2784867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7091-3D30-4FC2-A655-4B0C0C39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Once a transaction is committed and the database says it succeeded, it is </a:t>
            </a:r>
            <a:r>
              <a:rPr lang="en-US" dirty="0">
                <a:solidFill>
                  <a:srgbClr val="00B0F0"/>
                </a:solidFill>
              </a:rPr>
              <a:t>permanently</a:t>
            </a:r>
            <a:r>
              <a:rPr lang="en-US" dirty="0"/>
              <a:t> in the system</a:t>
            </a:r>
          </a:p>
          <a:p>
            <a:pPr>
              <a:spcBef>
                <a:spcPts val="1800"/>
              </a:spcBef>
            </a:pPr>
            <a:r>
              <a:rPr lang="en-US" dirty="0"/>
              <a:t>Data doesn't get </a:t>
            </a:r>
            <a:r>
              <a:rPr lang="en-US" dirty="0">
                <a:solidFill>
                  <a:srgbClr val="00B0F0"/>
                </a:solidFill>
              </a:rPr>
              <a:t>lost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present even if a system </a:t>
            </a:r>
            <a:r>
              <a:rPr lang="en-US" dirty="0">
                <a:solidFill>
                  <a:srgbClr val="00B0F0"/>
                </a:solidFill>
              </a:rPr>
              <a:t>crash</a:t>
            </a:r>
            <a:r>
              <a:rPr lang="en-US" dirty="0"/>
              <a:t> occurs immediately after a transaction </a:t>
            </a:r>
            <a:r>
              <a:rPr lang="en-US"/>
              <a:t>is 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</TotalTime>
  <Words>1264</Words>
  <Application>Microsoft Office PowerPoint</Application>
  <PresentationFormat>Widescreen</PresentationFormat>
  <Paragraphs>267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Transactions</vt:lpstr>
      <vt:lpstr>In this video...</vt:lpstr>
      <vt:lpstr>All about transactions</vt:lpstr>
      <vt:lpstr>What's a transaction?</vt:lpstr>
      <vt:lpstr>Transactions are ACID</vt:lpstr>
      <vt:lpstr>Atomicity</vt:lpstr>
      <vt:lpstr>Consistency</vt:lpstr>
      <vt:lpstr>Isolation</vt:lpstr>
      <vt:lpstr>Durability</vt:lpstr>
      <vt:lpstr>More on transactions...</vt:lpstr>
      <vt:lpstr>Start a transaction</vt:lpstr>
      <vt:lpstr>Commit a transaction</vt:lpstr>
      <vt:lpstr>Roll back a transaction</vt:lpstr>
      <vt:lpstr>Coding with JDBC</vt:lpstr>
      <vt:lpstr>The parts of JDBC</vt:lpstr>
      <vt:lpstr>The challenge</vt:lpstr>
      <vt:lpstr>JDBC pre-Java 1.7</vt:lpstr>
      <vt:lpstr>Repeat!</vt:lpstr>
      <vt:lpstr>PowerPoint Presentation</vt:lpstr>
      <vt:lpstr>Java 1.7 helped</vt:lpstr>
      <vt:lpstr>Try-with-resource</vt:lpstr>
      <vt:lpstr>You still need to handle exceptions</vt:lpstr>
      <vt:lpstr>The code now looks like this (better)</vt:lpstr>
      <vt:lpstr>The code now looks like this (better)</vt:lpstr>
      <vt:lpstr>The code now looks like this (better)</vt:lpstr>
      <vt:lpstr>The code now looks like this (better)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209</cp:revision>
  <dcterms:created xsi:type="dcterms:W3CDTF">2021-08-01T14:44:57Z</dcterms:created>
  <dcterms:modified xsi:type="dcterms:W3CDTF">2022-01-06T17:31:01Z</dcterms:modified>
</cp:coreProperties>
</file>