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74" r:id="rId3"/>
    <p:sldId id="269" r:id="rId4"/>
    <p:sldId id="258" r:id="rId5"/>
    <p:sldId id="275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CE6DF5E9-22F8-4B4A-9928-F75240D1D2EB}">
          <p14:sldIdLst>
            <p14:sldId id="274"/>
          </p14:sldIdLst>
        </p14:section>
        <p14:section name="Inserting Data" id="{2ABF8033-327B-4D5D-ADD3-547B013CBC2F}">
          <p14:sldIdLst>
            <p14:sldId id="269"/>
            <p14:sldId id="258"/>
            <p14:sldId id="275"/>
            <p14:sldId id="259"/>
            <p14:sldId id="260"/>
            <p14:sldId id="261"/>
            <p14:sldId id="262"/>
          </p14:sldIdLst>
        </p14:section>
        <p14:section name="SQL Injection" id="{D56FD703-9FBF-4B6A-87AA-89D6E22DD46E}">
          <p14:sldIdLst>
            <p14:sldId id="270"/>
            <p14:sldId id="263"/>
            <p14:sldId id="264"/>
            <p14:sldId id="265"/>
            <p14:sldId id="276"/>
            <p14:sldId id="266"/>
            <p14:sldId id="267"/>
            <p14:sldId id="268"/>
          </p14:sldIdLst>
        </p14:section>
        <p14:section name="Next in the project" id="{AF922140-76F4-4427-8781-470CEB17EE6B}">
          <p14:sldIdLst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Inserting data and 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Practicing safe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4127-D6B0-4C8B-B976-552BE28B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 Attack</a:t>
            </a:r>
          </a:p>
        </p:txBody>
      </p:sp>
      <p:pic>
        <p:nvPicPr>
          <p:cNvPr id="4" name="Graphic 3" descr="Needle outline">
            <a:extLst>
              <a:ext uri="{FF2B5EF4-FFF2-40B4-BE49-F238E27FC236}">
                <a16:creationId xmlns:a16="http://schemas.microsoft.com/office/drawing/2014/main" id="{7E6CE3E6-571F-47F0-B77F-5D606FDE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9039">
            <a:off x="901701" y="2061929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6A87-E11B-4AFB-BEBC-C7D3957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BBEB-E30A-4142-AE0B-627A60CD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</a:t>
            </a:r>
            <a:r>
              <a:rPr lang="en-US" dirty="0">
                <a:solidFill>
                  <a:srgbClr val="00B0F0"/>
                </a:solidFill>
              </a:rPr>
              <a:t>Injection</a:t>
            </a:r>
            <a:r>
              <a:rPr lang="en-US" dirty="0"/>
              <a:t> works like this: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attacker enters </a:t>
            </a:r>
            <a:r>
              <a:rPr lang="en-US" dirty="0">
                <a:solidFill>
                  <a:srgbClr val="00B0F0"/>
                </a:solidFill>
              </a:rPr>
              <a:t>compromised</a:t>
            </a:r>
            <a:r>
              <a:rPr lang="en-US" dirty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data is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validated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programmer </a:t>
            </a:r>
            <a:r>
              <a:rPr lang="en-US" dirty="0">
                <a:solidFill>
                  <a:srgbClr val="00B0F0"/>
                </a:solidFill>
              </a:rPr>
              <a:t>concatenates</a:t>
            </a:r>
            <a:r>
              <a:rPr lang="en-US" dirty="0"/>
              <a:t> the data into a SQL statement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database </a:t>
            </a:r>
            <a:r>
              <a:rPr lang="en-US" dirty="0">
                <a:solidFill>
                  <a:srgbClr val="00B0F0"/>
                </a:solidFill>
              </a:rPr>
              <a:t>executes</a:t>
            </a:r>
            <a:r>
              <a:rPr lang="en-US" dirty="0"/>
              <a:t> the statement and bad things happen</a:t>
            </a:r>
          </a:p>
        </p:txBody>
      </p:sp>
    </p:spTree>
    <p:extLst>
      <p:ext uri="{BB962C8B-B14F-4D97-AF65-F5344CB8AC3E}">
        <p14:creationId xmlns:p14="http://schemas.microsoft.com/office/powerpoint/2010/main" val="31910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A85-4F40-4C0E-8A47-5F2BD79C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list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9E8-0F5D-4448-860F-EC03F8BD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User input: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recipe ID: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Java code: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recipe 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 "WHERE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Constructed SQL: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recipe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</a:p>
        </p:txBody>
      </p:sp>
    </p:spTree>
    <p:extLst>
      <p:ext uri="{BB962C8B-B14F-4D97-AF65-F5344CB8AC3E}">
        <p14:creationId xmlns:p14="http://schemas.microsoft.com/office/powerpoint/2010/main" val="1759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35E-C696-4205-BF07-FC6D15D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A909-F53B-4215-9CEE-75F08E35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|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2 | Apple Monsters |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Tables_in_recipes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category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ingredient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recipe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step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unit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2201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8F1-AD61-4CF0-A81F-91CF4BF3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A4EF-8D84-4DDC-9488-AAF3239F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6045200" cy="5006975"/>
          </a:xfrm>
        </p:spPr>
        <p:txBody>
          <a:bodyPr/>
          <a:lstStyle/>
          <a:p>
            <a:r>
              <a:rPr lang="en-US" dirty="0"/>
              <a:t>This attack works in MySQL </a:t>
            </a:r>
            <a:r>
              <a:rPr lang="en-US" dirty="0">
                <a:solidFill>
                  <a:srgbClr val="00B0F0"/>
                </a:solidFill>
              </a:rPr>
              <a:t>CLI</a:t>
            </a:r>
          </a:p>
          <a:p>
            <a:r>
              <a:rPr lang="en-US" dirty="0"/>
              <a:t>It does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work in </a:t>
            </a:r>
            <a:r>
              <a:rPr lang="en-US" dirty="0" err="1"/>
              <a:t>DBeaver</a:t>
            </a:r>
            <a:r>
              <a:rPr lang="en-US" dirty="0"/>
              <a:t> unless executed as a batch</a:t>
            </a:r>
          </a:p>
          <a:p>
            <a:r>
              <a:rPr lang="en-US" dirty="0"/>
              <a:t>It most likely won't work in </a:t>
            </a:r>
            <a:r>
              <a:rPr lang="en-US" dirty="0">
                <a:solidFill>
                  <a:srgbClr val="00B0F0"/>
                </a:solidFill>
              </a:rPr>
              <a:t>Java</a:t>
            </a:r>
          </a:p>
          <a:p>
            <a:pPr lvl="1"/>
            <a:r>
              <a:rPr lang="en-US" dirty="0"/>
              <a:t>JDBC throws an exception if you put </a:t>
            </a:r>
            <a:r>
              <a:rPr lang="en-US" dirty="0">
                <a:solidFill>
                  <a:srgbClr val="00B0F0"/>
                </a:solidFill>
              </a:rPr>
              <a:t>multiple</a:t>
            </a:r>
            <a:r>
              <a:rPr lang="en-US" dirty="0"/>
              <a:t> statements in a single query</a:t>
            </a:r>
          </a:p>
          <a:p>
            <a:pPr lvl="1"/>
            <a:r>
              <a:rPr lang="en-US" dirty="0"/>
              <a:t>You must handle multiple queries </a:t>
            </a:r>
            <a:r>
              <a:rPr lang="en-US" dirty="0">
                <a:solidFill>
                  <a:srgbClr val="00B0F0"/>
                </a:solidFill>
              </a:rPr>
              <a:t>intentionally</a:t>
            </a:r>
            <a:r>
              <a:rPr lang="en-US" dirty="0"/>
              <a:t> – this is not the norm</a:t>
            </a:r>
          </a:p>
          <a:p>
            <a:pPr lvl="1"/>
            <a:r>
              <a:rPr lang="en-US" dirty="0"/>
              <a:t>Java is still subject to a SQL Injection attack if a single table is accessed (like a </a:t>
            </a:r>
            <a:r>
              <a:rPr lang="en-US" dirty="0">
                <a:solidFill>
                  <a:srgbClr val="00B0F0"/>
                </a:solidFill>
              </a:rPr>
              <a:t>user</a:t>
            </a:r>
            <a:r>
              <a:rPr lang="en-US" dirty="0"/>
              <a:t> table)</a:t>
            </a:r>
          </a:p>
        </p:txBody>
      </p:sp>
    </p:spTree>
    <p:extLst>
      <p:ext uri="{BB962C8B-B14F-4D97-AF65-F5344CB8AC3E}">
        <p14:creationId xmlns:p14="http://schemas.microsoft.com/office/powerpoint/2010/main" val="18973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817-7DFA-473D-B242-4F49BE8A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mitigate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A34A-6CF3-4CBE-A84D-128FA744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Validate</a:t>
            </a:r>
            <a:r>
              <a:rPr lang="en-US" dirty="0"/>
              <a:t> all input ("</a:t>
            </a:r>
            <a:r>
              <a:rPr lang="en-US" dirty="0">
                <a:solidFill>
                  <a:srgbClr val="FFFF00"/>
                </a:solidFill>
              </a:rPr>
              <a:t>2; show tables;</a:t>
            </a:r>
            <a:r>
              <a:rPr lang="en-US" dirty="0"/>
              <a:t>" does not look like an integer)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Never build a SQL command by </a:t>
            </a:r>
            <a:r>
              <a:rPr lang="en-US" dirty="0">
                <a:solidFill>
                  <a:srgbClr val="00B0F0"/>
                </a:solidFill>
              </a:rPr>
              <a:t>concatenating</a:t>
            </a:r>
            <a:r>
              <a:rPr lang="en-US" dirty="0"/>
              <a:t> 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Use typed </a:t>
            </a:r>
            <a:r>
              <a:rPr lang="en-US" dirty="0">
                <a:solidFill>
                  <a:srgbClr val="00B0F0"/>
                </a:solidFill>
              </a:rPr>
              <a:t>parameters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 err="1"/>
              <a:t>PreparedStatement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80D0-384C-416D-94DA-71D1C00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E88E-5BD3-426D-81C2-4EFBD9A1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+ FROM recipe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+ "WHERE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71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65F6-B3A9-4AA8-9F14-09F17A60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4255-4E33-4535-AA4A-B0F492DF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 if there is no user input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9900"/>
                </a:solidFill>
              </a:rPr>
              <a:t>PreparedStatement</a:t>
            </a:r>
            <a:r>
              <a:rPr lang="en-US" dirty="0"/>
              <a:t> with parameters if there is user input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Always </a:t>
            </a:r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22797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8E6E-E845-41FC-9903-6A276467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in the video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7CA5107-8C9B-4C9A-B693-20169C91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226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4C8E-8A39-43C6-BC8D-2F24898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3983-25F4-4CED-9039-A445F759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code to perform the bulk import of the recipe data in the DAO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the service method to load </a:t>
            </a:r>
            <a:r>
              <a:rPr lang="en-US" dirty="0" err="1"/>
              <a:t>recipe_data.sql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B914-3839-47AB-9FFC-55456216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0FF681B0-2068-4F4D-B61C-8017D69AE7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4752182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ABF8033-327B-4D5D-ADD3-547B013CBC2F}">
                    <psuz:zmPr id="{4C99B8A6-B839-4357-A47C-6B660F87050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6FD703-9FBF-4B6A-87AA-89D6E22DD46E}">
                    <psuz:zmPr id="{95FE5333-2B8C-41BA-B765-FFAFCEF699B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F922140-76F4-4427-8781-470CEB17EE6B}">
                    <psuz:zmPr id="{36808EEC-0E21-42D5-B806-2AB38A32A3A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0FF681B0-2068-4F4D-B61C-8017D69AE7F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571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6866-EBF7-4A3D-9E01-E87C603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pic>
        <p:nvPicPr>
          <p:cNvPr id="4" name="Graphic 3" descr="Keyboard outline">
            <a:extLst>
              <a:ext uri="{FF2B5EF4-FFF2-40B4-BE49-F238E27FC236}">
                <a16:creationId xmlns:a16="http://schemas.microsoft.com/office/drawing/2014/main" id="{D2BB7BAC-2188-4D5D-B368-3A3D1E1E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81753">
            <a:off x="1306707" y="1968500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21E1-2561-4A0D-B8FA-0ED835B7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26D4-E7F0-4B84-931B-BB7569E9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89075"/>
          </a:xfrm>
        </p:spPr>
        <p:txBody>
          <a:bodyPr/>
          <a:lstStyle/>
          <a:p>
            <a:r>
              <a:rPr lang="en-US" dirty="0"/>
              <a:t>Data is inserted a row at a time using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INSERT INTO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3E89D-2EC6-4773-849B-66DAF250844A}"/>
              </a:ext>
            </a:extLst>
          </p:cNvPr>
          <p:cNvSpPr txBox="1">
            <a:spLocks/>
          </p:cNvSpPr>
          <p:nvPr/>
        </p:nvSpPr>
        <p:spPr>
          <a:xfrm>
            <a:off x="838200" y="3449637"/>
            <a:ext cx="7100944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(col1, col2, col3)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(val1, val2, val3)</a:t>
            </a:r>
          </a:p>
        </p:txBody>
      </p:sp>
    </p:spTree>
    <p:extLst>
      <p:ext uri="{BB962C8B-B14F-4D97-AF65-F5344CB8AC3E}">
        <p14:creationId xmlns:p14="http://schemas.microsoft.com/office/powerpoint/2010/main" val="37388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operations: CRUD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65526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96C5-0E23-4DB6-A81F-7602155E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inserting…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5391-F1F3-4326-ACA1-5D0F7195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4585"/>
            <a:ext cx="6007100" cy="11557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unit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unit_name_singular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('teaspoon', 'teaspoons');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4F914-1553-49E3-82C7-B75ADEED817B}"/>
              </a:ext>
            </a:extLst>
          </p:cNvPr>
          <p:cNvSpPr txBox="1">
            <a:spLocks/>
          </p:cNvSpPr>
          <p:nvPr/>
        </p:nvSpPr>
        <p:spPr>
          <a:xfrm>
            <a:off x="838200" y="1987549"/>
            <a:ext cx="63373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You don't want or need to specify a </a:t>
            </a:r>
            <a:r>
              <a:rPr lang="en-US" dirty="0">
                <a:solidFill>
                  <a:srgbClr val="00B0F0"/>
                </a:solidFill>
              </a:rPr>
              <a:t>primary key </a:t>
            </a:r>
            <a:r>
              <a:rPr lang="en-US" dirty="0"/>
              <a:t>column name or value – MySQL does that automatically – if the column is marked as AUTO_INCREMENT</a:t>
            </a:r>
          </a:p>
          <a:p>
            <a:pPr>
              <a:spcBef>
                <a:spcPts val="1800"/>
              </a:spcBef>
            </a:pPr>
            <a:r>
              <a:rPr lang="en-US" dirty="0"/>
              <a:t>The column names and values must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exactly</a:t>
            </a:r>
          </a:p>
        </p:txBody>
      </p:sp>
    </p:spTree>
    <p:extLst>
      <p:ext uri="{BB962C8B-B14F-4D97-AF65-F5344CB8AC3E}">
        <p14:creationId xmlns:p14="http://schemas.microsoft.com/office/powerpoint/2010/main" val="6854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C29B-8D41-4E0C-9CA4-0129E6D8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5E30-8A9C-4E19-99EC-C6644967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325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Null values are inserted using the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keyword, or simply by leaving the column out</a:t>
            </a:r>
          </a:p>
          <a:p>
            <a:pPr marL="0" indent="0">
              <a:buNone/>
            </a:pPr>
            <a:r>
              <a:rPr lang="en-US" dirty="0"/>
              <a:t>The column must </a:t>
            </a:r>
            <a:r>
              <a:rPr lang="en-US" dirty="0">
                <a:solidFill>
                  <a:srgbClr val="00B0F0"/>
                </a:solidFill>
              </a:rPr>
              <a:t>allow nulls </a:t>
            </a:r>
            <a:r>
              <a:rPr lang="en-US" dirty="0"/>
              <a:t>for this to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6D7796-F7F4-441F-9ED1-CF43DA9C4023}"/>
              </a:ext>
            </a:extLst>
          </p:cNvPr>
          <p:cNvSpPr txBox="1">
            <a:spLocks/>
          </p:cNvSpPr>
          <p:nvPr/>
        </p:nvSpPr>
        <p:spPr>
          <a:xfrm>
            <a:off x="749300" y="3706812"/>
            <a:ext cx="6007100" cy="23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ingredient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'green apple', 'cut in quarters', 1, 1);</a:t>
            </a:r>
          </a:p>
        </p:txBody>
      </p:sp>
    </p:spTree>
    <p:extLst>
      <p:ext uri="{BB962C8B-B14F-4D97-AF65-F5344CB8AC3E}">
        <p14:creationId xmlns:p14="http://schemas.microsoft.com/office/powerpoint/2010/main" val="41459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2AB-2E22-4589-A7DF-0B62455C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949C-4CC8-4D47-BC14-FD9A54A8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06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insert all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values because they are not generated automatically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3155AE-9118-4F53-A050-02FD6FBDF07E}"/>
              </a:ext>
            </a:extLst>
          </p:cNvPr>
          <p:cNvSpPr txBox="1">
            <a:spLocks/>
          </p:cNvSpPr>
          <p:nvPr/>
        </p:nvSpPr>
        <p:spPr>
          <a:xfrm>
            <a:off x="838200" y="3238501"/>
            <a:ext cx="6007100" cy="280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4);</a:t>
            </a:r>
          </a:p>
        </p:txBody>
      </p:sp>
    </p:spTree>
    <p:extLst>
      <p:ext uri="{BB962C8B-B14F-4D97-AF65-F5344CB8AC3E}">
        <p14:creationId xmlns:p14="http://schemas.microsoft.com/office/powerpoint/2010/main" val="38664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ECA2-6377-41AA-A0EC-7DE80BC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50F-A246-499E-B772-5094F8EA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Multiple rows can be inserted in one statement by </a:t>
            </a:r>
            <a:r>
              <a:rPr lang="en-US" dirty="0">
                <a:solidFill>
                  <a:srgbClr val="00B0F0"/>
                </a:solidFill>
              </a:rPr>
              <a:t>repeating</a:t>
            </a:r>
            <a:r>
              <a:rPr lang="en-US" dirty="0"/>
              <a:t> the values (does not work in JDBC including </a:t>
            </a:r>
            <a:r>
              <a:rPr lang="en-US" dirty="0" err="1"/>
              <a:t>DBeaver</a:t>
            </a:r>
            <a:r>
              <a:rPr lang="en-US" dirty="0"/>
              <a:t>):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53BAE5-D7FF-4483-A457-6BD29E84E78E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710094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ingredient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'green apple', 'quartered', 1, 1),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2, 'peanut butter', null, 2, 2),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'strawberries', 'halved', 3, 2),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'sunflower seeds', null, 4, null),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'candy eyes', null, 5, 8);</a:t>
            </a:r>
          </a:p>
        </p:txBody>
      </p:sp>
    </p:spTree>
    <p:extLst>
      <p:ext uri="{BB962C8B-B14F-4D97-AF65-F5344CB8AC3E}">
        <p14:creationId xmlns:p14="http://schemas.microsoft.com/office/powerpoint/2010/main" val="3105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2329</TotalTime>
  <Words>748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Inserting data and SQL injection</vt:lpstr>
      <vt:lpstr>In this video…</vt:lpstr>
      <vt:lpstr>Inserting data</vt:lpstr>
      <vt:lpstr>Inserting data</vt:lpstr>
      <vt:lpstr>SQL operations: CRUD</vt:lpstr>
      <vt:lpstr>More inserting…</vt:lpstr>
      <vt:lpstr>Inserting null values</vt:lpstr>
      <vt:lpstr>Foreign key values</vt:lpstr>
      <vt:lpstr>Multiple inserts</vt:lpstr>
      <vt:lpstr>Preventing SQL Injection Attack</vt:lpstr>
      <vt:lpstr>SQL Injection</vt:lpstr>
      <vt:lpstr>An Example: list tables</vt:lpstr>
      <vt:lpstr>MySQL Result</vt:lpstr>
      <vt:lpstr>Caveat</vt:lpstr>
      <vt:lpstr>How to mitigate</vt:lpstr>
      <vt:lpstr>How to use PreparedStatement</vt:lpstr>
      <vt:lpstr>Bottom line</vt:lpstr>
      <vt:lpstr>Next in the video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216</cp:revision>
  <dcterms:created xsi:type="dcterms:W3CDTF">2021-08-01T14:44:57Z</dcterms:created>
  <dcterms:modified xsi:type="dcterms:W3CDTF">2022-01-07T20:18:32Z</dcterms:modified>
</cp:coreProperties>
</file>