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65" r:id="rId5"/>
    <p:sldId id="266" r:id="rId6"/>
    <p:sldId id="278" r:id="rId7"/>
    <p:sldId id="274" r:id="rId8"/>
    <p:sldId id="275" r:id="rId9"/>
    <p:sldId id="279" r:id="rId10"/>
    <p:sldId id="280" r:id="rId11"/>
    <p:sldId id="281" r:id="rId12"/>
    <p:sldId id="282" r:id="rId13"/>
    <p:sldId id="283" r:id="rId14"/>
    <p:sldId id="284"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DF4A5-FE03-4269-B12C-3FB90C87A25C}" v="26" dt="2023-03-13T05:14:53.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3/12/2023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3/12/2023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oracle.com/javase/tutorial/java/nutsandbolts/branch.html"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promineotech.com/mod/book/view.php?id=10238&amp;chapterid=599"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promineotech.com/mod/book/view.php?id=10238&amp;chapterid=599" TargetMode="External"/><Relationship Id="rId2" Type="http://schemas.openxmlformats.org/officeDocument/2006/relationships/image" Target="../media/image7.png"/><Relationship Id="rId1" Type="http://schemas.openxmlformats.org/officeDocument/2006/relationships/slideLayout" Target="../slideLayouts/slideLayout8.xml"/><Relationship Id="rId5" Type="http://schemas.openxmlformats.org/officeDocument/2006/relationships/hyperlink" Target="https://github.com/ckiefriter1/Java-Code-Examples/blob/main/src/user/input/Login.java" TargetMode="External"/><Relationship Id="rId4" Type="http://schemas.openxmlformats.org/officeDocument/2006/relationships/hyperlink" Target="https://github.com/ckiefriter1/2023-02-28-be-eastern-2-week2/blob/main/src/user/input/Login.jav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38&amp;forceview=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promineotech.com/mod/book/view.php?id=10238&amp;chapterid=598"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promineotech.com/mod/book/view.php?id=10238&amp;chapterid=598"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2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Boolean Operators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Conditional Logic</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if </a:t>
            </a:r>
            <a:r>
              <a:rPr lang="en-US" sz="2400" dirty="0">
                <a:solidFill>
                  <a:prstClr val="white">
                    <a:lumMod val="75000"/>
                  </a:prstClr>
                </a:solidFill>
                <a:latin typeface="Open Sans" panose="020B0606030504020204" pitchFamily="34" charset="0"/>
                <a:sym typeface="Wingdings" panose="05000000000000000000" pitchFamily="2" charset="2"/>
              </a:rPr>
              <a:t> else</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sym typeface="Wingdings" panose="05000000000000000000" pitchFamily="2" charset="2"/>
              </a:rPr>
              <a:t>if  else if  else</a:t>
            </a: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Switch</a:t>
            </a:r>
          </a:p>
          <a:p>
            <a:pPr marL="571500"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Loops</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for Loop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while </a:t>
            </a:r>
            <a:r>
              <a:rPr lang="en-US" sz="2400" dirty="0">
                <a:solidFill>
                  <a:prstClr val="white">
                    <a:lumMod val="75000"/>
                  </a:prstClr>
                </a:solidFill>
                <a:latin typeface="Open Sans" panose="020B0606030504020204" pitchFamily="34" charset="0"/>
                <a:sym typeface="Wingdings" panose="05000000000000000000" pitchFamily="2" charset="2"/>
              </a:rPr>
              <a:t> Loop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do while </a:t>
            </a:r>
            <a:r>
              <a:rPr lang="en-US" sz="2400" dirty="0">
                <a:solidFill>
                  <a:prstClr val="white">
                    <a:lumMod val="75000"/>
                  </a:prstClr>
                </a:solidFill>
                <a:latin typeface="Open Sans" panose="020B0606030504020204" pitchFamily="34" charset="0"/>
                <a:sym typeface="Wingdings" panose="05000000000000000000" pitchFamily="2" charset="2"/>
              </a:rPr>
              <a:t> Loop</a:t>
            </a:r>
          </a:p>
          <a:p>
            <a:pPr marL="571500"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sym typeface="Wingdings" panose="05000000000000000000" pitchFamily="2" charset="2"/>
            </a:endParaRPr>
          </a:p>
          <a:p>
            <a:pPr marL="571500"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sym typeface="Wingdings" panose="05000000000000000000" pitchFamily="2" charset="2"/>
              </a:rPr>
              <a:t>User Input</a:t>
            </a: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Branching</a:t>
            </a:r>
          </a:p>
        </p:txBody>
      </p:sp>
    </p:spTree>
    <p:extLst>
      <p:ext uri="{BB962C8B-B14F-4D97-AF65-F5344CB8AC3E}">
        <p14:creationId xmlns:p14="http://schemas.microsoft.com/office/powerpoint/2010/main" val="3395566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Branching - b</a:t>
            </a:r>
            <a:r>
              <a:rPr lang="en-US" sz="2400" b="1" dirty="0">
                <a:solidFill>
                  <a:srgbClr val="00B050"/>
                </a:solidFill>
                <a:effectLst/>
                <a:latin typeface="Open Sans" panose="020B0606030504020204" pitchFamily="34" charset="0"/>
              </a:rPr>
              <a:t>reak </a:t>
            </a:r>
            <a:r>
              <a:rPr lang="en-US" sz="2400" b="1" dirty="0">
                <a:solidFill>
                  <a:srgbClr val="00B050"/>
                </a:solidFill>
                <a:latin typeface="Open Sans" panose="020B0606030504020204" pitchFamily="34" charset="0"/>
              </a:rPr>
              <a:t>vs.</a:t>
            </a:r>
            <a:r>
              <a:rPr lang="en-US" sz="2400" b="1" dirty="0">
                <a:solidFill>
                  <a:srgbClr val="00B050"/>
                </a:solidFill>
                <a:effectLst/>
                <a:latin typeface="Open Sans" panose="020B0606030504020204" pitchFamily="34" charset="0"/>
              </a:rPr>
              <a:t> continue Statements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5111241" cy="5909310"/>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Branching statements </a:t>
            </a:r>
            <a:r>
              <a:rPr lang="en-US"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allow the flow of execution to jump to a different part of the program</a:t>
            </a: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The common branching statements used within other control structures include:</a:t>
            </a:r>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b</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reak</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used to break completely out of a loop</a:t>
            </a: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ontinue</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used to break one iteration in a loop</a:t>
            </a:r>
          </a:p>
          <a:p>
            <a:pPr marL="800100" lvl="1" indent="-34290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r</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eturn</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 exits from the current method, and control flow returns to where the method was invoked.</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on Branching</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83E4109A-5F0E-62C4-2DDC-A1744C5BE6B5}"/>
              </a:ext>
            </a:extLst>
          </p:cNvPr>
          <p:cNvPicPr>
            <a:picLocks noChangeAspect="1"/>
          </p:cNvPicPr>
          <p:nvPr/>
        </p:nvPicPr>
        <p:blipFill>
          <a:blip r:embed="rId3"/>
          <a:stretch>
            <a:fillRect/>
          </a:stretch>
        </p:blipFill>
        <p:spPr>
          <a:xfrm>
            <a:off x="5688740" y="1070175"/>
            <a:ext cx="5915025" cy="5057775"/>
          </a:xfrm>
          <a:prstGeom prst="rect">
            <a:avLst/>
          </a:prstGeom>
        </p:spPr>
      </p:pic>
    </p:spTree>
    <p:extLst>
      <p:ext uri="{BB962C8B-B14F-4D97-AF65-F5344CB8AC3E}">
        <p14:creationId xmlns:p14="http://schemas.microsoft.com/office/powerpoint/2010/main" val="318715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User Input</a:t>
            </a:r>
          </a:p>
        </p:txBody>
      </p:sp>
    </p:spTree>
    <p:extLst>
      <p:ext uri="{BB962C8B-B14F-4D97-AF65-F5344CB8AC3E}">
        <p14:creationId xmlns:p14="http://schemas.microsoft.com/office/powerpoint/2010/main" val="2065140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User Input</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5953125" cy="5293757"/>
          </a:xfrm>
          <a:prstGeom prst="rect">
            <a:avLst/>
          </a:prstGeom>
          <a:noFill/>
        </p:spPr>
        <p:txBody>
          <a:bodyPr wrap="square">
            <a:spAutoFit/>
          </a:bodyPr>
          <a:lstStyle/>
          <a:p>
            <a:pPr algn="l" rtl="0"/>
            <a:r>
              <a:rPr lang="en-US" sz="2000" b="0" i="0" dirty="0">
                <a:solidFill>
                  <a:schemeClr val="tx1">
                    <a:lumMod val="85000"/>
                  </a:schemeClr>
                </a:solidFill>
                <a:effectLst/>
                <a:latin typeface="Open Sans" panose="020B0606030504020204" pitchFamily="34" charset="0"/>
              </a:rPr>
              <a:t>We need data to tell our programs to make decisions with; and up to this point, we've been hard coding data into variables to explore coding constructs. </a:t>
            </a:r>
          </a:p>
          <a:p>
            <a:pPr algn="l" rtl="0"/>
            <a:endParaRPr lang="en-US" sz="2000" b="0" i="0" dirty="0">
              <a:solidFill>
                <a:schemeClr val="tx1">
                  <a:lumMod val="85000"/>
                </a:schemeClr>
              </a:solidFill>
              <a:effectLst/>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However, the </a:t>
            </a:r>
            <a:r>
              <a:rPr lang="en-US" sz="2000" b="0" i="0" dirty="0">
                <a:solidFill>
                  <a:srgbClr val="00B0F0"/>
                </a:solidFill>
                <a:effectLst/>
                <a:latin typeface="Open Sans" panose="020B0606030504020204" pitchFamily="34" charset="0"/>
              </a:rPr>
              <a:t>original source for most data is </a:t>
            </a:r>
            <a:r>
              <a:rPr lang="en-US" sz="2000" b="1" i="0" dirty="0">
                <a:solidFill>
                  <a:srgbClr val="00B0F0"/>
                </a:solidFill>
                <a:effectLst/>
                <a:latin typeface="Open Sans" panose="020B0606030504020204" pitchFamily="34" charset="0"/>
              </a:rPr>
              <a:t>user input</a:t>
            </a:r>
            <a:r>
              <a:rPr lang="en-US" sz="2000" b="0" i="0" dirty="0">
                <a:solidFill>
                  <a:schemeClr val="tx1">
                    <a:lumMod val="85000"/>
                  </a:schemeClr>
                </a:solidFill>
                <a:effectLst/>
                <a:latin typeface="Open Sans" panose="020B0606030504020204" pitchFamily="34" charset="0"/>
              </a:rPr>
              <a:t>. In order to make decisions based on responses or data entered from a user, let's take a look at one way we can prompt a user to enter some data and then store the data in a variable to use in our code. </a:t>
            </a:r>
          </a:p>
          <a:p>
            <a:pPr algn="l" rtl="0"/>
            <a:br>
              <a:rPr lang="en-US" sz="2000" b="0" i="0" dirty="0">
                <a:solidFill>
                  <a:schemeClr val="tx1">
                    <a:lumMod val="85000"/>
                  </a:schemeClr>
                </a:solidFill>
                <a:effectLst/>
                <a:latin typeface="Open Sans" panose="020B0606030504020204" pitchFamily="34" charset="0"/>
              </a:rPr>
            </a:br>
            <a:r>
              <a:rPr lang="en-US" sz="2000" b="0" i="0" dirty="0">
                <a:solidFill>
                  <a:schemeClr val="tx1">
                    <a:lumMod val="85000"/>
                  </a:schemeClr>
                </a:solidFill>
                <a:effectLst/>
                <a:latin typeface="Open Sans" panose="020B0606030504020204" pitchFamily="34" charset="0"/>
              </a:rPr>
              <a:t>To receive </a:t>
            </a:r>
            <a:r>
              <a:rPr lang="en-US" sz="2000" b="1" i="0" dirty="0">
                <a:solidFill>
                  <a:schemeClr val="tx1">
                    <a:lumMod val="85000"/>
                  </a:schemeClr>
                </a:solidFill>
                <a:effectLst/>
                <a:latin typeface="Open Sans" panose="020B0606030504020204" pitchFamily="34" charset="0"/>
              </a:rPr>
              <a:t>user input</a:t>
            </a:r>
            <a:r>
              <a:rPr lang="en-US" sz="2000" b="0" i="0" dirty="0">
                <a:solidFill>
                  <a:schemeClr val="tx1">
                    <a:lumMod val="85000"/>
                  </a:schemeClr>
                </a:solidFill>
                <a:effectLst/>
                <a:latin typeface="Open Sans" panose="020B0606030504020204" pitchFamily="34" charset="0"/>
              </a:rPr>
              <a:t> in Java, we can use the </a:t>
            </a:r>
            <a:r>
              <a:rPr lang="en-US" sz="2000" b="0" i="0" dirty="0">
                <a:solidFill>
                  <a:srgbClr val="00B0F0"/>
                </a:solidFill>
                <a:effectLst/>
                <a:latin typeface="Open Sans" panose="020B0606030504020204" pitchFamily="34" charset="0"/>
              </a:rPr>
              <a:t>Scanner</a:t>
            </a:r>
            <a:r>
              <a:rPr lang="en-US" sz="2000" b="0" i="0" dirty="0">
                <a:solidFill>
                  <a:schemeClr val="tx1">
                    <a:lumMod val="85000"/>
                  </a:schemeClr>
                </a:solidFill>
                <a:effectLst/>
                <a:latin typeface="Open Sans" panose="020B0606030504020204" pitchFamily="34" charset="0"/>
              </a:rPr>
              <a:t> object.  It is in </a:t>
            </a:r>
            <a:r>
              <a:rPr lang="en-US" sz="2000" b="0" i="0" dirty="0" err="1">
                <a:solidFill>
                  <a:srgbClr val="00B0F0"/>
                </a:solidFill>
                <a:effectLst/>
                <a:latin typeface="Open Sans" panose="020B0606030504020204" pitchFamily="34" charset="0"/>
              </a:rPr>
              <a:t>java.util</a:t>
            </a:r>
            <a:r>
              <a:rPr lang="en-US" sz="2000" b="0" i="0" dirty="0">
                <a:solidFill>
                  <a:srgbClr val="00B0F0"/>
                </a:solidFill>
                <a:effectLst/>
                <a:latin typeface="Open Sans" panose="020B0606030504020204" pitchFamily="34" charset="0"/>
              </a:rPr>
              <a:t> package</a:t>
            </a:r>
            <a:r>
              <a:rPr lang="en-US" sz="2000" b="0" i="0" dirty="0">
                <a:solidFill>
                  <a:schemeClr val="tx1">
                    <a:lumMod val="85000"/>
                  </a:schemeClr>
                </a:solidFill>
                <a:effectLst/>
                <a:latin typeface="Open Sans" panose="020B0606030504020204" pitchFamily="34" charset="0"/>
              </a:rPr>
              <a:t>, so we need to import it.</a:t>
            </a:r>
          </a:p>
          <a:p>
            <a:pPr algn="l" rtl="0"/>
            <a:endParaRPr lang="en-US" sz="2000"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pic>
        <p:nvPicPr>
          <p:cNvPr id="4" name="Picture 3">
            <a:extLst>
              <a:ext uri="{FF2B5EF4-FFF2-40B4-BE49-F238E27FC236}">
                <a16:creationId xmlns:a16="http://schemas.microsoft.com/office/drawing/2014/main" id="{7C9F3104-C66F-0189-6D64-A0BDCF1B495F}"/>
              </a:ext>
            </a:extLst>
          </p:cNvPr>
          <p:cNvPicPr>
            <a:picLocks noChangeAspect="1"/>
          </p:cNvPicPr>
          <p:nvPr/>
        </p:nvPicPr>
        <p:blipFill>
          <a:blip r:embed="rId2"/>
          <a:stretch>
            <a:fillRect/>
          </a:stretch>
        </p:blipFill>
        <p:spPr>
          <a:xfrm>
            <a:off x="6294728" y="827507"/>
            <a:ext cx="5748445" cy="4143375"/>
          </a:xfrm>
          <a:prstGeom prst="rect">
            <a:avLst/>
          </a:prstGeom>
        </p:spPr>
      </p:pic>
      <p:sp>
        <p:nvSpPr>
          <p:cNvPr id="8" name="TextBox 7">
            <a:extLst>
              <a:ext uri="{FF2B5EF4-FFF2-40B4-BE49-F238E27FC236}">
                <a16:creationId xmlns:a16="http://schemas.microsoft.com/office/drawing/2014/main" id="{ECD506A8-B7B8-3E79-FA2D-BD62C204B827}"/>
              </a:ext>
            </a:extLst>
          </p:cNvPr>
          <p:cNvSpPr txBox="1"/>
          <p:nvPr/>
        </p:nvSpPr>
        <p:spPr>
          <a:xfrm>
            <a:off x="167780" y="5603252"/>
            <a:ext cx="11774725" cy="1138773"/>
          </a:xfrm>
          <a:prstGeom prst="rect">
            <a:avLst/>
          </a:prstGeom>
          <a:noFill/>
        </p:spPr>
        <p:txBody>
          <a:bodyPr wrap="square">
            <a:spAutoFit/>
          </a:bodyPr>
          <a:lstStyle/>
          <a:p>
            <a:r>
              <a:rPr lang="en-US" sz="1600" i="1" dirty="0">
                <a:latin typeface="Open Sans" panose="020B0606030504020204" pitchFamily="34" charset="0"/>
                <a:ea typeface="Open Sans" panose="020B0606030504020204" pitchFamily="34" charset="0"/>
                <a:cs typeface="Open Sans" panose="020B0606030504020204" pitchFamily="34" charset="0"/>
              </a:rPr>
              <a:t>** Note:  this method of interacting with a user is a temporary method for the purpose of being able to receive user input and is not the recommended way in live, production code to interact with users.  We will learn additional ways later on.</a:t>
            </a: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885158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Coding Challenge</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449344" cy="677108"/>
          </a:xfrm>
          <a:prstGeom prst="rect">
            <a:avLst/>
          </a:prstGeom>
          <a:noFill/>
        </p:spPr>
        <p:txBody>
          <a:bodyPr wrap="square">
            <a:spAutoFit/>
          </a:bodyPr>
          <a:lstStyle/>
          <a:p>
            <a:pPr algn="l" rtl="0"/>
            <a:endParaRPr lang="en-US" sz="2000"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pic>
        <p:nvPicPr>
          <p:cNvPr id="3" name="Picture 2">
            <a:extLst>
              <a:ext uri="{FF2B5EF4-FFF2-40B4-BE49-F238E27FC236}">
                <a16:creationId xmlns:a16="http://schemas.microsoft.com/office/drawing/2014/main" id="{49B9E586-0F7D-D4D2-6C77-8141EF05DCB2}"/>
              </a:ext>
            </a:extLst>
          </p:cNvPr>
          <p:cNvPicPr>
            <a:picLocks noChangeAspect="1"/>
          </p:cNvPicPr>
          <p:nvPr/>
        </p:nvPicPr>
        <p:blipFill>
          <a:blip r:embed="rId2"/>
          <a:stretch>
            <a:fillRect/>
          </a:stretch>
        </p:blipFill>
        <p:spPr>
          <a:xfrm>
            <a:off x="5599768" y="490119"/>
            <a:ext cx="6090511" cy="5113133"/>
          </a:xfrm>
          <a:prstGeom prst="rect">
            <a:avLst/>
          </a:prstGeom>
        </p:spPr>
      </p:pic>
      <p:sp>
        <p:nvSpPr>
          <p:cNvPr id="7" name="TextBox 6">
            <a:extLst>
              <a:ext uri="{FF2B5EF4-FFF2-40B4-BE49-F238E27FC236}">
                <a16:creationId xmlns:a16="http://schemas.microsoft.com/office/drawing/2014/main" id="{0D7B1AC9-AF0D-D1E4-1224-879BDBE1A34A}"/>
              </a:ext>
            </a:extLst>
          </p:cNvPr>
          <p:cNvSpPr txBox="1"/>
          <p:nvPr/>
        </p:nvSpPr>
        <p:spPr>
          <a:xfrm>
            <a:off x="240935" y="539403"/>
            <a:ext cx="5258165" cy="4062651"/>
          </a:xfrm>
          <a:prstGeom prst="rect">
            <a:avLst/>
          </a:prstGeom>
          <a:noFill/>
        </p:spPr>
        <p:txBody>
          <a:bodyPr wrap="square">
            <a:spAutoFit/>
          </a:bodyPr>
          <a:lstStyle/>
          <a:p>
            <a:pPr algn="l" rtl="0"/>
            <a:r>
              <a:rPr lang="en-US" sz="2000" b="0" i="0" dirty="0">
                <a:solidFill>
                  <a:schemeClr val="tx1">
                    <a:lumMod val="85000"/>
                  </a:schemeClr>
                </a:solidFill>
                <a:effectLst/>
                <a:latin typeface="Open Sans" panose="020B0606030504020204" pitchFamily="34" charset="0"/>
              </a:rPr>
              <a:t>Try the coding challenge from the </a:t>
            </a:r>
            <a:r>
              <a:rPr lang="en-US" sz="2000" b="0" i="0" dirty="0">
                <a:solidFill>
                  <a:schemeClr val="tx1">
                    <a:lumMod val="85000"/>
                  </a:schemeClr>
                </a:solidFill>
                <a:effectLst/>
                <a:latin typeface="Open Sans" panose="020B0606030504020204" pitchFamily="34" charset="0"/>
                <a:hlinkClick r:id="rId3"/>
              </a:rPr>
              <a:t>User Input page</a:t>
            </a:r>
            <a:r>
              <a:rPr lang="en-US" sz="2000" b="0" i="0" dirty="0">
                <a:solidFill>
                  <a:schemeClr val="tx1">
                    <a:lumMod val="85000"/>
                  </a:schemeClr>
                </a:solidFill>
                <a:effectLst/>
                <a:latin typeface="Open Sans" panose="020B0606030504020204" pitchFamily="34" charset="0"/>
              </a:rPr>
              <a:t> in the LMS</a:t>
            </a:r>
          </a:p>
          <a:p>
            <a:pPr algn="l" rtl="0"/>
            <a:endParaRPr lang="en-US" sz="2000" dirty="0">
              <a:solidFill>
                <a:schemeClr val="tx1">
                  <a:lumMod val="85000"/>
                </a:schemeClr>
              </a:solidFill>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Take the </a:t>
            </a:r>
            <a:r>
              <a:rPr lang="en-US" sz="2000" b="0" i="0" dirty="0">
                <a:solidFill>
                  <a:schemeClr val="tx1">
                    <a:lumMod val="85000"/>
                  </a:schemeClr>
                </a:solidFill>
                <a:effectLst/>
                <a:latin typeface="Open Sans" panose="020B0606030504020204" pitchFamily="34" charset="0"/>
                <a:hlinkClick r:id="rId4"/>
              </a:rPr>
              <a:t>login code example</a:t>
            </a:r>
            <a:r>
              <a:rPr lang="en-US" sz="2000" b="0" i="0" dirty="0">
                <a:solidFill>
                  <a:schemeClr val="tx1">
                    <a:lumMod val="85000"/>
                  </a:schemeClr>
                </a:solidFill>
                <a:effectLst/>
                <a:latin typeface="Open Sans" panose="020B0606030504020204" pitchFamily="34" charset="0"/>
              </a:rPr>
              <a:t> with while loop and enhance it</a:t>
            </a:r>
          </a:p>
          <a:p>
            <a:pPr algn="l" rtl="0"/>
            <a:endParaRPr lang="en-US" sz="2000" dirty="0">
              <a:solidFill>
                <a:schemeClr val="tx1">
                  <a:lumMod val="85000"/>
                </a:schemeClr>
              </a:solidFill>
              <a:latin typeface="Open Sans" panose="020B0606030504020204" pitchFamily="34" charset="0"/>
            </a:endParaRPr>
          </a:p>
          <a:p>
            <a:pPr algn="l" rtl="0"/>
            <a:r>
              <a:rPr lang="en-US" sz="2000" b="0" i="0" dirty="0">
                <a:solidFill>
                  <a:schemeClr val="tx1">
                    <a:lumMod val="85000"/>
                  </a:schemeClr>
                </a:solidFill>
                <a:effectLst/>
                <a:latin typeface="Open Sans" panose="020B0606030504020204" pitchFamily="34" charset="0"/>
              </a:rPr>
              <a:t>Add a </a:t>
            </a:r>
            <a:r>
              <a:rPr lang="en-US" sz="2000" b="0" i="0" dirty="0">
                <a:solidFill>
                  <a:srgbClr val="00B0F0"/>
                </a:solidFill>
                <a:effectLst/>
                <a:latin typeface="Open Sans" panose="020B0606030504020204" pitchFamily="34" charset="0"/>
              </a:rPr>
              <a:t>login retry attempt count</a:t>
            </a:r>
            <a:r>
              <a:rPr lang="en-US" sz="2000" b="0" i="0" dirty="0">
                <a:solidFill>
                  <a:schemeClr val="tx1">
                    <a:lumMod val="85000"/>
                  </a:schemeClr>
                </a:solidFill>
                <a:effectLst/>
                <a:latin typeface="Open Sans" panose="020B0606030504020204" pitchFamily="34" charset="0"/>
              </a:rPr>
              <a:t> that would enable the user to only enter the incorrect credentials a certain number of times before displaying a message like "You are locked out!" and ending the loop. </a:t>
            </a:r>
          </a:p>
          <a:p>
            <a:pPr algn="l" rtl="0"/>
            <a:r>
              <a:rPr lang="en-US" sz="2000" b="0" i="0" dirty="0">
                <a:solidFill>
                  <a:schemeClr val="tx1">
                    <a:lumMod val="85000"/>
                  </a:schemeClr>
                </a:solidFill>
                <a:effectLst/>
                <a:latin typeface="Open Sans" panose="020B0606030504020204" pitchFamily="34" charset="0"/>
              </a:rPr>
              <a:t>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10" name="TextBox 9">
            <a:extLst>
              <a:ext uri="{FF2B5EF4-FFF2-40B4-BE49-F238E27FC236}">
                <a16:creationId xmlns:a16="http://schemas.microsoft.com/office/drawing/2014/main" id="{C8C4555B-8EFA-1C02-2221-72E41215E9AF}"/>
              </a:ext>
            </a:extLst>
          </p:cNvPr>
          <p:cNvSpPr txBox="1"/>
          <p:nvPr/>
        </p:nvSpPr>
        <p:spPr>
          <a:xfrm>
            <a:off x="522213" y="6042830"/>
            <a:ext cx="9762689" cy="369332"/>
          </a:xfrm>
          <a:prstGeom prst="rect">
            <a:avLst/>
          </a:prstGeom>
          <a:noFill/>
        </p:spPr>
        <p:txBody>
          <a:bodyPr wrap="square">
            <a:spAutoFit/>
          </a:bodyPr>
          <a:lstStyle/>
          <a:p>
            <a:r>
              <a:rPr lang="en-US" dirty="0">
                <a:hlinkClick r:id="rId5"/>
              </a:rPr>
              <a:t>https://github.com/ckiefriter1/Java-Code-Examples/blob/main/src/user/input/Login.java</a:t>
            </a:r>
            <a:endParaRPr lang="en-US" dirty="0"/>
          </a:p>
        </p:txBody>
      </p:sp>
    </p:spTree>
    <p:extLst>
      <p:ext uri="{BB962C8B-B14F-4D97-AF65-F5344CB8AC3E}">
        <p14:creationId xmlns:p14="http://schemas.microsoft.com/office/powerpoint/2010/main" val="35623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Boolean Operators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Boolean Operators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7476369" cy="4708981"/>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Using programming to automate tasks means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the computer needs a way to make decisions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Decisions require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comparing and evaluating information available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and then deciding which way to proceed.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Boolean values are essential in these comparisons.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 each decision we need the computer to make, we eventually answer in a yes or no manner - in Java, that yes or no is represented by: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true or false. </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Java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Boolean operator is also </a:t>
            </a: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a data type</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just like int, float, or char. It is used where the condition true or false is needed, where the answer needs to be either 1 or 0. 1 being true and 0 being false. </a:t>
            </a:r>
          </a:p>
        </p:txBody>
      </p:sp>
      <p:sp>
        <p:nvSpPr>
          <p:cNvPr id="12" name="TextBox 11">
            <a:extLst>
              <a:ext uri="{FF2B5EF4-FFF2-40B4-BE49-F238E27FC236}">
                <a16:creationId xmlns:a16="http://schemas.microsoft.com/office/drawing/2014/main" id="{18FCF58A-E768-0BFC-8A0B-3881F7F528D8}"/>
              </a:ext>
            </a:extLst>
          </p:cNvPr>
          <p:cNvSpPr txBox="1"/>
          <p:nvPr/>
        </p:nvSpPr>
        <p:spPr>
          <a:xfrm>
            <a:off x="7961152" y="1744316"/>
            <a:ext cx="3665523" cy="400110"/>
          </a:xfrm>
          <a:prstGeom prst="rect">
            <a:avLst/>
          </a:prstGeom>
          <a:noFill/>
        </p:spPr>
        <p:txBody>
          <a:bodyPr wrap="square">
            <a:spAutoFit/>
          </a:bodyPr>
          <a:lstStyle>
            <a:defPPr>
              <a:defRPr lang="en-US"/>
            </a:defPPr>
            <a:lvl1pPr>
              <a:defRPr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a:t>List of Boolean operators:</a:t>
            </a:r>
            <a:endParaRPr lang="en-US" sz="1800" dirty="0"/>
          </a:p>
        </p:txBody>
      </p:sp>
      <p:graphicFrame>
        <p:nvGraphicFramePr>
          <p:cNvPr id="13" name="Table 13">
            <a:extLst>
              <a:ext uri="{FF2B5EF4-FFF2-40B4-BE49-F238E27FC236}">
                <a16:creationId xmlns:a16="http://schemas.microsoft.com/office/drawing/2014/main" id="{BB1305A0-0446-F701-7436-EA612090B033}"/>
              </a:ext>
            </a:extLst>
          </p:cNvPr>
          <p:cNvGraphicFramePr>
            <a:graphicFrameLocks noGrp="1"/>
          </p:cNvGraphicFramePr>
          <p:nvPr>
            <p:extLst>
              <p:ext uri="{D42A27DB-BD31-4B8C-83A1-F6EECF244321}">
                <p14:modId xmlns:p14="http://schemas.microsoft.com/office/powerpoint/2010/main" val="3603302571"/>
              </p:ext>
            </p:extLst>
          </p:nvPr>
        </p:nvGraphicFramePr>
        <p:xfrm>
          <a:off x="7897302" y="2227115"/>
          <a:ext cx="3729373" cy="2595880"/>
        </p:xfrm>
        <a:graphic>
          <a:graphicData uri="http://schemas.openxmlformats.org/drawingml/2006/table">
            <a:tbl>
              <a:tblPr firstRow="1" bandRow="1">
                <a:tableStyleId>{5C22544A-7EE6-4342-B048-85BDC9FD1C3A}</a:tableStyleId>
              </a:tblPr>
              <a:tblGrid>
                <a:gridCol w="1153952">
                  <a:extLst>
                    <a:ext uri="{9D8B030D-6E8A-4147-A177-3AD203B41FA5}">
                      <a16:colId xmlns:a16="http://schemas.microsoft.com/office/drawing/2014/main" val="2289409662"/>
                    </a:ext>
                  </a:extLst>
                </a:gridCol>
                <a:gridCol w="2575421">
                  <a:extLst>
                    <a:ext uri="{9D8B030D-6E8A-4147-A177-3AD203B41FA5}">
                      <a16:colId xmlns:a16="http://schemas.microsoft.com/office/drawing/2014/main" val="261623365"/>
                    </a:ext>
                  </a:extLst>
                </a:gridCol>
              </a:tblGrid>
              <a:tr h="370840">
                <a:tc>
                  <a:txBody>
                    <a:bodyPr/>
                    <a:lstStyle/>
                    <a:p>
                      <a:pPr algn="ctr"/>
                      <a:r>
                        <a:rPr lang="en-US" dirty="0">
                          <a:solidFill>
                            <a:srgbClr val="00B0F0"/>
                          </a:solidFill>
                        </a:rPr>
                        <a:t>Operator</a:t>
                      </a:r>
                    </a:p>
                  </a:txBody>
                  <a:tcPr>
                    <a:solidFill>
                      <a:schemeClr val="bg1"/>
                    </a:solidFill>
                  </a:tcPr>
                </a:tc>
                <a:tc>
                  <a:txBody>
                    <a:bodyPr/>
                    <a:lstStyle/>
                    <a:p>
                      <a:pPr algn="ctr"/>
                      <a:r>
                        <a:rPr lang="en-US" dirty="0">
                          <a:solidFill>
                            <a:srgbClr val="00B0F0"/>
                          </a:solidFill>
                        </a:rPr>
                        <a:t>Meaning</a:t>
                      </a:r>
                    </a:p>
                  </a:txBody>
                  <a:tcPr>
                    <a:solidFill>
                      <a:schemeClr val="bg1"/>
                    </a:solidFill>
                  </a:tcPr>
                </a:tc>
                <a:extLst>
                  <a:ext uri="{0D108BD9-81ED-4DB2-BD59-A6C34878D82A}">
                    <a16:rowId xmlns:a16="http://schemas.microsoft.com/office/drawing/2014/main" val="2306810534"/>
                  </a:ext>
                </a:extLst>
              </a:tr>
              <a:tr h="370840">
                <a:tc>
                  <a:txBody>
                    <a:bodyPr/>
                    <a:lstStyle/>
                    <a:p>
                      <a:pPr algn="ctr"/>
                      <a:r>
                        <a:rPr lang="en-US" dirty="0">
                          <a:solidFill>
                            <a:schemeClr val="tx1">
                              <a:lumMod val="85000"/>
                            </a:schemeClr>
                          </a:solidFill>
                        </a:rPr>
                        <a:t>&lt;</a:t>
                      </a:r>
                    </a:p>
                  </a:txBody>
                  <a:tcPr>
                    <a:solidFill>
                      <a:schemeClr val="bg1"/>
                    </a:solidFill>
                  </a:tcPr>
                </a:tc>
                <a:tc>
                  <a:txBody>
                    <a:bodyPr/>
                    <a:lstStyle/>
                    <a:p>
                      <a:r>
                        <a:rPr lang="en-US" sz="1800" dirty="0">
                          <a:solidFill>
                            <a:schemeClr val="tx1">
                              <a:lumMod val="85000"/>
                            </a:schemeClr>
                          </a:solidFill>
                        </a:rPr>
                        <a:t>Less than</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3332196684"/>
                  </a:ext>
                </a:extLst>
              </a:tr>
              <a:tr h="370840">
                <a:tc>
                  <a:txBody>
                    <a:bodyPr/>
                    <a:lstStyle/>
                    <a:p>
                      <a:pPr algn="ctr"/>
                      <a:r>
                        <a:rPr lang="en-US" dirty="0">
                          <a:solidFill>
                            <a:schemeClr val="tx1">
                              <a:lumMod val="85000"/>
                            </a:schemeClr>
                          </a:solidFill>
                        </a:rPr>
                        <a:t>&gt;</a:t>
                      </a:r>
                    </a:p>
                  </a:txBody>
                  <a:tcPr>
                    <a:solidFill>
                      <a:schemeClr val="bg1"/>
                    </a:solidFill>
                  </a:tcPr>
                </a:tc>
                <a:tc>
                  <a:txBody>
                    <a:bodyPr/>
                    <a:lstStyle/>
                    <a:p>
                      <a:r>
                        <a:rPr lang="en-US" sz="1800" dirty="0">
                          <a:solidFill>
                            <a:schemeClr val="tx1">
                              <a:lumMod val="85000"/>
                            </a:schemeClr>
                          </a:solidFill>
                        </a:rPr>
                        <a:t>Greater than</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3398480254"/>
                  </a:ext>
                </a:extLst>
              </a:tr>
              <a:tr h="370840">
                <a:tc>
                  <a:txBody>
                    <a:bodyPr/>
                    <a:lstStyle/>
                    <a:p>
                      <a:pPr algn="ctr"/>
                      <a:r>
                        <a:rPr lang="en-US" dirty="0">
                          <a:solidFill>
                            <a:schemeClr val="tx1">
                              <a:lumMod val="85000"/>
                            </a:schemeClr>
                          </a:solidFill>
                        </a:rPr>
                        <a:t>&lt;=</a:t>
                      </a:r>
                    </a:p>
                  </a:txBody>
                  <a:tcPr>
                    <a:solidFill>
                      <a:schemeClr val="bg1"/>
                    </a:solidFill>
                  </a:tcPr>
                </a:tc>
                <a:tc>
                  <a:txBody>
                    <a:bodyPr/>
                    <a:lstStyle/>
                    <a:p>
                      <a:r>
                        <a:rPr lang="en-US" sz="1800" dirty="0">
                          <a:solidFill>
                            <a:schemeClr val="tx1">
                              <a:lumMod val="85000"/>
                            </a:schemeClr>
                          </a:solidFill>
                        </a:rPr>
                        <a:t>Less than or equal to</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483797930"/>
                  </a:ext>
                </a:extLst>
              </a:tr>
              <a:tr h="370840">
                <a:tc>
                  <a:txBody>
                    <a:bodyPr/>
                    <a:lstStyle/>
                    <a:p>
                      <a:pPr algn="ctr"/>
                      <a:r>
                        <a:rPr lang="en-US" dirty="0">
                          <a:solidFill>
                            <a:schemeClr val="tx1">
                              <a:lumMod val="85000"/>
                            </a:schemeClr>
                          </a:solidFill>
                        </a:rPr>
                        <a:t>&gt;=</a:t>
                      </a:r>
                    </a:p>
                  </a:txBody>
                  <a:tcPr>
                    <a:solidFill>
                      <a:schemeClr val="bg1"/>
                    </a:solidFill>
                  </a:tcPr>
                </a:tc>
                <a:tc>
                  <a:txBody>
                    <a:bodyPr/>
                    <a:lstStyle/>
                    <a:p>
                      <a:r>
                        <a:rPr lang="en-US" sz="1800" dirty="0">
                          <a:solidFill>
                            <a:schemeClr val="tx1">
                              <a:lumMod val="85000"/>
                            </a:schemeClr>
                          </a:solidFill>
                        </a:rPr>
                        <a:t>Greater than or equal to</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2682126514"/>
                  </a:ext>
                </a:extLst>
              </a:tr>
              <a:tr h="370840">
                <a:tc>
                  <a:txBody>
                    <a:bodyPr/>
                    <a:lstStyle/>
                    <a:p>
                      <a:pPr algn="ctr"/>
                      <a:r>
                        <a:rPr lang="en-US" dirty="0">
                          <a:solidFill>
                            <a:schemeClr val="tx1">
                              <a:lumMod val="85000"/>
                            </a:schemeClr>
                          </a:solidFill>
                        </a:rPr>
                        <a:t>==</a:t>
                      </a:r>
                    </a:p>
                  </a:txBody>
                  <a:tcPr>
                    <a:solidFill>
                      <a:schemeClr val="bg1"/>
                    </a:solidFill>
                  </a:tcPr>
                </a:tc>
                <a:tc>
                  <a:txBody>
                    <a:bodyPr/>
                    <a:lstStyle/>
                    <a:p>
                      <a:r>
                        <a:rPr lang="en-US" sz="1800" dirty="0">
                          <a:solidFill>
                            <a:schemeClr val="tx1">
                              <a:lumMod val="85000"/>
                            </a:schemeClr>
                          </a:solidFill>
                        </a:rPr>
                        <a:t>Equal (type matters)</a:t>
                      </a:r>
                      <a:endParaRPr lang="en-US" dirty="0">
                        <a:solidFill>
                          <a:schemeClr val="tx1">
                            <a:lumMod val="85000"/>
                          </a:schemeClr>
                        </a:solidFill>
                      </a:endParaRPr>
                    </a:p>
                  </a:txBody>
                  <a:tcPr>
                    <a:solidFill>
                      <a:schemeClr val="bg1"/>
                    </a:solidFill>
                  </a:tcPr>
                </a:tc>
                <a:extLst>
                  <a:ext uri="{0D108BD9-81ED-4DB2-BD59-A6C34878D82A}">
                    <a16:rowId xmlns:a16="http://schemas.microsoft.com/office/drawing/2014/main" val="2313429792"/>
                  </a:ext>
                </a:extLst>
              </a:tr>
              <a:tr h="370840">
                <a:tc>
                  <a:txBody>
                    <a:bodyPr/>
                    <a:lstStyle/>
                    <a:p>
                      <a:pPr algn="ctr"/>
                      <a:r>
                        <a:rPr lang="en-US" dirty="0">
                          <a:solidFill>
                            <a:schemeClr val="tx1">
                              <a:lumMod val="85000"/>
                            </a:schemeClr>
                          </a:solidFill>
                        </a:rPr>
                        <a:t>!=</a:t>
                      </a:r>
                    </a:p>
                  </a:txBody>
                  <a:tcPr>
                    <a:solidFill>
                      <a:schemeClr val="bg1"/>
                    </a:solidFill>
                  </a:tcPr>
                </a:tc>
                <a:tc>
                  <a:txBody>
                    <a:bodyPr/>
                    <a:lstStyle/>
                    <a:p>
                      <a:r>
                        <a:rPr lang="en-US" dirty="0">
                          <a:solidFill>
                            <a:schemeClr val="tx1">
                              <a:lumMod val="85000"/>
                            </a:schemeClr>
                          </a:solidFill>
                        </a:rPr>
                        <a:t>Not Equal</a:t>
                      </a:r>
                    </a:p>
                  </a:txBody>
                  <a:tcPr>
                    <a:solidFill>
                      <a:schemeClr val="bg1"/>
                    </a:solidFill>
                  </a:tcPr>
                </a:tc>
                <a:extLst>
                  <a:ext uri="{0D108BD9-81ED-4DB2-BD59-A6C34878D82A}">
                    <a16:rowId xmlns:a16="http://schemas.microsoft.com/office/drawing/2014/main" val="2694563809"/>
                  </a:ext>
                </a:extLst>
              </a:tr>
            </a:tbl>
          </a:graphicData>
        </a:graphic>
      </p:graphicFrame>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Conditional Logic</a:t>
            </a:r>
          </a:p>
        </p:txBody>
      </p:sp>
    </p:spTree>
    <p:extLst>
      <p:ext uri="{BB962C8B-B14F-4D97-AF65-F5344CB8AC3E}">
        <p14:creationId xmlns:p14="http://schemas.microsoft.com/office/powerpoint/2010/main" val="36742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69723" y="781274"/>
            <a:ext cx="11852554" cy="338554"/>
          </a:xfrm>
          <a:prstGeom prst="rect">
            <a:avLst/>
          </a:prstGeom>
          <a:noFill/>
        </p:spPr>
        <p:txBody>
          <a:bodyPr wrap="square">
            <a:spAutoFit/>
          </a:bodyPr>
          <a:lstStyle/>
          <a:p>
            <a:pPr algn="l"/>
            <a:r>
              <a:rPr lang="en-US" sz="1600" b="1" i="0" dirty="0">
                <a:solidFill>
                  <a:srgbClr val="00B0F0"/>
                </a:solidFill>
                <a:effectLst/>
                <a:latin typeface="Open Sans" panose="020B0606030504020204" pitchFamily="34" charset="0"/>
              </a:rPr>
              <a:t>if Statement</a:t>
            </a:r>
            <a:r>
              <a:rPr lang="en-US" sz="1600" b="0" i="0" dirty="0">
                <a:solidFill>
                  <a:srgbClr val="00B0F0"/>
                </a:solidFill>
                <a:effectLst/>
                <a:latin typeface="Open Sans" panose="020B0606030504020204" pitchFamily="34" charset="0"/>
              </a:rPr>
              <a:t> </a:t>
            </a: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i</a:t>
            </a:r>
            <a:r>
              <a:rPr lang="en-US" sz="2400" b="1" dirty="0">
                <a:solidFill>
                  <a:srgbClr val="00B050"/>
                </a:solidFill>
                <a:effectLst/>
                <a:latin typeface="Open Sans" panose="020B0606030504020204" pitchFamily="34" charset="0"/>
              </a:rPr>
              <a:t>f </a:t>
            </a:r>
            <a:r>
              <a:rPr lang="en-US" sz="2400" b="1" dirty="0">
                <a:solidFill>
                  <a:srgbClr val="00B050"/>
                </a:solidFill>
                <a:effectLst/>
                <a:latin typeface="Open Sans" panose="020B0606030504020204" pitchFamily="34" charset="0"/>
                <a:sym typeface="Wingdings" panose="05000000000000000000" pitchFamily="2" charset="2"/>
              </a:rPr>
              <a:t> else Conditionals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4722EB52-7FBD-AEF3-6771-A0B77E13744B}"/>
              </a:ext>
            </a:extLst>
          </p:cNvPr>
          <p:cNvSpPr txBox="1"/>
          <p:nvPr/>
        </p:nvSpPr>
        <p:spPr>
          <a:xfrm>
            <a:off x="716799" y="1093074"/>
            <a:ext cx="9955635" cy="861774"/>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 </a:t>
            </a:r>
            <a:r>
              <a:rPr lang="en-US" sz="1400" i="1" dirty="0">
                <a:solidFill>
                  <a:schemeClr val="bg1">
                    <a:lumMod val="65000"/>
                    <a:lumOff val="35000"/>
                  </a:schemeClr>
                </a:solidFill>
                <a:latin typeface="Arial" panose="020B0604020202020204" pitchFamily="34" charset="0"/>
                <a:cs typeface="Arial" panose="020B0604020202020204" pitchFamily="34" charset="0"/>
              </a:rPr>
              <a:t>Conditional expression that results in a Boolean value</a:t>
            </a:r>
            <a:r>
              <a:rPr lang="en-US" sz="1600" i="1" dirty="0">
                <a:solidFill>
                  <a:schemeClr val="bg1">
                    <a:lumMod val="65000"/>
                    <a:lumOff val="35000"/>
                  </a:schemeClr>
                </a:solidFill>
                <a:latin typeface="Arial" panose="020B0604020202020204" pitchFamily="34" charset="0"/>
                <a:cs typeface="Arial" panose="020B0604020202020204" pitchFamily="34" charset="0"/>
              </a:rPr>
              <a:t>*/</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in parentheses evaluates to true</a:t>
            </a:r>
          </a:p>
          <a:p>
            <a:r>
              <a:rPr lang="en-US" sz="1600" dirty="0">
                <a:solidFill>
                  <a:schemeClr val="tx1">
                    <a:lumMod val="85000"/>
                  </a:schemeClr>
                </a:solidFill>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2F8EFB88-7117-DB08-F164-0D4DDE8F4760}"/>
              </a:ext>
            </a:extLst>
          </p:cNvPr>
          <p:cNvSpPr txBox="1"/>
          <p:nvPr/>
        </p:nvSpPr>
        <p:spPr>
          <a:xfrm>
            <a:off x="169723" y="2259134"/>
            <a:ext cx="11852554" cy="338554"/>
          </a:xfrm>
          <a:prstGeom prst="rect">
            <a:avLst/>
          </a:prstGeom>
          <a:noFill/>
        </p:spPr>
        <p:txBody>
          <a:bodyPr wrap="square">
            <a:spAutoFit/>
          </a:bodyPr>
          <a:lstStyle/>
          <a:p>
            <a:pPr algn="l"/>
            <a:r>
              <a:rPr lang="en-US" sz="1600" b="1" dirty="0">
                <a:solidFill>
                  <a:srgbClr val="00B0F0"/>
                </a:solidFill>
                <a:latin typeface="Open Sans" panose="020B0606030504020204" pitchFamily="34" charset="0"/>
              </a:rPr>
              <a:t>i</a:t>
            </a:r>
            <a:r>
              <a:rPr lang="en-US" sz="1600" b="1" i="0" dirty="0">
                <a:solidFill>
                  <a:srgbClr val="00B0F0"/>
                </a:solidFill>
                <a:effectLst/>
                <a:latin typeface="Open Sans" panose="020B0606030504020204" pitchFamily="34" charset="0"/>
              </a:rPr>
              <a:t>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Statement</a:t>
            </a:r>
            <a:r>
              <a:rPr lang="en-US" sz="1600" b="0" i="0" dirty="0">
                <a:solidFill>
                  <a:srgbClr val="00B0F0"/>
                </a:solidFill>
                <a:effectLst/>
                <a:latin typeface="Open Sans" panose="020B0606030504020204" pitchFamily="34" charset="0"/>
              </a:rPr>
              <a:t> </a:t>
            </a:r>
          </a:p>
        </p:txBody>
      </p:sp>
      <p:sp>
        <p:nvSpPr>
          <p:cNvPr id="8" name="TextBox 7">
            <a:extLst>
              <a:ext uri="{FF2B5EF4-FFF2-40B4-BE49-F238E27FC236}">
                <a16:creationId xmlns:a16="http://schemas.microsoft.com/office/drawing/2014/main" id="{FA061E8C-5A3E-8D93-0FF8-7C9A1D14FB3F}"/>
              </a:ext>
            </a:extLst>
          </p:cNvPr>
          <p:cNvSpPr txBox="1"/>
          <p:nvPr/>
        </p:nvSpPr>
        <p:spPr>
          <a:xfrm>
            <a:off x="716798" y="2559584"/>
            <a:ext cx="9955635" cy="1354217"/>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#1*/</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false</a:t>
            </a:r>
          </a:p>
          <a:p>
            <a:r>
              <a:rPr lang="en-US" sz="1600" i="1" dirty="0">
                <a:solidFill>
                  <a:schemeClr val="tx1">
                    <a:lumMod val="85000"/>
                  </a:schemeClr>
                </a:solidFill>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EA1B1EA7-B605-1137-AF6A-C16DE5D15BCD}"/>
              </a:ext>
            </a:extLst>
          </p:cNvPr>
          <p:cNvSpPr txBox="1"/>
          <p:nvPr/>
        </p:nvSpPr>
        <p:spPr>
          <a:xfrm>
            <a:off x="169723" y="4315834"/>
            <a:ext cx="11852554" cy="338554"/>
          </a:xfrm>
          <a:prstGeom prst="rect">
            <a:avLst/>
          </a:prstGeom>
          <a:noFill/>
        </p:spPr>
        <p:txBody>
          <a:bodyPr wrap="square">
            <a:spAutoFit/>
          </a:bodyPr>
          <a:lstStyle/>
          <a:p>
            <a:pPr algn="l"/>
            <a:r>
              <a:rPr lang="en-US" sz="1600" b="1" dirty="0">
                <a:solidFill>
                  <a:srgbClr val="00B0F0"/>
                </a:solidFill>
                <a:latin typeface="Open Sans" panose="020B0606030504020204" pitchFamily="34" charset="0"/>
              </a:rPr>
              <a:t>i</a:t>
            </a:r>
            <a:r>
              <a:rPr lang="en-US" sz="1600" b="1" i="0" dirty="0">
                <a:solidFill>
                  <a:srgbClr val="00B0F0"/>
                </a:solidFill>
                <a:effectLst/>
                <a:latin typeface="Open Sans" panose="020B0606030504020204" pitchFamily="34" charset="0"/>
              </a:rPr>
              <a:t>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if </a:t>
            </a:r>
            <a:r>
              <a:rPr lang="en-US" sz="1600" b="1" i="0" dirty="0">
                <a:solidFill>
                  <a:srgbClr val="00B0F0"/>
                </a:solidFill>
                <a:effectLst/>
                <a:latin typeface="Open Sans" panose="020B0606030504020204" pitchFamily="34" charset="0"/>
                <a:sym typeface="Wingdings" panose="05000000000000000000" pitchFamily="2" charset="2"/>
              </a:rPr>
              <a:t></a:t>
            </a:r>
            <a:r>
              <a:rPr lang="en-US" sz="1600" b="1" i="0" dirty="0">
                <a:solidFill>
                  <a:srgbClr val="00B0F0"/>
                </a:solidFill>
                <a:effectLst/>
                <a:latin typeface="Open Sans" panose="020B0606030504020204" pitchFamily="34" charset="0"/>
              </a:rPr>
              <a:t> else Statement</a:t>
            </a:r>
            <a:r>
              <a:rPr lang="en-US" sz="1600" b="0" i="0" dirty="0">
                <a:solidFill>
                  <a:srgbClr val="00B0F0"/>
                </a:solidFill>
                <a:effectLst/>
                <a:latin typeface="Open Sans" panose="020B0606030504020204" pitchFamily="34" charset="0"/>
              </a:rPr>
              <a:t> </a:t>
            </a:r>
          </a:p>
        </p:txBody>
      </p:sp>
      <p:sp>
        <p:nvSpPr>
          <p:cNvPr id="10" name="TextBox 9">
            <a:extLst>
              <a:ext uri="{FF2B5EF4-FFF2-40B4-BE49-F238E27FC236}">
                <a16:creationId xmlns:a16="http://schemas.microsoft.com/office/drawing/2014/main" id="{5FE0F0B4-AC6B-987F-CA51-A4E6DE70DBB8}"/>
              </a:ext>
            </a:extLst>
          </p:cNvPr>
          <p:cNvSpPr txBox="1"/>
          <p:nvPr/>
        </p:nvSpPr>
        <p:spPr>
          <a:xfrm>
            <a:off x="716798" y="4676456"/>
            <a:ext cx="9955635" cy="1846659"/>
          </a:xfrm>
          <a:prstGeom prst="rect">
            <a:avLst/>
          </a:prstGeom>
          <a:noFill/>
        </p:spPr>
        <p:txBody>
          <a:bodyPr wrap="square">
            <a:spAutoFit/>
          </a:bodyPr>
          <a:lstStyle/>
          <a:p>
            <a:r>
              <a:rPr lang="en-US" sz="1600" dirty="0">
                <a:solidFill>
                  <a:schemeClr val="tx1">
                    <a:lumMod val="85000"/>
                  </a:schemeClr>
                </a:solidFill>
                <a:latin typeface="Arial" panose="020B0604020202020204" pitchFamily="34" charset="0"/>
                <a:cs typeface="Arial" panose="020B0604020202020204" pitchFamily="34" charset="0"/>
              </a:rPr>
              <a:t>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#1*/</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if (</a:t>
            </a:r>
            <a:r>
              <a:rPr lang="en-US" sz="1600" i="1" dirty="0">
                <a:solidFill>
                  <a:schemeClr val="bg1">
                    <a:lumMod val="65000"/>
                    <a:lumOff val="35000"/>
                  </a:schemeClr>
                </a:solidFill>
                <a:latin typeface="Arial" panose="020B0604020202020204" pitchFamily="34" charset="0"/>
                <a:cs typeface="Arial" panose="020B0604020202020204" pitchFamily="34" charset="0"/>
              </a:rPr>
              <a:t>/*Boolean Expression #2*/</a:t>
            </a:r>
            <a:r>
              <a:rPr lang="en-US" sz="1600" dirty="0">
                <a:solidFill>
                  <a:schemeClr val="tx1">
                    <a:lumMod val="85000"/>
                  </a:schemeClr>
                </a:solidFill>
                <a:latin typeface="Arial" panose="020B0604020202020204" pitchFamily="34" charset="0"/>
                <a:cs typeface="Arial" panose="020B0604020202020204" pitchFamily="34" charset="0"/>
              </a:rPr>
              <a:t>)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#2 in parentheses evaluates to </a:t>
            </a:r>
            <a:r>
              <a:rPr lang="en-US" sz="1600" i="1" dirty="0">
                <a:solidFill>
                  <a:srgbClr val="00B0F0"/>
                </a:solidFill>
                <a:latin typeface="Arial" panose="020B0604020202020204" pitchFamily="34" charset="0"/>
                <a:cs typeface="Arial" panose="020B0604020202020204" pitchFamily="34" charset="0"/>
              </a:rPr>
              <a:t>true</a:t>
            </a:r>
          </a:p>
          <a:p>
            <a:r>
              <a:rPr lang="en-US" sz="1600" dirty="0">
                <a:solidFill>
                  <a:schemeClr val="tx1">
                    <a:lumMod val="85000"/>
                  </a:schemeClr>
                </a:solidFill>
                <a:latin typeface="Arial" panose="020B0604020202020204" pitchFamily="34" charset="0"/>
                <a:cs typeface="Arial" panose="020B0604020202020204" pitchFamily="34" charset="0"/>
              </a:rPr>
              <a:t>} else {</a:t>
            </a:r>
          </a:p>
          <a:p>
            <a:r>
              <a:rPr lang="en-US" sz="1600" dirty="0">
                <a:solidFill>
                  <a:schemeClr val="tx1">
                    <a:lumMod val="85000"/>
                  </a:schemeClr>
                </a:solidFill>
                <a:latin typeface="Arial" panose="020B0604020202020204" pitchFamily="34" charset="0"/>
                <a:cs typeface="Arial" panose="020B0604020202020204" pitchFamily="34" charset="0"/>
              </a:rPr>
              <a:t>     </a:t>
            </a:r>
            <a:r>
              <a:rPr lang="en-US" sz="1600" i="1" dirty="0">
                <a:solidFill>
                  <a:schemeClr val="bg1">
                    <a:lumMod val="65000"/>
                    <a:lumOff val="35000"/>
                  </a:schemeClr>
                </a:solidFill>
                <a:latin typeface="Arial" panose="020B0604020202020204" pitchFamily="34" charset="0"/>
                <a:cs typeface="Arial" panose="020B0604020202020204" pitchFamily="34" charset="0"/>
              </a:rPr>
              <a:t>//code to run if Boolean expression #1 &amp; #2 in parentheses evaluates to </a:t>
            </a:r>
            <a:r>
              <a:rPr lang="en-US" sz="1600" i="1" dirty="0">
                <a:solidFill>
                  <a:srgbClr val="00B0F0"/>
                </a:solidFill>
                <a:latin typeface="Arial" panose="020B0604020202020204" pitchFamily="34" charset="0"/>
                <a:cs typeface="Arial" panose="020B0604020202020204" pitchFamily="34" charset="0"/>
              </a:rPr>
              <a:t>false</a:t>
            </a:r>
          </a:p>
          <a:p>
            <a:r>
              <a:rPr lang="en-US" sz="1600" dirty="0">
                <a:solidFill>
                  <a:schemeClr val="tx1">
                    <a:lumMod val="85000"/>
                  </a:schemeClr>
                </a:solidFill>
                <a:latin typeface="Arial" panose="020B0604020202020204" pitchFamily="34" charset="0"/>
                <a:cs typeface="Arial" panose="020B0604020202020204" pitchFamily="34" charset="0"/>
              </a:rPr>
              <a:t>}</a:t>
            </a:r>
          </a:p>
        </p:txBody>
      </p:sp>
      <p:pic>
        <p:nvPicPr>
          <p:cNvPr id="12" name="Picture 11">
            <a:extLst>
              <a:ext uri="{FF2B5EF4-FFF2-40B4-BE49-F238E27FC236}">
                <a16:creationId xmlns:a16="http://schemas.microsoft.com/office/drawing/2014/main" id="{BC86969A-DE0A-FA6D-2E0B-7566AF411A68}"/>
              </a:ext>
            </a:extLst>
          </p:cNvPr>
          <p:cNvPicPr>
            <a:picLocks noChangeAspect="1"/>
          </p:cNvPicPr>
          <p:nvPr/>
        </p:nvPicPr>
        <p:blipFill>
          <a:blip r:embed="rId2"/>
          <a:stretch>
            <a:fillRect/>
          </a:stretch>
        </p:blipFill>
        <p:spPr>
          <a:xfrm>
            <a:off x="8264389" y="1515413"/>
            <a:ext cx="3616431" cy="3539303"/>
          </a:xfrm>
          <a:prstGeom prst="rect">
            <a:avLst/>
          </a:prstGeom>
        </p:spPr>
      </p:pic>
    </p:spTree>
    <p:extLst>
      <p:ext uri="{BB962C8B-B14F-4D97-AF65-F5344CB8AC3E}">
        <p14:creationId xmlns:p14="http://schemas.microsoft.com/office/powerpoint/2010/main" val="347276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switch Statement</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287323" y="834191"/>
            <a:ext cx="5541977" cy="2862322"/>
          </a:xfrm>
          <a:prstGeom prst="rect">
            <a:avLst/>
          </a:prstGeom>
          <a:noFill/>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There is also another programming construct we can use to create logical paths with multiple options in a similar fashion. </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This construct is called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switch statement </a:t>
            </a:r>
            <a:r>
              <a:rPr lang="en-US" sz="2000" dirty="0">
                <a:latin typeface="Open Sans" panose="020B0606030504020204" pitchFamily="34" charset="0"/>
                <a:ea typeface="Open Sans" panose="020B0606030504020204" pitchFamily="34" charset="0"/>
                <a:cs typeface="Open Sans" panose="020B0606030504020204" pitchFamily="34" charset="0"/>
              </a:rPr>
              <a:t>and is used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evaluate a variable </a:t>
            </a:r>
            <a:r>
              <a:rPr lang="en-US" sz="2000" dirty="0">
                <a:latin typeface="Open Sans" panose="020B0606030504020204" pitchFamily="34" charset="0"/>
                <a:ea typeface="Open Sans" panose="020B0606030504020204" pitchFamily="34" charset="0"/>
                <a:cs typeface="Open Sans" panose="020B0606030504020204" pitchFamily="34" charset="0"/>
              </a:rPr>
              <a:t>and then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provide multiple different code blocks that could be executed </a:t>
            </a:r>
            <a:r>
              <a:rPr lang="en-US" sz="2000" dirty="0">
                <a:latin typeface="Open Sans" panose="020B0606030504020204" pitchFamily="34" charset="0"/>
                <a:ea typeface="Open Sans" panose="020B0606030504020204" pitchFamily="34" charset="0"/>
                <a:cs typeface="Open Sans" panose="020B0606030504020204" pitchFamily="34" charset="0"/>
              </a:rPr>
              <a:t>based on the value of the variable. </a:t>
            </a:r>
          </a:p>
        </p:txBody>
      </p:sp>
      <p:pic>
        <p:nvPicPr>
          <p:cNvPr id="12" name="Picture 11">
            <a:extLst>
              <a:ext uri="{FF2B5EF4-FFF2-40B4-BE49-F238E27FC236}">
                <a16:creationId xmlns:a16="http://schemas.microsoft.com/office/drawing/2014/main" id="{EDDB08A4-A3C1-182F-A00B-0BE97F3C502C}"/>
              </a:ext>
            </a:extLst>
          </p:cNvPr>
          <p:cNvPicPr>
            <a:picLocks noChangeAspect="1"/>
          </p:cNvPicPr>
          <p:nvPr/>
        </p:nvPicPr>
        <p:blipFill>
          <a:blip r:embed="rId2"/>
          <a:stretch>
            <a:fillRect/>
          </a:stretch>
        </p:blipFill>
        <p:spPr>
          <a:xfrm>
            <a:off x="6691126" y="629081"/>
            <a:ext cx="3819525" cy="5819448"/>
          </a:xfrm>
          <a:prstGeom prst="rect">
            <a:avLst/>
          </a:prstGeom>
        </p:spPr>
      </p:pic>
    </p:spTree>
    <p:extLst>
      <p:ext uri="{BB962C8B-B14F-4D97-AF65-F5344CB8AC3E}">
        <p14:creationId xmlns:p14="http://schemas.microsoft.com/office/powerpoint/2010/main" val="9766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Loops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For </a:t>
            </a:r>
            <a:r>
              <a:rPr lang="en-US" sz="2400" b="1" dirty="0">
                <a:solidFill>
                  <a:srgbClr val="00B050"/>
                </a:solidFill>
                <a:effectLst/>
                <a:latin typeface="Open Sans" panose="020B0606030504020204" pitchFamily="34" charset="0"/>
                <a:sym typeface="Wingdings" panose="05000000000000000000" pitchFamily="2" charset="2"/>
              </a:rPr>
              <a:t> Loop</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5632311"/>
          </a:xfrm>
          <a:prstGeom prst="rect">
            <a:avLst/>
          </a:prstGeom>
          <a:noFill/>
        </p:spPr>
        <p:txBody>
          <a:bodyPr wrap="square">
            <a:spAutoFit/>
          </a:bodyPr>
          <a:lstStyle/>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0E14C303-4A08-9E3D-827C-D6CF995E9C7A}"/>
              </a:ext>
            </a:extLst>
          </p:cNvPr>
          <p:cNvPicPr>
            <a:picLocks noChangeAspect="1"/>
          </p:cNvPicPr>
          <p:nvPr/>
        </p:nvPicPr>
        <p:blipFill>
          <a:blip r:embed="rId3"/>
          <a:stretch>
            <a:fillRect/>
          </a:stretch>
        </p:blipFill>
        <p:spPr>
          <a:xfrm>
            <a:off x="1994657" y="937513"/>
            <a:ext cx="6881194" cy="3953269"/>
          </a:xfrm>
          <a:prstGeom prst="rect">
            <a:avLst/>
          </a:prstGeom>
        </p:spPr>
      </p:pic>
    </p:spTree>
    <p:extLst>
      <p:ext uri="{BB962C8B-B14F-4D97-AF65-F5344CB8AC3E}">
        <p14:creationId xmlns:p14="http://schemas.microsoft.com/office/powerpoint/2010/main" val="15134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while </a:t>
            </a:r>
            <a:r>
              <a:rPr lang="en-US" sz="2400" b="1" dirty="0">
                <a:solidFill>
                  <a:srgbClr val="00B050"/>
                </a:solidFill>
                <a:effectLst/>
                <a:latin typeface="Open Sans" panose="020B0606030504020204" pitchFamily="34" charset="0"/>
                <a:sym typeface="Wingdings" panose="05000000000000000000" pitchFamily="2" charset="2"/>
              </a:rPr>
              <a:t> Loop  and  do while  Loop</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5632311"/>
          </a:xfrm>
          <a:prstGeom prst="rect">
            <a:avLst/>
          </a:prstGeom>
          <a:noFill/>
        </p:spPr>
        <p:txBody>
          <a:bodyPr wrap="square">
            <a:spAutoFit/>
          </a:bodyPr>
          <a:lstStyle/>
          <a:p>
            <a:br>
              <a:rPr lang="en-US" i="0" dirty="0">
                <a:solidFill>
                  <a:schemeClr val="tx1">
                    <a:lumMod val="85000"/>
                  </a:schemeClr>
                </a:solidFill>
                <a:effectLst/>
                <a:latin typeface="Open Sans" panose="020B0606030504020204" pitchFamily="34" charset="0"/>
              </a:rPr>
            </a:br>
            <a:endParaRPr lang="en-US"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AD0FD225-5D5A-02AF-7A9C-13410C644753}"/>
              </a:ext>
            </a:extLst>
          </p:cNvPr>
          <p:cNvPicPr>
            <a:picLocks noChangeAspect="1"/>
          </p:cNvPicPr>
          <p:nvPr/>
        </p:nvPicPr>
        <p:blipFill>
          <a:blip r:embed="rId3"/>
          <a:stretch>
            <a:fillRect/>
          </a:stretch>
        </p:blipFill>
        <p:spPr>
          <a:xfrm>
            <a:off x="688771" y="1339966"/>
            <a:ext cx="10629900" cy="3238500"/>
          </a:xfrm>
          <a:prstGeom prst="rect">
            <a:avLst/>
          </a:prstGeom>
        </p:spPr>
      </p:pic>
    </p:spTree>
    <p:extLst>
      <p:ext uri="{BB962C8B-B14F-4D97-AF65-F5344CB8AC3E}">
        <p14:creationId xmlns:p14="http://schemas.microsoft.com/office/powerpoint/2010/main" val="3402929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3351</TotalTime>
  <Words>770</Words>
  <Application>Microsoft Office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2023-03-13T13:55:30Z</dcterms:modified>
</cp:coreProperties>
</file>