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65" r:id="rId5"/>
    <p:sldId id="278" r:id="rId6"/>
    <p:sldId id="274" r:id="rId7"/>
    <p:sldId id="275" r:id="rId8"/>
    <p:sldId id="285" r:id="rId9"/>
    <p:sldId id="282" r:id="rId10"/>
    <p:sldId id="283" r:id="rId11"/>
    <p:sldId id="280" r:id="rId12"/>
    <p:sldId id="281" r:id="rId13"/>
    <p:sldId id="286" r:id="rId14"/>
    <p:sldId id="287"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78" d="100"/>
          <a:sy n="78" d="100"/>
        </p:scale>
        <p:origin x="739" y="9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arles Kiefriter" userId="a996b49251c4dfd2" providerId="LiveId" clId="{59A7DEE4-39B5-4A55-97B2-58FFA76C8873}"/>
    <pc:docChg chg="custSel modSld sldOrd">
      <pc:chgData name="Charles Kiefriter" userId="a996b49251c4dfd2" providerId="LiveId" clId="{59A7DEE4-39B5-4A55-97B2-58FFA76C8873}" dt="2023-12-20T02:21:08.005" v="25" actId="20577"/>
      <pc:docMkLst>
        <pc:docMk/>
      </pc:docMkLst>
      <pc:sldChg chg="ord">
        <pc:chgData name="Charles Kiefriter" userId="a996b49251c4dfd2" providerId="LiveId" clId="{59A7DEE4-39B5-4A55-97B2-58FFA76C8873}" dt="2023-12-20T00:48:12.500" v="24"/>
        <pc:sldMkLst>
          <pc:docMk/>
          <pc:sldMk cId="367428708" sldId="265"/>
        </pc:sldMkLst>
      </pc:sldChg>
      <pc:sldChg chg="modSp mod">
        <pc:chgData name="Charles Kiefriter" userId="a996b49251c4dfd2" providerId="LiveId" clId="{59A7DEE4-39B5-4A55-97B2-58FFA76C8873}" dt="2023-12-20T00:05:12.546" v="0" actId="20577"/>
        <pc:sldMkLst>
          <pc:docMk/>
          <pc:sldMk cId="1513494963" sldId="275"/>
        </pc:sldMkLst>
        <pc:spChg chg="mod">
          <ac:chgData name="Charles Kiefriter" userId="a996b49251c4dfd2" providerId="LiveId" clId="{59A7DEE4-39B5-4A55-97B2-58FFA76C8873}" dt="2023-12-20T00:05:12.546" v="0" actId="20577"/>
          <ac:spMkLst>
            <pc:docMk/>
            <pc:sldMk cId="1513494963" sldId="275"/>
            <ac:spMk id="5" creationId="{9DB63145-E59C-9501-8AA5-4E6AC5C0D40F}"/>
          </ac:spMkLst>
        </pc:spChg>
      </pc:sldChg>
      <pc:sldChg chg="ord">
        <pc:chgData name="Charles Kiefriter" userId="a996b49251c4dfd2" providerId="LiveId" clId="{59A7DEE4-39B5-4A55-97B2-58FFA76C8873}" dt="2023-12-20T00:48:12.500" v="24"/>
        <pc:sldMkLst>
          <pc:docMk/>
          <pc:sldMk cId="976671966" sldId="278"/>
        </pc:sldMkLst>
      </pc:sldChg>
      <pc:sldChg chg="modSp mod ord">
        <pc:chgData name="Charles Kiefriter" userId="a996b49251c4dfd2" providerId="LiveId" clId="{59A7DEE4-39B5-4A55-97B2-58FFA76C8873}" dt="2023-12-20T02:21:08.005" v="25" actId="20577"/>
        <pc:sldMkLst>
          <pc:docMk/>
          <pc:sldMk cId="3395566764" sldId="280"/>
        </pc:sldMkLst>
        <pc:spChg chg="mod">
          <ac:chgData name="Charles Kiefriter" userId="a996b49251c4dfd2" providerId="LiveId" clId="{59A7DEE4-39B5-4A55-97B2-58FFA76C8873}" dt="2023-12-20T02:21:08.005" v="25" actId="20577"/>
          <ac:spMkLst>
            <pc:docMk/>
            <pc:sldMk cId="3395566764" sldId="280"/>
            <ac:spMk id="3" creationId="{23DFC7E9-54DD-38D7-0B9B-D34948D68CF9}"/>
          </ac:spMkLst>
        </pc:spChg>
      </pc:sldChg>
      <pc:sldChg chg="modSp mod ord">
        <pc:chgData name="Charles Kiefriter" userId="a996b49251c4dfd2" providerId="LiveId" clId="{59A7DEE4-39B5-4A55-97B2-58FFA76C8873}" dt="2023-12-20T00:18:00.604" v="22" actId="20577"/>
        <pc:sldMkLst>
          <pc:docMk/>
          <pc:sldMk cId="3187156049" sldId="281"/>
        </pc:sldMkLst>
        <pc:spChg chg="mod">
          <ac:chgData name="Charles Kiefriter" userId="a996b49251c4dfd2" providerId="LiveId" clId="{59A7DEE4-39B5-4A55-97B2-58FFA76C8873}" dt="2023-12-20T00:18:00.604" v="22" actId="20577"/>
          <ac:spMkLst>
            <pc:docMk/>
            <pc:sldMk cId="3187156049" sldId="281"/>
            <ac:spMk id="8" creationId="{C70D9D43-254A-0545-002D-C444DCDB15AD}"/>
          </ac:spMkLst>
        </pc:spChg>
      </pc:sldChg>
      <pc:sldChg chg="modSp mod ord">
        <pc:chgData name="Charles Kiefriter" userId="a996b49251c4dfd2" providerId="LiveId" clId="{59A7DEE4-39B5-4A55-97B2-58FFA76C8873}" dt="2023-12-20T00:06:11.820" v="18" actId="20577"/>
        <pc:sldMkLst>
          <pc:docMk/>
          <pc:sldMk cId="460794980" sldId="285"/>
        </pc:sldMkLst>
        <pc:spChg chg="mod">
          <ac:chgData name="Charles Kiefriter" userId="a996b49251c4dfd2" providerId="LiveId" clId="{59A7DEE4-39B5-4A55-97B2-58FFA76C8873}" dt="2023-12-20T00:06:11.820" v="18" actId="20577"/>
          <ac:spMkLst>
            <pc:docMk/>
            <pc:sldMk cId="460794980" sldId="285"/>
            <ac:spMk id="6" creationId="{DE3DBA5A-FA8E-46C6-1402-E5C7632F4CAD}"/>
          </ac:spMkLst>
        </pc:spChg>
      </pc:sldChg>
    </pc:docChg>
  </pc:docChgLst>
  <pc:docChgLst>
    <pc:chgData name="Chuck Kiefriter" userId="a996b49251c4dfd2" providerId="LiveId" clId="{6C63F9C0-0B94-402D-87B0-C4C6B8398AB3}"/>
    <pc:docChg chg="modSld sldOrd">
      <pc:chgData name="Chuck Kiefriter" userId="a996b49251c4dfd2" providerId="LiveId" clId="{6C63F9C0-0B94-402D-87B0-C4C6B8398AB3}" dt="2024-02-22T00:56:18.515" v="44" actId="20577"/>
      <pc:docMkLst>
        <pc:docMk/>
      </pc:docMkLst>
      <pc:sldChg chg="modSp mod">
        <pc:chgData name="Chuck Kiefriter" userId="a996b49251c4dfd2" providerId="LiveId" clId="{6C63F9C0-0B94-402D-87B0-C4C6B8398AB3}" dt="2024-02-22T00:56:18.515" v="44" actId="20577"/>
        <pc:sldMkLst>
          <pc:docMk/>
          <pc:sldMk cId="3194223319" sldId="263"/>
        </pc:sldMkLst>
        <pc:spChg chg="mod">
          <ac:chgData name="Chuck Kiefriter" userId="a996b49251c4dfd2" providerId="LiveId" clId="{6C63F9C0-0B94-402D-87B0-C4C6B8398AB3}" dt="2024-02-22T00:56:18.515" v="44" actId="20577"/>
          <ac:spMkLst>
            <pc:docMk/>
            <pc:sldMk cId="3194223319" sldId="263"/>
            <ac:spMk id="3" creationId="{23DFC7E9-54DD-38D7-0B9B-D34948D68CF9}"/>
          </ac:spMkLst>
        </pc:spChg>
      </pc:sldChg>
      <pc:sldChg chg="ord">
        <pc:chgData name="Chuck Kiefriter" userId="a996b49251c4dfd2" providerId="LiveId" clId="{6C63F9C0-0B94-402D-87B0-C4C6B8398AB3}" dt="2024-02-21T22:46:27.084" v="1"/>
        <pc:sldMkLst>
          <pc:docMk/>
          <pc:sldMk cId="367428708" sldId="265"/>
        </pc:sldMkLst>
      </pc:sldChg>
      <pc:sldChg chg="ord">
        <pc:chgData name="Chuck Kiefriter" userId="a996b49251c4dfd2" providerId="LiveId" clId="{6C63F9C0-0B94-402D-87B0-C4C6B8398AB3}" dt="2024-02-21T22:46:27.084" v="1"/>
        <pc:sldMkLst>
          <pc:docMk/>
          <pc:sldMk cId="976671966" sldId="278"/>
        </pc:sldMkLst>
      </pc:sldChg>
      <pc:sldChg chg="modSp mod">
        <pc:chgData name="Chuck Kiefriter" userId="a996b49251c4dfd2" providerId="LiveId" clId="{6C63F9C0-0B94-402D-87B0-C4C6B8398AB3}" dt="2024-02-21T22:54:10.959" v="8" actId="207"/>
        <pc:sldMkLst>
          <pc:docMk/>
          <pc:sldMk cId="1885158462" sldId="283"/>
        </pc:sldMkLst>
        <pc:spChg chg="mod">
          <ac:chgData name="Chuck Kiefriter" userId="a996b49251c4dfd2" providerId="LiveId" clId="{6C63F9C0-0B94-402D-87B0-C4C6B8398AB3}" dt="2024-02-21T22:54:10.959" v="8" actId="207"/>
          <ac:spMkLst>
            <pc:docMk/>
            <pc:sldMk cId="1885158462" sldId="283"/>
            <ac:spMk id="5" creationId="{9DB63145-E59C-9501-8AA5-4E6AC5C0D40F}"/>
          </ac:spMkLst>
        </pc:sp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2/21/2024</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2/21/2024</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download.oracle.com/javase/6/docs/api/" TargetMode="External"/><Relationship Id="rId2" Type="http://schemas.openxmlformats.org/officeDocument/2006/relationships/hyperlink" Target="https://www.oracle.com/technical-resources/articles/java/javadoc-tool.html" TargetMode="External"/><Relationship Id="rId1" Type="http://schemas.openxmlformats.org/officeDocument/2006/relationships/slideLayout" Target="../slideLayouts/slideLayout8.xml"/><Relationship Id="rId4" Type="http://schemas.openxmlformats.org/officeDocument/2006/relationships/hyperlink" Target="https://docs.oracle.com/javase/6/docs/api/java/util/Scann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kiefriter1/Java-Code-Examples/tree/main/src/menus"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kiefriter1/Java-Code-Examples/tree/main/src/arrays"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arrays/MultiDimArrayDemo.java" TargetMode="External"/><Relationship Id="rId4" Type="http://schemas.openxmlformats.org/officeDocument/2006/relationships/hyperlink" Target="https://github.com/ckiefriter1/Java-Code-Examples/blob/main/src/arrays/ArrayDemo.jav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kiefriter1/Java-Code-Examples/tree/main/src/methods" TargetMode="External"/><Relationship Id="rId2" Type="http://schemas.openxmlformats.org/officeDocument/2006/relationships/hyperlink" Target="https://docs.oracle.com/javase/tutorial/java/javaOO/methods.html"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kiefriter1/Java-Code-Examples/blob/main/src/arrays/Student.java"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ckiefriter1/Java-Code-Examples/blob/main/src/arrays/GradeBook.jav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986254"/>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3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Source control with git </a:t>
            </a:r>
            <a:r>
              <a:rPr lang="en-US" sz="2400">
                <a:solidFill>
                  <a:prstClr val="white">
                    <a:lumMod val="75000"/>
                  </a:prstClr>
                </a:solidFill>
                <a:latin typeface="Open Sans" panose="020B0606030504020204" pitchFamily="34" charset="0"/>
              </a:rPr>
              <a:t>&amp; GitHub</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Arrays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Methods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Equality in Primitives vs 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defRPr/>
            </a:pPr>
            <a:r>
              <a:rPr lang="en-US" sz="2400" dirty="0" err="1">
                <a:solidFill>
                  <a:prstClr val="white">
                    <a:lumMod val="75000"/>
                  </a:prstClr>
                </a:solidFill>
                <a:latin typeface="Open Sans" panose="020B0606030504020204" pitchFamily="34" charset="0"/>
              </a:rPr>
              <a:t>JavaDocs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Menu App Example</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Equality in Primitives vs Objects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9510296"/>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Another difference between Primitive Datatypes and Objects has to do with Equality.   The Equality Operator in Java == checks to see if two references are the same.  In other words </a:t>
            </a:r>
            <a:r>
              <a:rPr lang="en-US" dirty="0">
                <a:solidFill>
                  <a:srgbClr val="00B0F0"/>
                </a:solidFill>
                <a:latin typeface="Open Sans" panose="020B0606030504020204" pitchFamily="34" charset="0"/>
              </a:rPr>
              <a:t>when comparing Primitive Datatypes,  == checks to see if two values are the same</a:t>
            </a:r>
            <a:r>
              <a:rPr lang="en-US" dirty="0">
                <a:solidFill>
                  <a:schemeClr val="tx1">
                    <a:lumMod val="85000"/>
                  </a:schemeClr>
                </a:solidFill>
                <a:latin typeface="Open Sans" panose="020B0606030504020204" pitchFamily="34" charset="0"/>
              </a:rPr>
              <a:t>.  With Primitive Datatype Equality Comparison,  == checks the in-memory value of the Primitive Datatype against the in-memory value of a different Primitive Datatype.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Primitive Datatype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The following code declares two int variables, and compares the value.  Since these two variables are pointing to the same value, the </a:t>
            </a:r>
            <a:r>
              <a:rPr lang="en-US" dirty="0" err="1">
                <a:solidFill>
                  <a:schemeClr val="tx1">
                    <a:lumMod val="85000"/>
                  </a:schemeClr>
                </a:solidFill>
                <a:latin typeface="Open Sans" panose="020B0606030504020204" pitchFamily="34" charset="0"/>
              </a:rPr>
              <a:t>System.out.println</a:t>
            </a:r>
            <a:r>
              <a:rPr lang="en-US" dirty="0">
                <a:solidFill>
                  <a:schemeClr val="tx1">
                    <a:lumMod val="85000"/>
                  </a:schemeClr>
                </a:solidFill>
                <a:latin typeface="Open Sans" panose="020B0606030504020204" pitchFamily="34" charset="0"/>
              </a:rPr>
              <a:t>() will print the following result:  age1 == age2: true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Object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Remember that when an Object is instantiated, the programmer has access to all properties and methods that are defined within that Object, through dot-notation.</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With the declaration of a new Object, Java creates that object as its own instance in memory.  Even if two Objects are created with the same exact content, the Objects themselves will be created as two separate instances in memory.  </a:t>
            </a:r>
            <a:r>
              <a:rPr lang="en-US" dirty="0">
                <a:solidFill>
                  <a:srgbClr val="00B0F0"/>
                </a:solidFill>
                <a:latin typeface="Open Sans" panose="020B0606030504020204" pitchFamily="34" charset="0"/>
              </a:rPr>
              <a:t>The point here is that each instance has its own location in memory, and the location is not the same, even if the values within the fields are the same</a:t>
            </a:r>
            <a:r>
              <a:rPr lang="en-US" dirty="0">
                <a:solidFill>
                  <a:schemeClr val="tx1">
                    <a:lumMod val="85000"/>
                  </a:schemeClr>
                </a:solidFill>
                <a:latin typeface="Open Sans" panose="020B0606030504020204" pitchFamily="34" charset="0"/>
              </a:rPr>
              <a:t>.</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Let's look at our Grade Book Example above.   Imagine that we instantiate two students using the Student() Constructor as follows: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grades = { 100, 100, 100 };</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student1 = new Student("Molly Mack", grades);</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student2 = new Student("Molly Mack", grades);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Notice that the data is exactly the same, but we are creating two distinct Objects by using the new keyword.  So, if we run the following comparisons, the results will be reflect that the student1 Object is not the same as the student2 Object, because their locations in memory are distinct.   These are Objects, not Primitive Datatypes.  The only one of the following examples that will be true is when we compare the student1.fullName to "Molly Mack" with the .equals() method.</a:t>
            </a:r>
          </a:p>
        </p:txBody>
      </p:sp>
    </p:spTree>
    <p:extLst>
      <p:ext uri="{BB962C8B-B14F-4D97-AF65-F5344CB8AC3E}">
        <p14:creationId xmlns:p14="http://schemas.microsoft.com/office/powerpoint/2010/main" val="1885158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err="1">
                <a:ln>
                  <a:noFill/>
                </a:ln>
                <a:solidFill>
                  <a:prstClr val="white">
                    <a:lumMod val="75000"/>
                  </a:prstClr>
                </a:solidFill>
                <a:effectLst/>
                <a:uLnTx/>
                <a:uFillTx/>
                <a:latin typeface="Open Sans" panose="020B0606030504020204" pitchFamily="34" charset="0"/>
                <a:ea typeface="+mn-ea"/>
                <a:cs typeface="+mn-cs"/>
              </a:rPr>
              <a:t>JavaDoc</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395566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err="1">
                <a:solidFill>
                  <a:srgbClr val="00B050"/>
                </a:solidFill>
                <a:latin typeface="Open Sans" panose="020B0606030504020204" pitchFamily="34" charset="0"/>
              </a:rPr>
              <a:t>JavaDocs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5F4890C8-248C-DE3F-EFBE-A4EB3744954C}"/>
              </a:ext>
            </a:extLst>
          </p:cNvPr>
          <p:cNvSpPr txBox="1"/>
          <p:nvPr/>
        </p:nvSpPr>
        <p:spPr>
          <a:xfrm>
            <a:off x="3920195" y="6082018"/>
            <a:ext cx="8447887" cy="400110"/>
          </a:xfrm>
          <a:prstGeom prst="rect">
            <a:avLst/>
          </a:prstGeom>
          <a:noFill/>
        </p:spPr>
        <p:txBody>
          <a:bodyPr wrap="square">
            <a:spAutoFit/>
          </a:bodyPr>
          <a:lstStyle/>
          <a:p>
            <a:r>
              <a:rPr lang="en-US" sz="2000" dirty="0">
                <a:hlinkClick r:id="rId2"/>
              </a:rPr>
              <a:t>https://www.oracle.com/technical-resources/articles/java/javadoc-tool.html</a:t>
            </a:r>
            <a:endParaRPr lang="en-US" sz="2000" dirty="0"/>
          </a:p>
        </p:txBody>
      </p:sp>
      <p:sp>
        <p:nvSpPr>
          <p:cNvPr id="8" name="TextBox 7">
            <a:extLst>
              <a:ext uri="{FF2B5EF4-FFF2-40B4-BE49-F238E27FC236}">
                <a16:creationId xmlns:a16="http://schemas.microsoft.com/office/drawing/2014/main" id="{C70D9D43-254A-0545-002D-C444DCDB15AD}"/>
              </a:ext>
            </a:extLst>
          </p:cNvPr>
          <p:cNvSpPr txBox="1"/>
          <p:nvPr/>
        </p:nvSpPr>
        <p:spPr>
          <a:xfrm>
            <a:off x="341603" y="438195"/>
            <a:ext cx="11432807" cy="2308324"/>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Documenting your code is crucial to help others understand it, and even to remind yourself how your own older programs work. Unfortunately,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it is easy for most external documentation to become out of date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as a program changes. </a:t>
            </a: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For this reason, it is useful to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write documentation as comments in the code itself</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where they can be easily updated with other changes.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Javadoc is a documentation tool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which defines a standard format for such comments, and which can generate HTML files to view the documentation from a web browser. (As an example, see Oracle's Javadoc documentation for the Java libraries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t>
            </a:r>
            <a:r>
              <a:rPr lang="en-US" b="0" i="0" dirty="0">
                <a:effectLst/>
                <a:latin typeface="Open Sans" panose="020B0606030504020204" pitchFamily="34" charset="0"/>
                <a:ea typeface="Open Sans" panose="020B0606030504020204" pitchFamily="34" charset="0"/>
                <a:cs typeface="Open Sans" panose="020B0606030504020204" pitchFamily="34" charset="0"/>
                <a:hlinkClick r:id="rId3"/>
              </a:rPr>
              <a:t>http://download.oracle.com/javase/6/docs/api/</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BFF1272-6FED-ACD0-CEF8-E11B1DD3B48B}"/>
              </a:ext>
            </a:extLst>
          </p:cNvPr>
          <p:cNvSpPr txBox="1"/>
          <p:nvPr/>
        </p:nvSpPr>
        <p:spPr>
          <a:xfrm>
            <a:off x="341603" y="2763337"/>
            <a:ext cx="10715087" cy="3354765"/>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Indicates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comment */</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Use tags in comments to indicate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parts</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 defines parameters for input</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 indicates what value and type are return from method call</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@author (classes and interfaces only, required)</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@version (classes and interfaces only, required. See footnote 1)</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(methods and constructors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(methods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@exception (@throws is a synonym added in Javadoc 1.2)</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@since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@serial (or @serialField or @serialData)</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@deprecated (see How and When To Deprecate APIs)</a:t>
            </a:r>
          </a:p>
        </p:txBody>
      </p:sp>
      <p:sp>
        <p:nvSpPr>
          <p:cNvPr id="13" name="TextBox 12">
            <a:extLst>
              <a:ext uri="{FF2B5EF4-FFF2-40B4-BE49-F238E27FC236}">
                <a16:creationId xmlns:a16="http://schemas.microsoft.com/office/drawing/2014/main" id="{54490E19-5FDF-8610-D214-65ABB5B29ACD}"/>
              </a:ext>
            </a:extLst>
          </p:cNvPr>
          <p:cNvSpPr txBox="1"/>
          <p:nvPr/>
        </p:nvSpPr>
        <p:spPr>
          <a:xfrm>
            <a:off x="3920195" y="6438127"/>
            <a:ext cx="6581163" cy="369332"/>
          </a:xfrm>
          <a:prstGeom prst="rect">
            <a:avLst/>
          </a:prstGeom>
          <a:noFill/>
        </p:spPr>
        <p:txBody>
          <a:bodyPr wrap="square">
            <a:spAutoFit/>
          </a:bodyPr>
          <a:lstStyle/>
          <a:p>
            <a:r>
              <a:rPr lang="en-US" dirty="0">
                <a:hlinkClick r:id="rId4"/>
              </a:rPr>
              <a:t>https://docs.oracle.com/javase/6/docs/api/java/util/Scanner.html</a:t>
            </a:r>
            <a:endParaRPr lang="en-US" dirty="0"/>
          </a:p>
        </p:txBody>
      </p:sp>
    </p:spTree>
    <p:extLst>
      <p:ext uri="{BB962C8B-B14F-4D97-AF65-F5344CB8AC3E}">
        <p14:creationId xmlns:p14="http://schemas.microsoft.com/office/powerpoint/2010/main" val="3187156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Menu-Driven Applications</a:t>
            </a:r>
          </a:p>
        </p:txBody>
      </p:sp>
    </p:spTree>
    <p:extLst>
      <p:ext uri="{BB962C8B-B14F-4D97-AF65-F5344CB8AC3E}">
        <p14:creationId xmlns:p14="http://schemas.microsoft.com/office/powerpoint/2010/main" val="115509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186309"/>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very useful in the coding world.  </a:t>
            </a:r>
            <a:r>
              <a:rPr lang="en-US" b="0" i="0" dirty="0">
                <a:solidFill>
                  <a:srgbClr val="00B0F0"/>
                </a:solidFill>
                <a:effectLst/>
                <a:latin typeface="Open Sans" panose="020B0606030504020204" pitchFamily="34" charset="0"/>
              </a:rPr>
              <a:t>They allow a program to receive data directly from a user.  </a:t>
            </a:r>
            <a:r>
              <a:rPr lang="en-US" b="0" i="0" dirty="0">
                <a:solidFill>
                  <a:schemeClr val="tx1">
                    <a:lumMod val="85000"/>
                  </a:schemeClr>
                </a:solidFill>
                <a:effectLst/>
                <a:latin typeface="Open Sans" panose="020B0606030504020204" pitchFamily="34" charset="0"/>
              </a:rPr>
              <a:t>The user is provided a menu, and then is instructed to select an option from that menu.  The chosen option will be used by the program to execute a code path (or branch) specific to that option.</a:t>
            </a:r>
          </a:p>
          <a:p>
            <a:pPr algn="l"/>
            <a:r>
              <a:rPr lang="en-US" b="0" i="0" dirty="0">
                <a:solidFill>
                  <a:schemeClr val="tx1">
                    <a:lumMod val="85000"/>
                  </a:schemeClr>
                </a:solidFill>
                <a:effectLst/>
                <a:latin typeface="Open Sans" panose="020B0606030504020204" pitchFamily="34" charset="0"/>
              </a:rPr>
              <a:t>In the Back End, the menus we create are text based.  Adding a Client, or Front End program, which reads in user data, and then communicates to a Back End Server could provide a graphical user interface for the Menu.</a:t>
            </a:r>
          </a:p>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used in a variety of industries, including but not limited to computing, application development, banking (ATMs), websites, tablets, self-guided machines, word-processors, gaming, and more</a:t>
            </a:r>
            <a:br>
              <a:rPr lang="en-US" b="0" i="0" dirty="0">
                <a:solidFill>
                  <a:schemeClr val="tx1">
                    <a:lumMod val="85000"/>
                  </a:schemeClr>
                </a:solidFill>
                <a:effectLst/>
                <a:latin typeface="Open Sans" panose="020B0606030504020204" pitchFamily="34" charset="0"/>
              </a:rPr>
            </a:br>
            <a:br>
              <a:rPr lang="en-US" b="1"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1" i="0" u="sng" dirty="0">
                <a:solidFill>
                  <a:schemeClr val="tx1">
                    <a:lumMod val="85000"/>
                  </a:schemeClr>
                </a:solidFill>
                <a:effectLst/>
                <a:latin typeface="Open Sans" panose="020B0606030504020204" pitchFamily="34" charset="0"/>
              </a:rPr>
              <a:t>Menu-Driven Application</a:t>
            </a:r>
            <a:r>
              <a:rPr lang="en-US" b="0" i="0" dirty="0">
                <a:solidFill>
                  <a:schemeClr val="tx1">
                    <a:lumMod val="85000"/>
                  </a:schemeClr>
                </a:solidFill>
                <a:effectLst/>
                <a:latin typeface="Open Sans" panose="020B0606030504020204" pitchFamily="34" charset="0"/>
              </a:rPr>
              <a:t>:</a:t>
            </a:r>
          </a:p>
          <a:p>
            <a:pPr algn="l"/>
            <a:r>
              <a:rPr lang="en-US" b="0" i="0" u="sng" dirty="0">
                <a:solidFill>
                  <a:schemeClr val="tx1">
                    <a:lumMod val="85000"/>
                  </a:schemeClr>
                </a:solidFill>
                <a:effectLst/>
                <a:latin typeface="Open Sans" panose="020B0606030504020204" pitchFamily="34" charset="0"/>
              </a:rPr>
              <a:t>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User-friendly</a:t>
            </a:r>
          </a:p>
          <a:p>
            <a:pPr algn="l"/>
            <a:r>
              <a:rPr lang="en-US" b="0" i="0" dirty="0">
                <a:solidFill>
                  <a:schemeClr val="tx1">
                    <a:lumMod val="85000"/>
                  </a:schemeClr>
                </a:solidFill>
                <a:effectLst/>
                <a:latin typeface="Open Sans" panose="020B0606030504020204" pitchFamily="34" charset="0"/>
              </a:rPr>
              <a:t>- Provide guidance to the user</a:t>
            </a:r>
          </a:p>
          <a:p>
            <a:pPr algn="l"/>
            <a:r>
              <a:rPr lang="en-US" b="0" i="0" dirty="0">
                <a:solidFill>
                  <a:schemeClr val="tx1">
                    <a:lumMod val="85000"/>
                  </a:schemeClr>
                </a:solidFill>
                <a:effectLst/>
                <a:latin typeface="Open Sans" panose="020B0606030504020204" pitchFamily="34" charset="0"/>
              </a:rPr>
              <a:t>- No need for a user to remember commands</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Allow a user to control how and in what order a program executes</a:t>
            </a:r>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Disadvantages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Difficulty finding content, especially with nested sub-menus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3" name="TextBox 2">
            <a:extLst>
              <a:ext uri="{FF2B5EF4-FFF2-40B4-BE49-F238E27FC236}">
                <a16:creationId xmlns:a16="http://schemas.microsoft.com/office/drawing/2014/main" id="{FF9F9172-C924-1C79-FA1B-3659223D7D26}"/>
              </a:ext>
            </a:extLst>
          </p:cNvPr>
          <p:cNvSpPr txBox="1"/>
          <p:nvPr/>
        </p:nvSpPr>
        <p:spPr>
          <a:xfrm>
            <a:off x="6528732" y="6499682"/>
            <a:ext cx="5568193" cy="307777"/>
          </a:xfrm>
          <a:prstGeom prst="rect">
            <a:avLst/>
          </a:prstGeom>
          <a:noFill/>
        </p:spPr>
        <p:txBody>
          <a:bodyPr wrap="square">
            <a:spAutoFit/>
          </a:bodyPr>
          <a:lstStyle/>
          <a:p>
            <a:r>
              <a:rPr lang="en-US" sz="1400" dirty="0">
                <a:hlinkClick r:id="rId2"/>
              </a:rPr>
              <a:t>https://github.com/ckiefriter1/Java-Code-Examples/tree/main/src/menus</a:t>
            </a:r>
            <a:endParaRPr lang="en-US" sz="1400" dirty="0"/>
          </a:p>
        </p:txBody>
      </p:sp>
    </p:spTree>
    <p:extLst>
      <p:ext uri="{BB962C8B-B14F-4D97-AF65-F5344CB8AC3E}">
        <p14:creationId xmlns:p14="http://schemas.microsoft.com/office/powerpoint/2010/main" val="42409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Arrays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3285080"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5324535"/>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Java is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container which holds a fixed number of values of a single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of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set at the time that it is declared or instantiated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remains fixed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for the life of an array.   Additionally the type contained in an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can be a primitive datatype, or an Object type.</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Some useful array information and vocabulary is contained here:</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Square Brackets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or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tell Java that we are declaring  an array</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item stored in an 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is called 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elements</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within the same Java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must all be the same data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each element in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found or accessed by its numerical 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arrays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zero-based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 values start at 0</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first element in any array is located at index:  0</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last element of any array is located at index:   </a:t>
            </a:r>
            <a:r>
              <a:rPr lang="en-US" sz="2000"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arrayName.length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1</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Just like any variable in Java, </a:t>
            </a:r>
            <a:r>
              <a:rPr lang="en-US" sz="2000" b="0" i="0" dirty="0">
                <a:solidFill>
                  <a:srgbClr val="00B0F0"/>
                </a:solidFill>
                <a:effectLst/>
                <a:latin typeface="Open Sans" panose="020B0606030504020204" pitchFamily="34" charset="0"/>
              </a:rPr>
              <a:t>an array must be declared</a:t>
            </a:r>
            <a:r>
              <a:rPr lang="en-US" sz="2000" b="0" i="0" dirty="0">
                <a:solidFill>
                  <a:schemeClr val="tx1">
                    <a:lumMod val="85000"/>
                  </a:schemeClr>
                </a:solidFill>
                <a:effectLst/>
                <a:latin typeface="Open Sans" panose="020B0606030504020204" pitchFamily="34" charset="0"/>
              </a:rPr>
              <a:t>.  We declare the array to give it a name, and to allocate space for the size of the array that we declare.  Note, that we also must determine the data type of the elements that will be stored in this array, so that Java knows how to store and manage the elements in the array.</a:t>
            </a: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BADD1C9-CF72-0C69-861B-7E5D509DA5B2}"/>
              </a:ext>
            </a:extLst>
          </p:cNvPr>
          <p:cNvSpPr txBox="1"/>
          <p:nvPr/>
        </p:nvSpPr>
        <p:spPr>
          <a:xfrm>
            <a:off x="4403219" y="5857666"/>
            <a:ext cx="7548073" cy="307777"/>
          </a:xfrm>
          <a:prstGeom prst="rect">
            <a:avLst/>
          </a:prstGeom>
          <a:noFill/>
        </p:spPr>
        <p:txBody>
          <a:bodyPr wrap="square">
            <a:spAutoFit/>
          </a:bodyPr>
          <a:lstStyle/>
          <a:p>
            <a:r>
              <a:rPr lang="en-US" sz="1400" dirty="0">
                <a:hlinkClick r:id="rId3"/>
              </a:rPr>
              <a:t>https://github.com/ckiefriter1/Java-Code-Examples/tree/main/src/arrays</a:t>
            </a:r>
            <a:endParaRPr lang="en-US" sz="1400" dirty="0"/>
          </a:p>
        </p:txBody>
      </p:sp>
      <p:sp>
        <p:nvSpPr>
          <p:cNvPr id="7" name="TextBox 6">
            <a:extLst>
              <a:ext uri="{FF2B5EF4-FFF2-40B4-BE49-F238E27FC236}">
                <a16:creationId xmlns:a16="http://schemas.microsoft.com/office/drawing/2014/main" id="{4F528AA2-6361-22B4-C232-EF99675F9D72}"/>
              </a:ext>
            </a:extLst>
          </p:cNvPr>
          <p:cNvSpPr txBox="1"/>
          <p:nvPr/>
        </p:nvSpPr>
        <p:spPr>
          <a:xfrm>
            <a:off x="4403219" y="6183986"/>
            <a:ext cx="6808862" cy="307777"/>
          </a:xfrm>
          <a:prstGeom prst="rect">
            <a:avLst/>
          </a:prstGeom>
          <a:noFill/>
        </p:spPr>
        <p:txBody>
          <a:bodyPr wrap="square">
            <a:spAutoFit/>
          </a:bodyPr>
          <a:lstStyle/>
          <a:p>
            <a:r>
              <a:rPr lang="en-US" sz="1400" dirty="0">
                <a:hlinkClick r:id="rId4"/>
              </a:rPr>
              <a:t>https://github.com/ckiefriter1/Java-Code-Examples/blob/main/src/arrays/ArrayDemo.java</a:t>
            </a:r>
            <a:endParaRPr lang="en-US" sz="1400" dirty="0"/>
          </a:p>
        </p:txBody>
      </p:sp>
      <p:sp>
        <p:nvSpPr>
          <p:cNvPr id="9" name="TextBox 8">
            <a:extLst>
              <a:ext uri="{FF2B5EF4-FFF2-40B4-BE49-F238E27FC236}">
                <a16:creationId xmlns:a16="http://schemas.microsoft.com/office/drawing/2014/main" id="{06F995E6-DACC-B060-CDB5-BB562B195537}"/>
              </a:ext>
            </a:extLst>
          </p:cNvPr>
          <p:cNvSpPr txBox="1"/>
          <p:nvPr/>
        </p:nvSpPr>
        <p:spPr>
          <a:xfrm>
            <a:off x="4403219" y="6491763"/>
            <a:ext cx="8033046" cy="307777"/>
          </a:xfrm>
          <a:prstGeom prst="rect">
            <a:avLst/>
          </a:prstGeom>
          <a:noFill/>
        </p:spPr>
        <p:txBody>
          <a:bodyPr wrap="square">
            <a:spAutoFit/>
          </a:bodyPr>
          <a:lstStyle/>
          <a:p>
            <a:r>
              <a:rPr lang="en-US" sz="1400" dirty="0">
                <a:hlinkClick r:id="rId5"/>
              </a:rPr>
              <a:t>https://github.com/ckiefriter1/Java-Code-Examples/blob/main/src/arrays/MultiDimArrayDemo.java</a:t>
            </a:r>
            <a:endParaRPr lang="en-US" sz="1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Methods</a:t>
            </a:r>
          </a:p>
        </p:txBody>
      </p:sp>
    </p:spTree>
    <p:extLst>
      <p:ext uri="{BB962C8B-B14F-4D97-AF65-F5344CB8AC3E}">
        <p14:creationId xmlns:p14="http://schemas.microsoft.com/office/powerpoint/2010/main" val="367428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Methods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465956"/>
            <a:ext cx="11931637" cy="5632311"/>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Java uses </a:t>
            </a:r>
            <a:r>
              <a:rPr lang="en-US" b="0" i="0" dirty="0">
                <a:solidFill>
                  <a:srgbClr val="00B0F0"/>
                </a:solidFill>
                <a:effectLst/>
                <a:latin typeface="Open Sans" panose="020B0606030504020204" pitchFamily="34" charset="0"/>
              </a:rPr>
              <a:t>methods</a:t>
            </a:r>
            <a:r>
              <a:rPr lang="en-US" b="0" i="0" dirty="0">
                <a:solidFill>
                  <a:schemeClr val="tx1">
                    <a:lumMod val="85000"/>
                  </a:schemeClr>
                </a:solidFill>
                <a:effectLst/>
                <a:latin typeface="Open Sans" panose="020B0606030504020204" pitchFamily="34" charset="0"/>
              </a:rPr>
              <a:t> to </a:t>
            </a:r>
            <a:r>
              <a:rPr lang="en-US" b="0" i="0" dirty="0">
                <a:solidFill>
                  <a:srgbClr val="00B0F0"/>
                </a:solidFill>
                <a:effectLst/>
                <a:latin typeface="Open Sans" panose="020B0606030504020204" pitchFamily="34" charset="0"/>
              </a:rPr>
              <a:t>accomplish predefined tasks</a:t>
            </a:r>
            <a:r>
              <a:rPr lang="en-US" b="0" i="0" dirty="0">
                <a:solidFill>
                  <a:schemeClr val="tx1">
                    <a:lumMod val="85000"/>
                  </a:schemeClr>
                </a:solidFill>
                <a:effectLst/>
                <a:latin typeface="Open Sans" panose="020B0606030504020204" pitchFamily="34" charset="0"/>
              </a:rPr>
              <a:t>.  A method is </a:t>
            </a:r>
            <a:r>
              <a:rPr lang="en-US" b="0" i="0" dirty="0">
                <a:solidFill>
                  <a:srgbClr val="00B0F0"/>
                </a:solidFill>
                <a:effectLst/>
                <a:latin typeface="Open Sans" panose="020B0606030504020204" pitchFamily="34" charset="0"/>
              </a:rPr>
              <a:t>code that runs when it is called</a:t>
            </a:r>
            <a:r>
              <a:rPr lang="en-US" b="0" i="0" dirty="0">
                <a:solidFill>
                  <a:schemeClr val="tx1">
                    <a:lumMod val="85000"/>
                  </a:schemeClr>
                </a:solidFill>
                <a:effectLst/>
                <a:latin typeface="Open Sans" panose="020B0606030504020204" pitchFamily="34" charset="0"/>
              </a:rPr>
              <a:t>.  When you write a program and </a:t>
            </a:r>
            <a:r>
              <a:rPr lang="en-US" b="0" i="0" dirty="0">
                <a:solidFill>
                  <a:srgbClr val="00B0F0"/>
                </a:solidFill>
                <a:effectLst/>
                <a:latin typeface="Open Sans" panose="020B0606030504020204" pitchFamily="34" charset="0"/>
              </a:rPr>
              <a:t>realize that you are writing the same code over and over</a:t>
            </a:r>
            <a:r>
              <a:rPr lang="en-US" b="0" i="0" dirty="0">
                <a:solidFill>
                  <a:schemeClr val="tx1">
                    <a:lumMod val="85000"/>
                  </a:schemeClr>
                </a:solidFill>
                <a:effectLst/>
                <a:latin typeface="Open Sans" panose="020B0606030504020204" pitchFamily="34" charset="0"/>
              </a:rPr>
              <a:t>, it's time to </a:t>
            </a:r>
            <a:r>
              <a:rPr lang="en-US" b="0" i="0" dirty="0">
                <a:solidFill>
                  <a:srgbClr val="00B0F0"/>
                </a:solidFill>
                <a:effectLst/>
                <a:latin typeface="Open Sans" panose="020B0606030504020204" pitchFamily="34" charset="0"/>
              </a:rPr>
              <a:t>put that code into a method</a:t>
            </a:r>
            <a:r>
              <a:rPr lang="en-US" b="0" i="0" dirty="0">
                <a:solidFill>
                  <a:schemeClr val="tx1">
                    <a:lumMod val="85000"/>
                  </a:schemeClr>
                </a:solidFill>
                <a:effectLst/>
                <a:latin typeface="Open Sans" panose="020B0606030504020204" pitchFamily="34" charset="0"/>
              </a:rPr>
              <a:t>.  Another definition of a Java Method is that it is a collection of statements that are written together and executed together to perform a task. </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What is a </a:t>
            </a:r>
            <a:r>
              <a:rPr lang="en-US" b="0" i="0" dirty="0">
                <a:solidFill>
                  <a:srgbClr val="00B0F0"/>
                </a:solidFill>
                <a:effectLst/>
                <a:latin typeface="Open Sans" panose="020B0606030504020204" pitchFamily="34" charset="0"/>
              </a:rPr>
              <a:t>method declaration</a:t>
            </a:r>
            <a:r>
              <a:rPr lang="en-US" b="0" i="0" dirty="0">
                <a:solidFill>
                  <a:schemeClr val="tx1">
                    <a:lumMod val="85000"/>
                  </a:schemeClr>
                </a:solidFill>
                <a:effectLst/>
                <a:latin typeface="Open Sans" panose="020B0606030504020204" pitchFamily="34" charset="0"/>
              </a:rPr>
              <a:t>?</a:t>
            </a:r>
          </a:p>
          <a:p>
            <a:pPr algn="l"/>
            <a:r>
              <a:rPr lang="en-US" i="1" dirty="0">
                <a:solidFill>
                  <a:schemeClr val="tx1">
                    <a:lumMod val="85000"/>
                  </a:schemeClr>
                </a:solidFill>
                <a:latin typeface="Open Sans" panose="020B0606030504020204" pitchFamily="34" charset="0"/>
              </a:rPr>
              <a:t>     </a:t>
            </a:r>
            <a:r>
              <a:rPr lang="en-US" b="0" i="1" dirty="0">
                <a:solidFill>
                  <a:schemeClr val="tx1">
                    <a:lumMod val="85000"/>
                  </a:schemeClr>
                </a:solidFill>
                <a:effectLst/>
                <a:latin typeface="Open Sans" panose="020B0606030504020204" pitchFamily="34" charset="0"/>
              </a:rPr>
              <a:t>modifier </a:t>
            </a:r>
            <a:r>
              <a:rPr lang="en-US" b="0" i="1" dirty="0" err="1">
                <a:solidFill>
                  <a:schemeClr val="tx1">
                    <a:lumMod val="85000"/>
                  </a:schemeClr>
                </a:solidFill>
                <a:effectLst/>
                <a:latin typeface="Open Sans" panose="020B0606030504020204" pitchFamily="34" charset="0"/>
              </a:rPr>
              <a:t>returnDatatype</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methodName</a:t>
            </a:r>
            <a:r>
              <a:rPr lang="en-US" b="0" i="1" dirty="0">
                <a:solidFill>
                  <a:schemeClr val="tx1">
                    <a:lumMod val="85000"/>
                  </a:schemeClr>
                </a:solidFill>
                <a:effectLst/>
                <a:latin typeface="Open Sans" panose="020B0606030504020204" pitchFamily="34" charset="0"/>
              </a:rPr>
              <a:t> (datatype1 par1, datatype2 par2) {</a:t>
            </a:r>
          </a:p>
          <a:p>
            <a:pPr algn="l"/>
            <a:r>
              <a:rPr lang="en-US" i="1" dirty="0">
                <a:solidFill>
                  <a:schemeClr val="tx1">
                    <a:lumMod val="85000"/>
                  </a:schemeClr>
                </a:solidFill>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BodyOfMethod</a:t>
            </a:r>
            <a:endParaRPr lang="en-US" b="0" i="0" dirty="0">
              <a:solidFill>
                <a:schemeClr val="tx1">
                  <a:lumMod val="85000"/>
                </a:schemeClr>
              </a:solidFill>
              <a:effectLst/>
              <a:latin typeface="Open Sans" panose="020B0606030504020204" pitchFamily="34" charset="0"/>
            </a:endParaRPr>
          </a:p>
          <a:p>
            <a:pPr algn="l"/>
            <a:r>
              <a:rPr lang="en-US" b="0" i="1"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Here, these parts of the method declaration are explained below</a:t>
            </a:r>
            <a:r>
              <a:rPr lang="en-US" b="0"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modifier</a:t>
            </a:r>
            <a:r>
              <a:rPr lang="en-US" i="0" dirty="0">
                <a:solidFill>
                  <a:schemeClr val="tx1">
                    <a:lumMod val="85000"/>
                  </a:schemeClr>
                </a:solidFill>
                <a:effectLst/>
                <a:latin typeface="Open Sans" panose="020B0606030504020204" pitchFamily="34" charset="0"/>
              </a:rPr>
              <a:t> − modifier -- </a:t>
            </a:r>
            <a:r>
              <a:rPr lang="en-US" i="1" dirty="0">
                <a:solidFill>
                  <a:schemeClr val="tx1">
                    <a:lumMod val="85000"/>
                  </a:schemeClr>
                </a:solidFill>
                <a:effectLst/>
                <a:latin typeface="Open Sans" panose="020B0606030504020204" pitchFamily="34" charset="0"/>
              </a:rPr>
              <a:t>public, protected, default </a:t>
            </a:r>
            <a:r>
              <a:rPr lang="en-US" i="0" dirty="0">
                <a:solidFill>
                  <a:schemeClr val="tx1">
                    <a:lumMod val="85000"/>
                  </a:schemeClr>
                </a:solidFill>
                <a:effectLst/>
                <a:latin typeface="Open Sans" panose="020B0606030504020204" pitchFamily="34" charset="0"/>
              </a:rPr>
              <a:t>and</a:t>
            </a:r>
            <a:r>
              <a:rPr lang="en-US" i="1" dirty="0">
                <a:solidFill>
                  <a:schemeClr val="tx1">
                    <a:lumMod val="85000"/>
                  </a:schemeClr>
                </a:solidFill>
                <a:effectLst/>
                <a:latin typeface="Open Sans" panose="020B0606030504020204" pitchFamily="34" charset="0"/>
              </a:rPr>
              <a:t> private</a:t>
            </a:r>
            <a:endParaRPr lang="en-US" i="0" dirty="0">
              <a:solidFill>
                <a:schemeClr val="tx1">
                  <a:lumMod val="85000"/>
                </a:schemeClr>
              </a:solidFill>
              <a:effectLst/>
              <a:latin typeface="Open Sans" panose="020B0606030504020204" pitchFamily="34" charset="0"/>
            </a:endParaRP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returnDatatype</a:t>
            </a:r>
            <a:r>
              <a:rPr lang="en-US" i="0" dirty="0">
                <a:solidFill>
                  <a:schemeClr val="tx1">
                    <a:lumMod val="85000"/>
                  </a:schemeClr>
                </a:solidFill>
                <a:effectLst/>
                <a:latin typeface="Open Sans" panose="020B0606030504020204" pitchFamily="34" charset="0"/>
              </a:rPr>
              <a:t> − the return datatype (Can be a Java primitive datatype,  an Object, or a Collection of a datatype or an Object, or can be </a:t>
            </a:r>
            <a:r>
              <a:rPr lang="en-US" i="0" u="sng" dirty="0">
                <a:solidFill>
                  <a:schemeClr val="tx1">
                    <a:lumMod val="85000"/>
                  </a:schemeClr>
                </a:solidFill>
                <a:effectLst/>
                <a:latin typeface="Open Sans" panose="020B0606030504020204" pitchFamily="34" charset="0"/>
              </a:rPr>
              <a:t>void</a:t>
            </a:r>
            <a:r>
              <a:rPr lang="en-US"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methodName</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name of the method</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datatype2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datatypes of the parameters </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par1, par2 </a:t>
            </a:r>
            <a:r>
              <a:rPr lang="en-US" i="0" dirty="0">
                <a:solidFill>
                  <a:schemeClr val="tx1">
                    <a:lumMod val="85000"/>
                  </a:schemeClr>
                </a:solidFill>
                <a:effectLst/>
                <a:latin typeface="Open Sans" panose="020B0606030504020204" pitchFamily="34" charset="0"/>
              </a:rPr>
              <a:t>− formal parameter names</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par1, datatype2 par2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list of parameters (Can be as many as you need, separated by commas)</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BodyofMethod</a:t>
            </a:r>
            <a:r>
              <a:rPr lang="en-US"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&gt; this is where you put your code… anything that you want to accomplish in that particular method.  All Java code, and will include variable declarations, method calls, etc.</a:t>
            </a:r>
          </a:p>
        </p:txBody>
      </p:sp>
      <p:sp>
        <p:nvSpPr>
          <p:cNvPr id="3" name="TextBox 2">
            <a:extLst>
              <a:ext uri="{FF2B5EF4-FFF2-40B4-BE49-F238E27FC236}">
                <a16:creationId xmlns:a16="http://schemas.microsoft.com/office/drawing/2014/main" id="{AECD1743-AE1E-E8A6-57D4-D340FC95D16D}"/>
              </a:ext>
            </a:extLst>
          </p:cNvPr>
          <p:cNvSpPr txBox="1"/>
          <p:nvPr/>
        </p:nvSpPr>
        <p:spPr>
          <a:xfrm>
            <a:off x="6224632" y="6099933"/>
            <a:ext cx="5844680" cy="307777"/>
          </a:xfrm>
          <a:prstGeom prst="rect">
            <a:avLst/>
          </a:prstGeom>
          <a:noFill/>
        </p:spPr>
        <p:txBody>
          <a:bodyPr wrap="square">
            <a:spAutoFit/>
          </a:bodyPr>
          <a:lstStyle/>
          <a:p>
            <a:r>
              <a:rPr lang="en-US" sz="1400" dirty="0">
                <a:hlinkClick r:id="rId2"/>
              </a:rPr>
              <a:t>https://docs.oracle.com/javase/tutorial/java/javaOO/methods.html</a:t>
            </a:r>
            <a:endParaRPr lang="en-US" sz="1400" dirty="0"/>
          </a:p>
        </p:txBody>
      </p:sp>
      <p:sp>
        <p:nvSpPr>
          <p:cNvPr id="7" name="TextBox 6">
            <a:extLst>
              <a:ext uri="{FF2B5EF4-FFF2-40B4-BE49-F238E27FC236}">
                <a16:creationId xmlns:a16="http://schemas.microsoft.com/office/drawing/2014/main" id="{5DAF20F1-2F34-F140-81DA-E78BF03C81E4}"/>
              </a:ext>
            </a:extLst>
          </p:cNvPr>
          <p:cNvSpPr txBox="1"/>
          <p:nvPr/>
        </p:nvSpPr>
        <p:spPr>
          <a:xfrm>
            <a:off x="6224632" y="6420395"/>
            <a:ext cx="6094602" cy="307777"/>
          </a:xfrm>
          <a:prstGeom prst="rect">
            <a:avLst/>
          </a:prstGeom>
          <a:noFill/>
        </p:spPr>
        <p:txBody>
          <a:bodyPr wrap="square">
            <a:spAutoFit/>
          </a:bodyPr>
          <a:lstStyle/>
          <a:p>
            <a:r>
              <a:rPr lang="en-US" sz="1400" dirty="0">
                <a:hlinkClick r:id="rId3"/>
              </a:rPr>
              <a:t>https://github.com/ckiefriter1/Java-Code-Examples/tree/main/src/methods</a:t>
            </a:r>
            <a:endParaRPr lang="en-US" sz="1400" dirty="0"/>
          </a:p>
        </p:txBody>
      </p:sp>
    </p:spTree>
    <p:extLst>
      <p:ext uri="{BB962C8B-B14F-4D97-AF65-F5344CB8AC3E}">
        <p14:creationId xmlns:p14="http://schemas.microsoft.com/office/powerpoint/2010/main" val="976671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Primitives vs Objects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615553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rPr>
              <a:t>A </a:t>
            </a:r>
            <a:r>
              <a:rPr lang="en-US" dirty="0">
                <a:solidFill>
                  <a:srgbClr val="00B0F0"/>
                </a:solidFill>
                <a:latin typeface="Open Sans" panose="020B0606030504020204" pitchFamily="34" charset="0"/>
              </a:rPr>
              <a:t>primitive</a:t>
            </a:r>
            <a:r>
              <a:rPr lang="en-US" dirty="0">
                <a:solidFill>
                  <a:schemeClr val="tx1">
                    <a:lumMod val="85000"/>
                  </a:schemeClr>
                </a:solidFill>
                <a:latin typeface="Open Sans" panose="020B0606030504020204" pitchFamily="34" charset="0"/>
              </a:rPr>
              <a:t> datatype  is </a:t>
            </a:r>
            <a:r>
              <a:rPr lang="en-US" dirty="0">
                <a:solidFill>
                  <a:srgbClr val="00B0F0"/>
                </a:solidFill>
                <a:latin typeface="Open Sans" panose="020B0606030504020204" pitchFamily="34" charset="0"/>
              </a:rPr>
              <a:t>just a piece of data and nothing more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int age = 19;</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("Age is: " + age);</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An </a:t>
            </a:r>
            <a:r>
              <a:rPr lang="en-US" dirty="0">
                <a:solidFill>
                  <a:srgbClr val="00B0F0"/>
                </a:solidFill>
                <a:latin typeface="Open Sans" panose="020B0606030504020204" pitchFamily="34" charset="0"/>
              </a:rPr>
              <a:t>Object</a:t>
            </a:r>
            <a:r>
              <a:rPr lang="en-US" dirty="0">
                <a:solidFill>
                  <a:schemeClr val="tx1">
                    <a:lumMod val="85000"/>
                  </a:schemeClr>
                </a:solidFill>
                <a:latin typeface="Open Sans" panose="020B0606030504020204" pitchFamily="34" charset="0"/>
              </a:rPr>
              <a:t> (e.g. String, Array, etc..) has a value, but there is much more.  An Object has </a:t>
            </a:r>
            <a:r>
              <a:rPr lang="en-US" dirty="0">
                <a:solidFill>
                  <a:srgbClr val="00B0F0"/>
                </a:solidFill>
                <a:latin typeface="Open Sans" panose="020B0606030504020204" pitchFamily="34" charset="0"/>
              </a:rPr>
              <a:t>properties and methods</a:t>
            </a:r>
            <a:r>
              <a:rPr lang="en-US" dirty="0">
                <a:solidFill>
                  <a:schemeClr val="tx1">
                    <a:lumMod val="85000"/>
                  </a:schemeClr>
                </a:solidFill>
                <a:latin typeface="Open Sans" panose="020B0606030504020204" pitchFamily="34" charset="0"/>
              </a:rPr>
              <a:t> which are defined on that object, and are </a:t>
            </a:r>
            <a:r>
              <a:rPr lang="en-US" dirty="0">
                <a:solidFill>
                  <a:srgbClr val="00B0F0"/>
                </a:solidFill>
                <a:latin typeface="Open Sans" panose="020B0606030504020204" pitchFamily="34" charset="0"/>
              </a:rPr>
              <a:t>accessed via dot-notation</a:t>
            </a:r>
            <a:r>
              <a:rPr lang="en-US" dirty="0">
                <a:solidFill>
                  <a:schemeClr val="tx1">
                    <a:lumMod val="85000"/>
                  </a:schemeClr>
                </a:solidFill>
                <a:latin typeface="Open Sans" panose="020B0606030504020204" pitchFamily="34" charset="0"/>
              </a:rPr>
              <a:t>.  For example, we can </a:t>
            </a:r>
            <a:r>
              <a:rPr lang="en-US" dirty="0">
                <a:solidFill>
                  <a:srgbClr val="00B0F0"/>
                </a:solidFill>
                <a:latin typeface="Open Sans" panose="020B0606030504020204" pitchFamily="34" charset="0"/>
              </a:rPr>
              <a:t>declare a String</a:t>
            </a:r>
            <a:r>
              <a:rPr lang="en-US" dirty="0">
                <a:solidFill>
                  <a:schemeClr val="tx1">
                    <a:lumMod val="85000"/>
                  </a:schemeClr>
                </a:solidFill>
                <a:latin typeface="Open Sans" panose="020B0606030504020204" pitchFamily="34" charset="0"/>
              </a:rPr>
              <a:t> name, which is an object, and use the method </a:t>
            </a:r>
            <a:r>
              <a:rPr lang="en-US" dirty="0" err="1">
                <a:solidFill>
                  <a:srgbClr val="00B0F0"/>
                </a:solidFill>
                <a:latin typeface="Open Sans" panose="020B0606030504020204" pitchFamily="34" charset="0"/>
              </a:rPr>
              <a:t>name.length</a:t>
            </a:r>
            <a:r>
              <a:rPr lang="en-US" dirty="0">
                <a:solidFill>
                  <a:srgbClr val="00B0F0"/>
                </a:solidFill>
                <a:latin typeface="Open Sans" panose="020B0606030504020204" pitchFamily="34" charset="0"/>
              </a:rPr>
              <a:t>()  </a:t>
            </a:r>
            <a:r>
              <a:rPr lang="en-US" dirty="0">
                <a:solidFill>
                  <a:schemeClr val="tx1">
                    <a:lumMod val="85000"/>
                  </a:schemeClr>
                </a:solidFill>
                <a:latin typeface="Open Sans" panose="020B0606030504020204" pitchFamily="34" charset="0"/>
              </a:rPr>
              <a:t>to print out the length of the String stored in the variable name</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String name = "Chip Brown";</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("The length of name is: " + </a:t>
            </a:r>
            <a:r>
              <a:rPr lang="en-US" sz="1200" dirty="0" err="1">
                <a:solidFill>
                  <a:schemeClr val="tx1">
                    <a:lumMod val="85000"/>
                  </a:schemeClr>
                </a:solidFill>
                <a:latin typeface="Open Sans" panose="020B0606030504020204" pitchFamily="34" charset="0"/>
              </a:rPr>
              <a:t>name.length</a:t>
            </a:r>
            <a:r>
              <a:rPr lang="en-US" sz="1200" dirty="0">
                <a:solidFill>
                  <a:schemeClr val="tx1">
                    <a:lumMod val="85000"/>
                  </a:schemeClr>
                </a:solidFill>
                <a:latin typeface="Open Sans" panose="020B0606030504020204" pitchFamily="34" charset="0"/>
              </a:rPr>
              <a:t>());</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The main difference between a primitive datatype and an Object is that </a:t>
            </a:r>
            <a:r>
              <a:rPr lang="en-US" dirty="0">
                <a:solidFill>
                  <a:srgbClr val="00B0F0"/>
                </a:solidFill>
                <a:latin typeface="Open Sans" panose="020B0606030504020204" pitchFamily="34" charset="0"/>
              </a:rPr>
              <a:t>a primitive datatype does not have properties and methods defined on it</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When creating your own Objects, you can define them as you need.  For example in our </a:t>
            </a:r>
            <a:r>
              <a:rPr lang="en-US" dirty="0" err="1">
                <a:solidFill>
                  <a:schemeClr val="tx1">
                    <a:lumMod val="85000"/>
                  </a:schemeClr>
                </a:solidFill>
                <a:latin typeface="Open Sans" panose="020B0606030504020204" pitchFamily="34" charset="0"/>
              </a:rPr>
              <a:t>GradeBook</a:t>
            </a:r>
            <a:r>
              <a:rPr lang="en-US" dirty="0">
                <a:solidFill>
                  <a:schemeClr val="tx1">
                    <a:lumMod val="85000"/>
                  </a:schemeClr>
                </a:solidFill>
                <a:latin typeface="Open Sans" panose="020B0606030504020204" pitchFamily="34" charset="0"/>
              </a:rPr>
              <a:t> example from the Array Section, we needed a Student Object, so we declared a Class named Student.   </a:t>
            </a:r>
            <a:r>
              <a:rPr lang="en-US" dirty="0">
                <a:solidFill>
                  <a:srgbClr val="00B0F0"/>
                </a:solidFill>
                <a:latin typeface="Open Sans" panose="020B0606030504020204" pitchFamily="34" charset="0"/>
              </a:rPr>
              <a:t>Student has two fields: </a:t>
            </a:r>
            <a:r>
              <a:rPr lang="en-US" dirty="0" err="1">
                <a:solidFill>
                  <a:srgbClr val="00B0F0"/>
                </a:solidFill>
                <a:latin typeface="Open Sans" panose="020B0606030504020204" pitchFamily="34" charset="0"/>
              </a:rPr>
              <a:t>fullName</a:t>
            </a:r>
            <a:r>
              <a:rPr lang="en-US" dirty="0">
                <a:solidFill>
                  <a:srgbClr val="00B0F0"/>
                </a:solidFill>
                <a:latin typeface="Open Sans" panose="020B0606030504020204" pitchFamily="34" charset="0"/>
              </a:rPr>
              <a:t> and grades</a:t>
            </a:r>
            <a:r>
              <a:rPr lang="en-US" dirty="0">
                <a:solidFill>
                  <a:schemeClr val="tx1">
                    <a:lumMod val="85000"/>
                  </a:schemeClr>
                </a:solidFill>
                <a:latin typeface="Open Sans" panose="020B0606030504020204" pitchFamily="34" charset="0"/>
              </a:rPr>
              <a:t>, a </a:t>
            </a:r>
            <a:r>
              <a:rPr lang="en-US" dirty="0">
                <a:solidFill>
                  <a:srgbClr val="00B0F0"/>
                </a:solidFill>
                <a:latin typeface="Open Sans" panose="020B0606030504020204" pitchFamily="34" charset="0"/>
              </a:rPr>
              <a:t>Constructor named Student()</a:t>
            </a:r>
            <a:r>
              <a:rPr lang="en-US" dirty="0">
                <a:solidFill>
                  <a:schemeClr val="tx1">
                    <a:lumMod val="85000"/>
                  </a:schemeClr>
                </a:solidFill>
                <a:latin typeface="Open Sans" panose="020B0606030504020204" pitchFamily="34" charset="0"/>
              </a:rPr>
              <a:t>, and a </a:t>
            </a:r>
            <a:r>
              <a:rPr lang="en-US" dirty="0">
                <a:solidFill>
                  <a:srgbClr val="00B0F0"/>
                </a:solidFill>
                <a:latin typeface="Open Sans" panose="020B0606030504020204" pitchFamily="34" charset="0"/>
              </a:rPr>
              <a:t>method named describe()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Additionally, you will notice that Student is a Class.  In Java, </a:t>
            </a:r>
            <a:r>
              <a:rPr lang="en-US" dirty="0">
                <a:solidFill>
                  <a:srgbClr val="00B0F0"/>
                </a:solidFill>
                <a:latin typeface="Open Sans" panose="020B0606030504020204" pitchFamily="34" charset="0"/>
              </a:rPr>
              <a:t>a Class is the template from which an Object can be created</a:t>
            </a:r>
            <a:r>
              <a:rPr lang="en-US" dirty="0">
                <a:solidFill>
                  <a:schemeClr val="tx1">
                    <a:lumMod val="85000"/>
                  </a:schemeClr>
                </a:solidFill>
                <a:latin typeface="Open Sans" panose="020B0606030504020204" pitchFamily="34" charset="0"/>
              </a:rPr>
              <a:t>, and </a:t>
            </a:r>
            <a:r>
              <a:rPr lang="en-US" dirty="0">
                <a:solidFill>
                  <a:srgbClr val="00B0F0"/>
                </a:solidFill>
                <a:latin typeface="Open Sans" panose="020B0606030504020204" pitchFamily="34" charset="0"/>
              </a:rPr>
              <a:t>an Object is an instance of that class</a:t>
            </a:r>
            <a:r>
              <a:rPr lang="en-US" dirty="0">
                <a:solidFill>
                  <a:schemeClr val="tx1">
                    <a:lumMod val="85000"/>
                  </a:schemeClr>
                </a:solidFill>
                <a:latin typeface="Open Sans" panose="020B0606030504020204" pitchFamily="34" charset="0"/>
              </a:rPr>
              <a:t>.  We use the word "</a:t>
            </a:r>
            <a:r>
              <a:rPr lang="en-US" dirty="0">
                <a:solidFill>
                  <a:srgbClr val="00B0F0"/>
                </a:solidFill>
                <a:latin typeface="Open Sans" panose="020B0606030504020204" pitchFamily="34" charset="0"/>
              </a:rPr>
              <a:t>instantiate</a:t>
            </a:r>
            <a:r>
              <a:rPr lang="en-US" dirty="0">
                <a:solidFill>
                  <a:schemeClr val="tx1">
                    <a:lumMod val="85000"/>
                  </a:schemeClr>
                </a:solidFill>
                <a:latin typeface="Open Sans" panose="020B0606030504020204" pitchFamily="34" charset="0"/>
              </a:rPr>
              <a:t>" when we describe the </a:t>
            </a:r>
            <a:r>
              <a:rPr lang="en-US" dirty="0">
                <a:solidFill>
                  <a:srgbClr val="00B0F0"/>
                </a:solidFill>
                <a:latin typeface="Open Sans" panose="020B0606030504020204" pitchFamily="34" charset="0"/>
              </a:rPr>
              <a:t>creation of an Object from a Class </a:t>
            </a:r>
            <a:r>
              <a:rPr lang="en-US" dirty="0">
                <a:solidFill>
                  <a:schemeClr val="tx1">
                    <a:lumMod val="85000"/>
                  </a:schemeClr>
                </a:solidFill>
                <a:latin typeface="Open Sans" panose="020B0606030504020204" pitchFamily="34" charset="0"/>
              </a:rPr>
              <a:t>by use of the </a:t>
            </a:r>
            <a:r>
              <a:rPr lang="en-US" dirty="0">
                <a:solidFill>
                  <a:srgbClr val="00B0F0"/>
                </a:solidFill>
                <a:latin typeface="Open Sans" panose="020B0606030504020204" pitchFamily="34" charset="0"/>
              </a:rPr>
              <a:t>Constructor of that Class</a:t>
            </a:r>
            <a:r>
              <a:rPr lang="en-US" dirty="0">
                <a:solidFill>
                  <a:schemeClr val="tx1">
                    <a:lumMod val="85000"/>
                  </a:schemeClr>
                </a:solidFill>
                <a:latin typeface="Open Sans" panose="020B0606030504020204" pitchFamily="34" charset="0"/>
              </a:rPr>
              <a:t>.</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More Arrays – with Objects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11671510"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Creating and using Arrays of Objects</a:t>
            </a:r>
          </a:p>
          <a:p>
            <a:pPr marL="342900" indent="-342900">
              <a:buFont typeface="Arial" panose="020B0604020202020204" pitchFamily="34" charset="0"/>
              <a:buChar char="•"/>
            </a:pP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Defining Classes and instantiating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Classes</a:t>
            </a:r>
          </a:p>
        </p:txBody>
      </p:sp>
      <p:sp>
        <p:nvSpPr>
          <p:cNvPr id="4" name="TextBox 3">
            <a:extLst>
              <a:ext uri="{FF2B5EF4-FFF2-40B4-BE49-F238E27FC236}">
                <a16:creationId xmlns:a16="http://schemas.microsoft.com/office/drawing/2014/main" id="{0A9C3E86-2548-ECB5-8430-3E2B6C004107}"/>
              </a:ext>
            </a:extLst>
          </p:cNvPr>
          <p:cNvSpPr txBox="1"/>
          <p:nvPr/>
        </p:nvSpPr>
        <p:spPr>
          <a:xfrm>
            <a:off x="3416180" y="5870591"/>
            <a:ext cx="8394107" cy="369332"/>
          </a:xfrm>
          <a:prstGeom prst="rect">
            <a:avLst/>
          </a:prstGeom>
          <a:noFill/>
        </p:spPr>
        <p:txBody>
          <a:bodyPr wrap="square">
            <a:spAutoFit/>
          </a:bodyPr>
          <a:lstStyle/>
          <a:p>
            <a:r>
              <a:rPr lang="en-US" dirty="0">
                <a:hlinkClick r:id="rId3"/>
              </a:rPr>
              <a:t>https://github.com/ckiefriter1/Java-Code-Examples/blob/main/src/arrays/Student.java</a:t>
            </a:r>
            <a:endParaRPr lang="en-US" dirty="0"/>
          </a:p>
        </p:txBody>
      </p:sp>
      <p:sp>
        <p:nvSpPr>
          <p:cNvPr id="7" name="TextBox 6">
            <a:extLst>
              <a:ext uri="{FF2B5EF4-FFF2-40B4-BE49-F238E27FC236}">
                <a16:creationId xmlns:a16="http://schemas.microsoft.com/office/drawing/2014/main" id="{6078F001-09B3-95A6-FBBF-049E24348AA3}"/>
              </a:ext>
            </a:extLst>
          </p:cNvPr>
          <p:cNvSpPr txBox="1"/>
          <p:nvPr/>
        </p:nvSpPr>
        <p:spPr>
          <a:xfrm>
            <a:off x="3416180" y="6310443"/>
            <a:ext cx="9282870" cy="369332"/>
          </a:xfrm>
          <a:prstGeom prst="rect">
            <a:avLst/>
          </a:prstGeom>
          <a:noFill/>
        </p:spPr>
        <p:txBody>
          <a:bodyPr wrap="square">
            <a:spAutoFit/>
          </a:bodyPr>
          <a:lstStyle/>
          <a:p>
            <a:r>
              <a:rPr lang="en-US" dirty="0">
                <a:hlinkClick r:id="rId4"/>
              </a:rPr>
              <a:t>https://github.com/ckiefriter1/Java-Code-Examples/blob/main/src/arrays/GradeBook.java</a:t>
            </a:r>
            <a:endParaRPr lang="en-US" dirty="0"/>
          </a:p>
        </p:txBody>
      </p:sp>
      <p:pic>
        <p:nvPicPr>
          <p:cNvPr id="9" name="Picture 8">
            <a:extLst>
              <a:ext uri="{FF2B5EF4-FFF2-40B4-BE49-F238E27FC236}">
                <a16:creationId xmlns:a16="http://schemas.microsoft.com/office/drawing/2014/main" id="{951D6567-EE71-636D-5131-1733E9CA3EE1}"/>
              </a:ext>
            </a:extLst>
          </p:cNvPr>
          <p:cNvPicPr>
            <a:picLocks noChangeAspect="1"/>
          </p:cNvPicPr>
          <p:nvPr/>
        </p:nvPicPr>
        <p:blipFill>
          <a:blip r:embed="rId5"/>
          <a:stretch>
            <a:fillRect/>
          </a:stretch>
        </p:blipFill>
        <p:spPr>
          <a:xfrm>
            <a:off x="216337" y="1868701"/>
            <a:ext cx="5712412" cy="4065662"/>
          </a:xfrm>
          <a:prstGeom prst="rect">
            <a:avLst/>
          </a:prstGeom>
        </p:spPr>
      </p:pic>
      <p:pic>
        <p:nvPicPr>
          <p:cNvPr id="12" name="Picture 11">
            <a:extLst>
              <a:ext uri="{FF2B5EF4-FFF2-40B4-BE49-F238E27FC236}">
                <a16:creationId xmlns:a16="http://schemas.microsoft.com/office/drawing/2014/main" id="{75DBF1A8-6B47-A236-0E35-BCD7AC30E1AC}"/>
              </a:ext>
            </a:extLst>
          </p:cNvPr>
          <p:cNvPicPr>
            <a:picLocks noChangeAspect="1"/>
          </p:cNvPicPr>
          <p:nvPr/>
        </p:nvPicPr>
        <p:blipFill>
          <a:blip r:embed="rId6"/>
          <a:stretch>
            <a:fillRect/>
          </a:stretch>
        </p:blipFill>
        <p:spPr>
          <a:xfrm>
            <a:off x="6096000" y="1868701"/>
            <a:ext cx="5547036" cy="4065662"/>
          </a:xfrm>
          <a:prstGeom prst="rect">
            <a:avLst/>
          </a:prstGeom>
        </p:spPr>
      </p:pic>
    </p:spTree>
    <p:extLst>
      <p:ext uri="{BB962C8B-B14F-4D97-AF65-F5344CB8AC3E}">
        <p14:creationId xmlns:p14="http://schemas.microsoft.com/office/powerpoint/2010/main" val="46079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Equality in Primitives </a:t>
            </a:r>
            <a:r>
              <a:rPr kumimoji="0" lang="en-US" sz="60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rPr>
              <a:t>vs 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065140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4051</TotalTime>
  <Words>1824</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2024-02-22T00:56:20Z</dcterms:modified>
</cp:coreProperties>
</file>