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16"/>
  </p:notesMasterIdLst>
  <p:sldIdLst>
    <p:sldId id="256" r:id="rId2"/>
    <p:sldId id="266" r:id="rId3"/>
    <p:sldId id="257" r:id="rId4"/>
    <p:sldId id="261" r:id="rId5"/>
    <p:sldId id="268" r:id="rId6"/>
    <p:sldId id="269" r:id="rId7"/>
    <p:sldId id="262" r:id="rId8"/>
    <p:sldId id="259" r:id="rId9"/>
    <p:sldId id="258" r:id="rId10"/>
    <p:sldId id="260" r:id="rId11"/>
    <p:sldId id="263" r:id="rId12"/>
    <p:sldId id="264" r:id="rId13"/>
    <p:sldId id="265" r:id="rId14"/>
    <p:sldId id="26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1F9DCFC-655C-4CB4-A4DB-588B767805DE}">
          <p14:sldIdLst>
            <p14:sldId id="256"/>
          </p14:sldIdLst>
        </p14:section>
        <p14:section name="Summary Section" id="{B64067D0-335C-4A7E-A916-9E928EE43EDC}">
          <p14:sldIdLst>
            <p14:sldId id="266"/>
          </p14:sldIdLst>
        </p14:section>
        <p14:section name="Intelligent application design" id="{12E26CE2-7470-4F4B-A3C4-587C0FABDBBC}">
          <p14:sldIdLst>
            <p14:sldId id="257"/>
            <p14:sldId id="261"/>
            <p14:sldId id="268"/>
            <p14:sldId id="269"/>
            <p14:sldId id="262"/>
            <p14:sldId id="259"/>
            <p14:sldId id="258"/>
            <p14:sldId id="260"/>
          </p14:sldIdLst>
        </p14:section>
        <p14:section name="The approach" id="{8185FE33-DC66-41C8-8597-17BAFEBB27D0}">
          <p14:sldIdLst>
            <p14:sldId id="263"/>
            <p14:sldId id="264"/>
            <p14:sldId id="265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uck Kiefriter" userId="a996b49251c4dfd2" providerId="LiveId" clId="{8DA34C0D-FEAF-43C0-8E34-615589DD4580}"/>
    <pc:docChg chg="modSld">
      <pc:chgData name="Chuck Kiefriter" userId="a996b49251c4dfd2" providerId="LiveId" clId="{8DA34C0D-FEAF-43C0-8E34-615589DD4580}" dt="2024-03-20T23:27:22.311" v="4" actId="1076"/>
      <pc:docMkLst>
        <pc:docMk/>
      </pc:docMkLst>
      <pc:sldChg chg="modSp mod">
        <pc:chgData name="Chuck Kiefriter" userId="a996b49251c4dfd2" providerId="LiveId" clId="{8DA34C0D-FEAF-43C0-8E34-615589DD4580}" dt="2024-03-20T23:27:22.311" v="4" actId="1076"/>
        <pc:sldMkLst>
          <pc:docMk/>
          <pc:sldMk cId="1919913956" sldId="259"/>
        </pc:sldMkLst>
        <pc:spChg chg="mod">
          <ac:chgData name="Chuck Kiefriter" userId="a996b49251c4dfd2" providerId="LiveId" clId="{8DA34C0D-FEAF-43C0-8E34-615589DD4580}" dt="2024-03-20T23:27:22.311" v="4" actId="1076"/>
          <ac:spMkLst>
            <pc:docMk/>
            <pc:sldMk cId="1919913956" sldId="259"/>
            <ac:spMk id="3" creationId="{BE68BA6A-193C-46E5-9A9C-515782C93F2E}"/>
          </ac:spMkLst>
        </pc:spChg>
      </pc:sldChg>
      <pc:sldChg chg="modSp mod">
        <pc:chgData name="Chuck Kiefriter" userId="a996b49251c4dfd2" providerId="LiveId" clId="{8DA34C0D-FEAF-43C0-8E34-615589DD4580}" dt="2024-03-20T23:25:51.351" v="1" actId="14100"/>
        <pc:sldMkLst>
          <pc:docMk/>
          <pc:sldMk cId="2287524396" sldId="262"/>
        </pc:sldMkLst>
        <pc:spChg chg="mod">
          <ac:chgData name="Chuck Kiefriter" userId="a996b49251c4dfd2" providerId="LiveId" clId="{8DA34C0D-FEAF-43C0-8E34-615589DD4580}" dt="2024-03-20T23:25:51.351" v="1" actId="14100"/>
          <ac:spMkLst>
            <pc:docMk/>
            <pc:sldMk cId="2287524396" sldId="262"/>
            <ac:spMk id="3" creationId="{82D3D153-57A0-44A1-A88D-04C6160DD197}"/>
          </ac:spMkLst>
        </pc:spChg>
      </pc:sldChg>
    </pc:docChg>
  </pc:docChgLst>
  <pc:docChgLst>
    <pc:chgData name="Charles Kiefriter" userId="a996b49251c4dfd2" providerId="LiveId" clId="{0C0B1188-AF46-406A-B1E0-CE11BC657EDA}"/>
    <pc:docChg chg="modSld">
      <pc:chgData name="Charles Kiefriter" userId="a996b49251c4dfd2" providerId="LiveId" clId="{0C0B1188-AF46-406A-B1E0-CE11BC657EDA}" dt="2023-04-18T17:20:57.155" v="17" actId="14100"/>
      <pc:docMkLst>
        <pc:docMk/>
      </pc:docMkLst>
      <pc:sldChg chg="modSp mod">
        <pc:chgData name="Charles Kiefriter" userId="a996b49251c4dfd2" providerId="LiveId" clId="{0C0B1188-AF46-406A-B1E0-CE11BC657EDA}" dt="2023-04-18T17:20:57.155" v="17" actId="14100"/>
        <pc:sldMkLst>
          <pc:docMk/>
          <pc:sldMk cId="1996599494" sldId="260"/>
        </pc:sldMkLst>
        <pc:spChg chg="mod">
          <ac:chgData name="Charles Kiefriter" userId="a996b49251c4dfd2" providerId="LiveId" clId="{0C0B1188-AF46-406A-B1E0-CE11BC657EDA}" dt="2023-04-18T17:20:57.155" v="17" actId="14100"/>
          <ac:spMkLst>
            <pc:docMk/>
            <pc:sldMk cId="1996599494" sldId="260"/>
            <ac:spMk id="3" creationId="{2B62B9AB-1FBE-4C84-982B-27326D040D0E}"/>
          </ac:spMkLst>
        </pc:spChg>
      </pc:sldChg>
      <pc:sldChg chg="modSp mod">
        <pc:chgData name="Charles Kiefriter" userId="a996b49251c4dfd2" providerId="LiveId" clId="{0C0B1188-AF46-406A-B1E0-CE11BC657EDA}" dt="2023-04-18T17:13:55.195" v="7" actId="20577"/>
        <pc:sldMkLst>
          <pc:docMk/>
          <pc:sldMk cId="1271861663" sldId="261"/>
        </pc:sldMkLst>
        <pc:spChg chg="mod">
          <ac:chgData name="Charles Kiefriter" userId="a996b49251c4dfd2" providerId="LiveId" clId="{0C0B1188-AF46-406A-B1E0-CE11BC657EDA}" dt="2023-04-18T17:13:55.195" v="7" actId="20577"/>
          <ac:spMkLst>
            <pc:docMk/>
            <pc:sldMk cId="1271861663" sldId="261"/>
            <ac:spMk id="3" creationId="{BF2BC001-8DF8-4741-97F6-EBA2DCE45B9F}"/>
          </ac:spMkLst>
        </pc:spChg>
      </pc:sldChg>
      <pc:sldChg chg="modSp mod">
        <pc:chgData name="Charles Kiefriter" userId="a996b49251c4dfd2" providerId="LiveId" clId="{0C0B1188-AF46-406A-B1E0-CE11BC657EDA}" dt="2023-04-18T17:14:32.823" v="14" actId="20577"/>
        <pc:sldMkLst>
          <pc:docMk/>
          <pc:sldMk cId="3120611840" sldId="268"/>
        </pc:sldMkLst>
        <pc:spChg chg="mod">
          <ac:chgData name="Charles Kiefriter" userId="a996b49251c4dfd2" providerId="LiveId" clId="{0C0B1188-AF46-406A-B1E0-CE11BC657EDA}" dt="2023-04-18T17:14:32.823" v="14" actId="20577"/>
          <ac:spMkLst>
            <pc:docMk/>
            <pc:sldMk cId="3120611840" sldId="268"/>
            <ac:spMk id="3" creationId="{1AFA0B57-B65B-4424-AB2F-ACE89BF04F67}"/>
          </ac:spMkLst>
        </pc:spChg>
      </pc:sldChg>
      <pc:sldChg chg="modSp mod">
        <pc:chgData name="Charles Kiefriter" userId="a996b49251c4dfd2" providerId="LiveId" clId="{0C0B1188-AF46-406A-B1E0-CE11BC657EDA}" dt="2023-04-18T17:15:53.774" v="15" actId="14100"/>
        <pc:sldMkLst>
          <pc:docMk/>
          <pc:sldMk cId="729360488" sldId="269"/>
        </pc:sldMkLst>
        <pc:spChg chg="mod">
          <ac:chgData name="Charles Kiefriter" userId="a996b49251c4dfd2" providerId="LiveId" clId="{0C0B1188-AF46-406A-B1E0-CE11BC657EDA}" dt="2023-04-18T17:15:53.774" v="15" actId="14100"/>
          <ac:spMkLst>
            <pc:docMk/>
            <pc:sldMk cId="729360488" sldId="269"/>
            <ac:spMk id="3" creationId="{DD18FE6F-CFAB-4C04-8C2C-DB25D360499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6EBBE9-2F2D-43F0-A8D8-2BF6532AC080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E652F9-2F00-4AB0-9867-DBCD838F97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745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to create a "small" application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E652F9-2F00-4AB0-9867-DBCD838F97B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5719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5909534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769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8C5E67-172B-4F6A-B3B9-DEF72F952E5B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AE8F6D-8FF2-4CB2-B588-110658E7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667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8C5E67-172B-4F6A-B3B9-DEF72F952E5B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AE8F6D-8FF2-4CB2-B588-110658E7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568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8C5E67-172B-4F6A-B3B9-DEF72F952E5B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AE8F6D-8FF2-4CB2-B588-110658E7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011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7042748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7042748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46266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7338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3706" y="1825625"/>
            <a:ext cx="37338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462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335569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3355694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C69D020A-50D9-4765-A420-144120443902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418153" y="1681163"/>
            <a:ext cx="335569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4FDF4AA6-3615-4AC4-A80F-32B15B7C54E1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418153" y="2505075"/>
            <a:ext cx="3355694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128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76110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8593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8C5E67-172B-4F6A-B3B9-DEF72F952E5B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AE8F6D-8FF2-4CB2-B588-110658E7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445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8C5E67-172B-4F6A-B3B9-DEF72F952E5B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AE8F6D-8FF2-4CB2-B588-110658E7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079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710094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5475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svg"/><Relationship Id="rId5" Type="http://schemas.openxmlformats.org/officeDocument/2006/relationships/image" Target="../media/image8.sv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16.sv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slide" Target="slide11.xml"/><Relationship Id="rId4" Type="http://schemas.openxmlformats.org/officeDocument/2006/relationships/slide" Target="slide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SOLID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07839-97A4-44D6-B8EF-1A5DB2D086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6000" dirty="0"/>
              <a:t>Working with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6FD140-E406-4165-9E64-ECEE2E5D31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cap="none" dirty="0"/>
              <a:t>Smart application design</a:t>
            </a:r>
          </a:p>
        </p:txBody>
      </p:sp>
    </p:spTree>
    <p:extLst>
      <p:ext uri="{BB962C8B-B14F-4D97-AF65-F5344CB8AC3E}">
        <p14:creationId xmlns:p14="http://schemas.microsoft.com/office/powerpoint/2010/main" val="5077930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0C222-550C-4610-A954-B9D254F23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this a problem?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62B9AB-1FBE-4C84-982B-27326D040D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696325" cy="4351338"/>
          </a:xfrm>
        </p:spPr>
        <p:txBody>
          <a:bodyPr/>
          <a:lstStyle/>
          <a:p>
            <a:r>
              <a:rPr lang="en-US" dirty="0"/>
              <a:t>In the industry, even small projects are big</a:t>
            </a:r>
          </a:p>
          <a:p>
            <a:r>
              <a:rPr lang="en-US" dirty="0"/>
              <a:t>A "small" microservice may contain 30-40 source files plus numerous resources</a:t>
            </a:r>
          </a:p>
          <a:p>
            <a:r>
              <a:rPr lang="en-US" dirty="0"/>
              <a:t>If you get a job as a Java developer you'll need to know about packages – deal with it!</a:t>
            </a:r>
          </a:p>
        </p:txBody>
      </p:sp>
    </p:spTree>
    <p:extLst>
      <p:ext uri="{BB962C8B-B14F-4D97-AF65-F5344CB8AC3E}">
        <p14:creationId xmlns:p14="http://schemas.microsoft.com/office/powerpoint/2010/main" val="1996599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05C6FC1-D244-4C33-81A8-0B47E9DD3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609600"/>
            <a:ext cx="9958070" cy="991961"/>
          </a:xfrm>
        </p:spPr>
        <p:txBody>
          <a:bodyPr/>
          <a:lstStyle/>
          <a:p>
            <a:r>
              <a:rPr lang="en-US" dirty="0"/>
              <a:t>Creating a "small" application</a:t>
            </a:r>
          </a:p>
        </p:txBody>
      </p:sp>
      <p:pic>
        <p:nvPicPr>
          <p:cNvPr id="3" name="Picture 2" descr="A picture containing clipart&#10;&#10;Description automatically generated">
            <a:extLst>
              <a:ext uri="{FF2B5EF4-FFF2-40B4-BE49-F238E27FC236}">
                <a16:creationId xmlns:a16="http://schemas.microsoft.com/office/drawing/2014/main" id="{3295F8E5-03E1-4251-937F-1A26BCDF9D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850" y="2214336"/>
            <a:ext cx="4406900" cy="439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44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9C426-1AC6-40A5-A45F-7769074A6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Designing with layers</a:t>
            </a:r>
          </a:p>
        </p:txBody>
      </p:sp>
      <p:pic>
        <p:nvPicPr>
          <p:cNvPr id="5" name="Graphic 4" descr="Internet with solid fill">
            <a:extLst>
              <a:ext uri="{FF2B5EF4-FFF2-40B4-BE49-F238E27FC236}">
                <a16:creationId xmlns:a16="http://schemas.microsoft.com/office/drawing/2014/main" id="{C56CEE37-F6E9-42A5-A6FE-45D482F18A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57400" y="1412651"/>
            <a:ext cx="1580921" cy="1580921"/>
          </a:xfrm>
          <a:prstGeom prst="rect">
            <a:avLst/>
          </a:prstGeom>
        </p:spPr>
      </p:pic>
      <p:pic>
        <p:nvPicPr>
          <p:cNvPr id="7" name="Graphic 6" descr="Remote work with solid fill">
            <a:extLst>
              <a:ext uri="{FF2B5EF4-FFF2-40B4-BE49-F238E27FC236}">
                <a16:creationId xmlns:a16="http://schemas.microsoft.com/office/drawing/2014/main" id="{96DCBBF5-C4CC-45D6-A829-647B49C5D8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92688" y="3109118"/>
            <a:ext cx="1110343" cy="1110343"/>
          </a:xfrm>
          <a:prstGeom prst="rect">
            <a:avLst/>
          </a:prstGeom>
        </p:spPr>
      </p:pic>
      <p:pic>
        <p:nvPicPr>
          <p:cNvPr id="11" name="Graphic 10" descr="Disk with solid fill">
            <a:extLst>
              <a:ext uri="{FF2B5EF4-FFF2-40B4-BE49-F238E27FC236}">
                <a16:creationId xmlns:a16="http://schemas.microsoft.com/office/drawing/2014/main" id="{4F272C9A-D66D-4B04-8623-1F7DF0D9F39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292688" y="4335006"/>
            <a:ext cx="1110343" cy="111034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5629BAF-76E0-4783-86EF-B9E28377291F}"/>
              </a:ext>
            </a:extLst>
          </p:cNvPr>
          <p:cNvSpPr txBox="1"/>
          <p:nvPr/>
        </p:nvSpPr>
        <p:spPr>
          <a:xfrm>
            <a:off x="202631" y="2002972"/>
            <a:ext cx="2090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Input/Output Layer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FFC00B-375D-40E2-960C-601FA947B74E}"/>
              </a:ext>
            </a:extLst>
          </p:cNvPr>
          <p:cNvSpPr txBox="1"/>
          <p:nvPr/>
        </p:nvSpPr>
        <p:spPr>
          <a:xfrm>
            <a:off x="202630" y="3376013"/>
            <a:ext cx="2090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Service Layer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EBAE46-0881-4DB2-A0A9-509ED2EF5045}"/>
              </a:ext>
            </a:extLst>
          </p:cNvPr>
          <p:cNvSpPr txBox="1"/>
          <p:nvPr/>
        </p:nvSpPr>
        <p:spPr>
          <a:xfrm>
            <a:off x="202630" y="4749054"/>
            <a:ext cx="2090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Data "DAO" Layer</a:t>
            </a:r>
          </a:p>
        </p:txBody>
      </p:sp>
      <p:pic>
        <p:nvPicPr>
          <p:cNvPr id="16" name="Graphic 15" descr="School girl outline">
            <a:extLst>
              <a:ext uri="{FF2B5EF4-FFF2-40B4-BE49-F238E27FC236}">
                <a16:creationId xmlns:a16="http://schemas.microsoft.com/office/drawing/2014/main" id="{2116C77E-F164-495C-8BAF-EAE83E6E335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860013" y="1745911"/>
            <a:ext cx="914400" cy="914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C26AD4F-DE13-4EAA-B84D-BD6FECADDE69}"/>
              </a:ext>
            </a:extLst>
          </p:cNvPr>
          <p:cNvSpPr txBox="1"/>
          <p:nvPr/>
        </p:nvSpPr>
        <p:spPr>
          <a:xfrm>
            <a:off x="3701144" y="1864472"/>
            <a:ext cx="121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Interacts</a:t>
            </a:r>
          </a:p>
          <a:p>
            <a:pPr algn="ctr"/>
            <a:r>
              <a:rPr lang="en-US" dirty="0"/>
              <a:t>with User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E247B71-88F7-4C7F-AB36-61953883C6ED}"/>
              </a:ext>
            </a:extLst>
          </p:cNvPr>
          <p:cNvSpPr txBox="1"/>
          <p:nvPr/>
        </p:nvSpPr>
        <p:spPr>
          <a:xfrm>
            <a:off x="3520284" y="3233573"/>
            <a:ext cx="1580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Applies Business Rules</a:t>
            </a:r>
          </a:p>
        </p:txBody>
      </p:sp>
      <p:pic>
        <p:nvPicPr>
          <p:cNvPr id="20" name="Graphic 19" descr="Database outline">
            <a:extLst>
              <a:ext uri="{FF2B5EF4-FFF2-40B4-BE49-F238E27FC236}">
                <a16:creationId xmlns:a16="http://schemas.microsoft.com/office/drawing/2014/main" id="{8FA8FE8E-E3A2-4E5F-BA02-7C7B219C5CD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860013" y="4432977"/>
            <a:ext cx="914400" cy="9144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D40246C-8F02-4B57-B146-51BEAF87ECE8}"/>
              </a:ext>
            </a:extLst>
          </p:cNvPr>
          <p:cNvSpPr txBox="1"/>
          <p:nvPr/>
        </p:nvSpPr>
        <p:spPr>
          <a:xfrm>
            <a:off x="3638321" y="4567011"/>
            <a:ext cx="12820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Read/Write Tables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2473C5B-9C80-4ED7-9D38-51D216CFFB77}"/>
              </a:ext>
            </a:extLst>
          </p:cNvPr>
          <p:cNvCxnSpPr/>
          <p:nvPr/>
        </p:nvCxnSpPr>
        <p:spPr>
          <a:xfrm>
            <a:off x="2847859" y="2682083"/>
            <a:ext cx="0" cy="573262"/>
          </a:xfrm>
          <a:prstGeom prst="straightConnector1">
            <a:avLst/>
          </a:prstGeom>
          <a:ln w="9525" cap="flat" cmpd="sng" algn="ctr">
            <a:solidFill>
              <a:schemeClr val="accent6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A9B8F41-D414-4819-BDB4-E947C48CD92F}"/>
              </a:ext>
            </a:extLst>
          </p:cNvPr>
          <p:cNvCxnSpPr/>
          <p:nvPr/>
        </p:nvCxnSpPr>
        <p:spPr>
          <a:xfrm>
            <a:off x="2832775" y="3911058"/>
            <a:ext cx="0" cy="573262"/>
          </a:xfrm>
          <a:prstGeom prst="straightConnector1">
            <a:avLst/>
          </a:prstGeom>
          <a:ln w="9525" cap="flat" cmpd="sng" algn="ctr">
            <a:solidFill>
              <a:schemeClr val="accent6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0879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3F6257A-628A-4EB3-8C89-0B1AE7525BE8}"/>
              </a:ext>
            </a:extLst>
          </p:cNvPr>
          <p:cNvCxnSpPr>
            <a:cxnSpLocks/>
          </p:cNvCxnSpPr>
          <p:nvPr/>
        </p:nvCxnSpPr>
        <p:spPr>
          <a:xfrm flipH="1" flipV="1">
            <a:off x="1708986" y="4537247"/>
            <a:ext cx="1125426" cy="1003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769C426-1AC6-40A5-A45F-7769074A6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Packaging the layers</a:t>
            </a:r>
          </a:p>
        </p:txBody>
      </p:sp>
      <p:pic>
        <p:nvPicPr>
          <p:cNvPr id="5" name="Graphic 4" descr="Internet with solid fill">
            <a:extLst>
              <a:ext uri="{FF2B5EF4-FFF2-40B4-BE49-F238E27FC236}">
                <a16:creationId xmlns:a16="http://schemas.microsoft.com/office/drawing/2014/main" id="{C56CEE37-F6E9-42A5-A6FE-45D482F18A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57400" y="1412651"/>
            <a:ext cx="1580921" cy="1580921"/>
          </a:xfrm>
          <a:prstGeom prst="rect">
            <a:avLst/>
          </a:prstGeom>
        </p:spPr>
      </p:pic>
      <p:pic>
        <p:nvPicPr>
          <p:cNvPr id="7" name="Graphic 6" descr="Remote work with solid fill">
            <a:extLst>
              <a:ext uri="{FF2B5EF4-FFF2-40B4-BE49-F238E27FC236}">
                <a16:creationId xmlns:a16="http://schemas.microsoft.com/office/drawing/2014/main" id="{96DCBBF5-C4CC-45D6-A829-647B49C5D8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92688" y="3109118"/>
            <a:ext cx="1110343" cy="1110343"/>
          </a:xfrm>
          <a:prstGeom prst="rect">
            <a:avLst/>
          </a:prstGeom>
        </p:spPr>
      </p:pic>
      <p:pic>
        <p:nvPicPr>
          <p:cNvPr id="11" name="Graphic 10" descr="Disk with solid fill">
            <a:extLst>
              <a:ext uri="{FF2B5EF4-FFF2-40B4-BE49-F238E27FC236}">
                <a16:creationId xmlns:a16="http://schemas.microsoft.com/office/drawing/2014/main" id="{4F272C9A-D66D-4B04-8623-1F7DF0D9F39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277603" y="5056550"/>
            <a:ext cx="1110343" cy="111034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5629BAF-76E0-4783-86EF-B9E28377291F}"/>
              </a:ext>
            </a:extLst>
          </p:cNvPr>
          <p:cNvSpPr txBox="1"/>
          <p:nvPr/>
        </p:nvSpPr>
        <p:spPr>
          <a:xfrm>
            <a:off x="202631" y="2002972"/>
            <a:ext cx="2090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Input/Output Layer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FFC00B-375D-40E2-960C-601FA947B74E}"/>
              </a:ext>
            </a:extLst>
          </p:cNvPr>
          <p:cNvSpPr txBox="1"/>
          <p:nvPr/>
        </p:nvSpPr>
        <p:spPr>
          <a:xfrm>
            <a:off x="202630" y="3376013"/>
            <a:ext cx="2090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Service Layer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EBAE46-0881-4DB2-A0A9-509ED2EF5045}"/>
              </a:ext>
            </a:extLst>
          </p:cNvPr>
          <p:cNvSpPr txBox="1"/>
          <p:nvPr/>
        </p:nvSpPr>
        <p:spPr>
          <a:xfrm>
            <a:off x="187545" y="5470598"/>
            <a:ext cx="2090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Data "DAO" Layer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C26AD4F-DE13-4EAA-B84D-BD6FECADDE69}"/>
              </a:ext>
            </a:extLst>
          </p:cNvPr>
          <p:cNvSpPr txBox="1"/>
          <p:nvPr/>
        </p:nvSpPr>
        <p:spPr>
          <a:xfrm>
            <a:off x="3638321" y="1878303"/>
            <a:ext cx="18719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"main" package</a:t>
            </a:r>
          </a:p>
          <a:p>
            <a:r>
              <a:rPr lang="en-US" dirty="0"/>
              <a:t>(recipes)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E247B71-88F7-4C7F-AB36-61953883C6ED}"/>
              </a:ext>
            </a:extLst>
          </p:cNvPr>
          <p:cNvSpPr txBox="1"/>
          <p:nvPr/>
        </p:nvSpPr>
        <p:spPr>
          <a:xfrm>
            <a:off x="3638321" y="3233573"/>
            <a:ext cx="18719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"service" package</a:t>
            </a:r>
          </a:p>
          <a:p>
            <a:r>
              <a:rPr lang="en-US" dirty="0"/>
              <a:t>(</a:t>
            </a:r>
            <a:r>
              <a:rPr lang="en-US" dirty="0" err="1"/>
              <a:t>recipes.service</a:t>
            </a:r>
            <a:r>
              <a:rPr lang="en-US" dirty="0"/>
              <a:t>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D40246C-8F02-4B57-B146-51BEAF87ECE8}"/>
              </a:ext>
            </a:extLst>
          </p:cNvPr>
          <p:cNvSpPr txBox="1"/>
          <p:nvPr/>
        </p:nvSpPr>
        <p:spPr>
          <a:xfrm>
            <a:off x="3623237" y="5288555"/>
            <a:ext cx="18719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"</a:t>
            </a:r>
            <a:r>
              <a:rPr lang="en-US" dirty="0" err="1"/>
              <a:t>dao</a:t>
            </a:r>
            <a:r>
              <a:rPr lang="en-US" dirty="0"/>
              <a:t>" package (</a:t>
            </a:r>
            <a:r>
              <a:rPr lang="en-US" dirty="0" err="1"/>
              <a:t>recipes.dao</a:t>
            </a:r>
            <a:r>
              <a:rPr lang="en-US" dirty="0"/>
              <a:t>)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2473C5B-9C80-4ED7-9D38-51D216CFFB77}"/>
              </a:ext>
            </a:extLst>
          </p:cNvPr>
          <p:cNvCxnSpPr/>
          <p:nvPr/>
        </p:nvCxnSpPr>
        <p:spPr>
          <a:xfrm>
            <a:off x="2847859" y="2682083"/>
            <a:ext cx="0" cy="573262"/>
          </a:xfrm>
          <a:prstGeom prst="straightConnector1">
            <a:avLst/>
          </a:prstGeom>
          <a:ln w="9525" cap="flat" cmpd="sng" algn="ctr">
            <a:solidFill>
              <a:schemeClr val="accent6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A9B8F41-D414-4819-BDB4-E947C48CD92F}"/>
              </a:ext>
            </a:extLst>
          </p:cNvPr>
          <p:cNvCxnSpPr>
            <a:cxnSpLocks/>
          </p:cNvCxnSpPr>
          <p:nvPr/>
        </p:nvCxnSpPr>
        <p:spPr>
          <a:xfrm>
            <a:off x="2832775" y="3911058"/>
            <a:ext cx="0" cy="1259656"/>
          </a:xfrm>
          <a:prstGeom prst="straightConnector1">
            <a:avLst/>
          </a:prstGeom>
          <a:ln w="9525" cap="flat" cmpd="sng" algn="ctr">
            <a:solidFill>
              <a:schemeClr val="accent6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4" name="Graphic 3" descr="Bucket and shovel with solid fill">
            <a:extLst>
              <a:ext uri="{FF2B5EF4-FFF2-40B4-BE49-F238E27FC236}">
                <a16:creationId xmlns:a16="http://schemas.microsoft.com/office/drawing/2014/main" id="{58E1818B-E8D9-460C-83E4-3C4C3F75BAC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08033" y="4080047"/>
            <a:ext cx="914400" cy="9144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9258E9E0-A4D8-4DB5-B3A3-4338C78A4549}"/>
              </a:ext>
            </a:extLst>
          </p:cNvPr>
          <p:cNvSpPr txBox="1"/>
          <p:nvPr/>
        </p:nvSpPr>
        <p:spPr>
          <a:xfrm>
            <a:off x="3623237" y="4238496"/>
            <a:ext cx="18719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"entities" package</a:t>
            </a:r>
          </a:p>
          <a:p>
            <a:r>
              <a:rPr lang="en-US" dirty="0"/>
              <a:t>(</a:t>
            </a:r>
            <a:r>
              <a:rPr lang="en-US" dirty="0" err="1"/>
              <a:t>recipes.entity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06377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E54F3-34D0-4325-BAE5-F6AD58F11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Watch the project grow!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CB08AB-0F83-4D37-9129-FFC7A31032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the packages:</a:t>
            </a:r>
          </a:p>
          <a:p>
            <a:pPr lvl="1"/>
            <a:r>
              <a:rPr lang="en-US" dirty="0"/>
              <a:t>Main package (recipes)</a:t>
            </a:r>
          </a:p>
          <a:p>
            <a:pPr lvl="1"/>
            <a:r>
              <a:rPr lang="en-US" dirty="0"/>
              <a:t>Service package (</a:t>
            </a:r>
            <a:r>
              <a:rPr lang="en-US" dirty="0" err="1"/>
              <a:t>recipes.service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DAO package (</a:t>
            </a:r>
            <a:r>
              <a:rPr lang="en-US" dirty="0" err="1"/>
              <a:t>recipes.dao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Entity package (</a:t>
            </a:r>
            <a:r>
              <a:rPr lang="en-US" dirty="0" err="1"/>
              <a:t>recipes.entity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85540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53C2A-6C33-4B0A-8DC8-02451E4AB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What's coming…</a:t>
            </a:r>
          </a:p>
        </p:txBody>
      </p:sp>
      <mc:AlternateContent xmlns:mc="http://schemas.openxmlformats.org/markup-compatibility/2006">
        <mc:Choice xmlns:psuz="http://schemas.microsoft.com/office/powerpoint/2016/summaryzoom" Requires="psuz">
          <p:graphicFrame>
            <p:nvGraphicFramePr>
              <p:cNvPr id="5" name="Summary Zoom 4">
                <a:extLst>
                  <a:ext uri="{FF2B5EF4-FFF2-40B4-BE49-F238E27FC236}">
                    <a16:creationId xmlns:a16="http://schemas.microsoft.com/office/drawing/2014/main" id="{CA052F4A-F749-42BF-97A5-4DDAAF08B1B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567436568"/>
                  </p:ext>
                </p:extLst>
              </p:nvPr>
            </p:nvGraphicFramePr>
            <p:xfrm>
              <a:off x="838200" y="1825625"/>
              <a:ext cx="4974771" cy="4351338"/>
            </p:xfrm>
            <a:graphic>
              <a:graphicData uri="http://schemas.microsoft.com/office/powerpoint/2016/summaryzoom">
                <psuz:summaryZm>
                  <psuz:summaryZmObj sectionId="{12E26CE2-7470-4F4B-A3C4-587C0FABDBBC}">
                    <psuz:zmPr id="{380EF3AA-E91C-4C4E-9887-FAD6ACAE0EAB}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746851" y="152297"/>
                          <a:ext cx="3481070" cy="1958102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8185FE33-DC66-41C8-8597-17BAFEBB27D0}">
                    <psuz:zmPr id="{D9D81341-3291-40D1-95F5-8A022D079CFF}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746851" y="2240939"/>
                          <a:ext cx="3481070" cy="1958102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gridLayout/>
                </psuz:summaryZm>
              </a:graphicData>
            </a:graphic>
          </p:graphicFrame>
        </mc:Choice>
        <mc:Fallback>
          <p:grpSp>
            <p:nvGrpSpPr>
              <p:cNvPr id="5" name="Summary Zoom 4">
                <a:extLst>
                  <a:ext uri="{FF2B5EF4-FFF2-40B4-BE49-F238E27FC236}">
                    <a16:creationId xmlns:a16="http://schemas.microsoft.com/office/drawing/2014/main" id="{CA052F4A-F749-42BF-97A5-4DDAAF08B1BD}"/>
                  </a:ext>
                </a:extLst>
              </p:cNvPr>
              <p:cNvGrpSpPr>
                <a:grpSpLocks noGrp="1" noUngrp="1" noRot="1" noChangeAspect="1" noMove="1" noResize="1"/>
              </p:cNvGrpSpPr>
              <p:nvPr/>
            </p:nvGrpSpPr>
            <p:grpSpPr>
              <a:xfrm>
                <a:off x="838200" y="1825625"/>
                <a:ext cx="4974771" cy="4351338"/>
                <a:chOff x="838200" y="1825625"/>
                <a:chExt cx="4974771" cy="4351338"/>
              </a:xfrm>
            </p:grpSpPr>
            <p:pic>
              <p:nvPicPr>
                <p:cNvPr id="3" name="Picture 3">
                  <a:hlinkClick r:id="rId4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585051" y="1977922"/>
                  <a:ext cx="3481070" cy="1958102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4" name="Picture 4">
                  <a:hlinkClick r:id="rId5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585051" y="4066564"/>
                  <a:ext cx="3481070" cy="1958102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</p:grpSp>
        </mc:Fallback>
      </mc:AlternateContent>
    </p:spTree>
    <p:extLst>
      <p:ext uri="{BB962C8B-B14F-4D97-AF65-F5344CB8AC3E}">
        <p14:creationId xmlns:p14="http://schemas.microsoft.com/office/powerpoint/2010/main" val="2316515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8F40D53-0215-4BB5-847C-FF28276B2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544529"/>
            <a:ext cx="9103260" cy="1007617"/>
          </a:xfrm>
        </p:spPr>
        <p:txBody>
          <a:bodyPr/>
          <a:lstStyle/>
          <a:p>
            <a:r>
              <a:rPr lang="en-US" dirty="0"/>
              <a:t>N-tier application design</a:t>
            </a:r>
          </a:p>
        </p:txBody>
      </p:sp>
      <p:pic>
        <p:nvPicPr>
          <p:cNvPr id="7" name="Picture 6" descr="A picture containing map&#10;&#10;Description automatically generated">
            <a:extLst>
              <a:ext uri="{FF2B5EF4-FFF2-40B4-BE49-F238E27FC236}">
                <a16:creationId xmlns:a16="http://schemas.microsoft.com/office/drawing/2014/main" id="{675A26B6-E9E9-44CD-AB0E-AC73062D8D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850" y="2054711"/>
            <a:ext cx="6623199" cy="3725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991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05F25-9029-4607-824A-D9BAB4E6C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Separating areas of concern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BC001-8DF8-4741-97F6-EBA2DCE45B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Applications deal with…</a:t>
            </a:r>
          </a:p>
          <a:p>
            <a:pPr lvl="1"/>
            <a:r>
              <a:rPr lang="en-US" dirty="0"/>
              <a:t>User input and output</a:t>
            </a:r>
          </a:p>
          <a:p>
            <a:pPr lvl="1"/>
            <a:r>
              <a:rPr lang="en-US" dirty="0"/>
              <a:t>Business rules &amp; logic</a:t>
            </a:r>
          </a:p>
          <a:p>
            <a:pPr lvl="1"/>
            <a:r>
              <a:rPr lang="en-US" dirty="0"/>
              <a:t>Data acquisition and persistence</a:t>
            </a:r>
          </a:p>
          <a:p>
            <a:pPr lvl="1"/>
            <a:endParaRPr lang="en-US" dirty="0"/>
          </a:p>
          <a:p>
            <a:r>
              <a:rPr lang="en-US" dirty="0"/>
              <a:t>These are all separate areas of concern</a:t>
            </a:r>
          </a:p>
        </p:txBody>
      </p:sp>
    </p:spTree>
    <p:extLst>
      <p:ext uri="{BB962C8B-B14F-4D97-AF65-F5344CB8AC3E}">
        <p14:creationId xmlns:p14="http://schemas.microsoft.com/office/powerpoint/2010/main" val="1271861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66A95-B8B0-461F-813D-7F2A28477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Mushing concerns together leads to…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FA0B57-B65B-4424-AB2F-ACE89BF04F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515350" cy="4351338"/>
          </a:xfrm>
        </p:spPr>
        <p:txBody>
          <a:bodyPr/>
          <a:lstStyle/>
          <a:p>
            <a:r>
              <a:rPr lang="en-US" dirty="0"/>
              <a:t>Complex classes</a:t>
            </a:r>
          </a:p>
          <a:p>
            <a:r>
              <a:rPr lang="en-US" dirty="0"/>
              <a:t>Code that is hard to maintain</a:t>
            </a:r>
          </a:p>
          <a:p>
            <a:r>
              <a:rPr lang="en-US" dirty="0"/>
              <a:t>Buggy code</a:t>
            </a:r>
          </a:p>
          <a:p>
            <a:r>
              <a:rPr lang="en-US" dirty="0"/>
              <a:t>Violates the </a:t>
            </a:r>
            <a:r>
              <a:rPr lang="en-US" dirty="0">
                <a:solidFill>
                  <a:srgbClr val="00B0F0"/>
                </a:solidFill>
              </a:rPr>
              <a:t>Single-Responsibility Principle</a:t>
            </a:r>
            <a:r>
              <a:rPr lang="en-US" dirty="0"/>
              <a:t> (SRP)</a:t>
            </a:r>
          </a:p>
        </p:txBody>
      </p:sp>
    </p:spTree>
    <p:extLst>
      <p:ext uri="{BB962C8B-B14F-4D97-AF65-F5344CB8AC3E}">
        <p14:creationId xmlns:p14="http://schemas.microsoft.com/office/powerpoint/2010/main" val="3120611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B92B7-0FF6-4348-B4A8-C66A35F65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Single-responsibility principle (SRP)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18FE6F-CFAB-4C04-8C2C-DB25D36049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96625" cy="4351338"/>
          </a:xfrm>
        </p:spPr>
        <p:txBody>
          <a:bodyPr/>
          <a:lstStyle/>
          <a:p>
            <a:r>
              <a:rPr lang="en-US" dirty="0"/>
              <a:t>Part of the </a:t>
            </a:r>
            <a:r>
              <a:rPr lang="en-US" dirty="0">
                <a:hlinkClick r:id="rId2"/>
              </a:rPr>
              <a:t>5 SOLID principles of OOP</a:t>
            </a:r>
            <a:endParaRPr lang="en-US" dirty="0"/>
          </a:p>
          <a:p>
            <a:r>
              <a:rPr lang="en-US" dirty="0"/>
              <a:t>Each module, package, class and method is responsible for a single aspect of application functionality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Method: creates a connection to a database</a:t>
            </a:r>
          </a:p>
          <a:p>
            <a:pPr lvl="1"/>
            <a:r>
              <a:rPr lang="en-US" dirty="0"/>
              <a:t>Class: obtains and pools connections</a:t>
            </a:r>
          </a:p>
          <a:p>
            <a:pPr lvl="1"/>
            <a:r>
              <a:rPr lang="en-US" dirty="0"/>
              <a:t>Package: contains classes that manage database input/output</a:t>
            </a:r>
          </a:p>
        </p:txBody>
      </p:sp>
    </p:spTree>
    <p:extLst>
      <p:ext uri="{BB962C8B-B14F-4D97-AF65-F5344CB8AC3E}">
        <p14:creationId xmlns:p14="http://schemas.microsoft.com/office/powerpoint/2010/main" val="729360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CB0B4-D7DB-4A15-AE02-A4D07425A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In Java, there are two ways to separate concerns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3D153-57A0-44A1-A88D-04C6160DD1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192" y="1825625"/>
            <a:ext cx="11247120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Ultra-large applications may separate the different concerns into </a:t>
            </a:r>
            <a:r>
              <a:rPr lang="en-US" i="1" dirty="0">
                <a:solidFill>
                  <a:srgbClr val="00B0F0"/>
                </a:solidFill>
              </a:rPr>
              <a:t>libraries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Smaller applications may use </a:t>
            </a:r>
            <a:r>
              <a:rPr lang="en-US" i="1" dirty="0">
                <a:solidFill>
                  <a:srgbClr val="00B0F0"/>
                </a:solidFill>
              </a:rPr>
              <a:t>packages </a:t>
            </a:r>
            <a:r>
              <a:rPr lang="en-US" dirty="0"/>
              <a:t>to separate the concerns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What are the concerns?</a:t>
            </a:r>
          </a:p>
          <a:p>
            <a:pPr lvl="1"/>
            <a:r>
              <a:rPr lang="en-US" dirty="0"/>
              <a:t>User input and output</a:t>
            </a:r>
          </a:p>
          <a:p>
            <a:pPr lvl="1"/>
            <a:r>
              <a:rPr lang="en-US" dirty="0"/>
              <a:t>Business rules</a:t>
            </a:r>
          </a:p>
          <a:p>
            <a:pPr lvl="1"/>
            <a:r>
              <a:rPr lang="en-US" dirty="0"/>
              <a:t>Data acquisition and persistence</a:t>
            </a:r>
          </a:p>
        </p:txBody>
      </p:sp>
    </p:spTree>
    <p:extLst>
      <p:ext uri="{BB962C8B-B14F-4D97-AF65-F5344CB8AC3E}">
        <p14:creationId xmlns:p14="http://schemas.microsoft.com/office/powerpoint/2010/main" val="2287524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5485D-D818-41FC-881F-C7024636C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What's a package?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8BA6A-193C-46E5-9A9C-515782C93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8660" y="1761617"/>
            <a:ext cx="10774680" cy="4351338"/>
          </a:xfrm>
        </p:spPr>
        <p:txBody>
          <a:bodyPr/>
          <a:lstStyle/>
          <a:p>
            <a:r>
              <a:rPr lang="en-US" dirty="0"/>
              <a:t>A package is a way of organizing your Java source code into different directories</a:t>
            </a:r>
          </a:p>
          <a:p>
            <a:r>
              <a:rPr lang="en-US" dirty="0"/>
              <a:t>If all your source is in one file, packages may not make sense</a:t>
            </a:r>
          </a:p>
          <a:p>
            <a:r>
              <a:rPr lang="en-US" dirty="0"/>
              <a:t>If you have 30 files, packages make sense: </a:t>
            </a:r>
          </a:p>
          <a:p>
            <a:pPr lvl="1"/>
            <a:r>
              <a:rPr lang="en-US" dirty="0"/>
              <a:t>The compiler can handle the complexity</a:t>
            </a:r>
          </a:p>
          <a:p>
            <a:pPr lvl="1"/>
            <a:r>
              <a:rPr lang="en-US" dirty="0"/>
              <a:t>People cannot</a:t>
            </a:r>
          </a:p>
        </p:txBody>
      </p:sp>
    </p:spTree>
    <p:extLst>
      <p:ext uri="{BB962C8B-B14F-4D97-AF65-F5344CB8AC3E}">
        <p14:creationId xmlns:p14="http://schemas.microsoft.com/office/powerpoint/2010/main" val="1919913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583FA-9F37-43A8-89E9-B4EA7EF53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school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F028AB-E28A-44BF-8303-91AD0686DF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They're small</a:t>
            </a:r>
          </a:p>
          <a:p>
            <a:r>
              <a:rPr lang="en-US" dirty="0"/>
              <a:t>Everything in one file</a:t>
            </a:r>
          </a:p>
          <a:p>
            <a:r>
              <a:rPr lang="en-US" dirty="0"/>
              <a:t>No packages</a:t>
            </a:r>
          </a:p>
        </p:txBody>
      </p:sp>
    </p:spTree>
    <p:extLst>
      <p:ext uri="{BB962C8B-B14F-4D97-AF65-F5344CB8AC3E}">
        <p14:creationId xmlns:p14="http://schemas.microsoft.com/office/powerpoint/2010/main" val="2685137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2008</TotalTime>
  <Words>393</Words>
  <Application>Microsoft Office PowerPoint</Application>
  <PresentationFormat>Widescreen</PresentationFormat>
  <Paragraphs>73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Working with data</vt:lpstr>
      <vt:lpstr>What's coming…</vt:lpstr>
      <vt:lpstr>N-tier application design</vt:lpstr>
      <vt:lpstr>Separating areas of concern</vt:lpstr>
      <vt:lpstr>Mushing concerns together leads to…</vt:lpstr>
      <vt:lpstr>Single-responsibility principle (SRP)</vt:lpstr>
      <vt:lpstr>In Java, there are two ways to separate concerns</vt:lpstr>
      <vt:lpstr>What's a package?</vt:lpstr>
      <vt:lpstr>Problems with school applications</vt:lpstr>
      <vt:lpstr>Why is this a problem?</vt:lpstr>
      <vt:lpstr>Creating a "small" application</vt:lpstr>
      <vt:lpstr>Designing with layers</vt:lpstr>
      <vt:lpstr>Packaging the layers</vt:lpstr>
      <vt:lpstr>Watch the project grow!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Sorting Data</dc:title>
  <dc:creator>Rob Hewitt</dc:creator>
  <cp:lastModifiedBy>Chuck Kiefriter</cp:lastModifiedBy>
  <cp:revision>104</cp:revision>
  <dcterms:created xsi:type="dcterms:W3CDTF">2021-08-01T14:44:57Z</dcterms:created>
  <dcterms:modified xsi:type="dcterms:W3CDTF">2024-03-20T23:27:27Z</dcterms:modified>
</cp:coreProperties>
</file>