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CC3-E314-44EE-86B0-4E7CCBF25E9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226A-ADA6-A65E-9BBC-329E6268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F6F19-526E-9C59-B075-A894F40A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"Insert Location"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29578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760A-F2E8-F76C-B68E-7443DF95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1100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B446-0C58-94BD-2DE9-072D98EF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282F-22F1-0066-FB64-01C7E024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90937" cy="4486275"/>
          </a:xfrm>
        </p:spPr>
        <p:txBody>
          <a:bodyPr>
            <a:normAutofit/>
          </a:bodyPr>
          <a:lstStyle/>
          <a:p>
            <a:r>
              <a:rPr lang="en-US" dirty="0"/>
              <a:t>Set up the Spring Boot 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 Framework to write an integration test that tests the service method for the "Insert Location" operation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4"/>
                </a:solidFill>
              </a:rPr>
              <a:t>H2</a:t>
            </a:r>
            <a:r>
              <a:rPr lang="en-US" dirty="0"/>
              <a:t> (in-memory database) to store data for </a:t>
            </a:r>
            <a:r>
              <a:rPr lang="en-US"/>
              <a:t>the tests</a:t>
            </a:r>
            <a:endParaRPr lang="en-US" dirty="0"/>
          </a:p>
          <a:p>
            <a:r>
              <a:rPr lang="en-US" dirty="0"/>
              <a:t>Investigate the </a:t>
            </a:r>
            <a:r>
              <a:rPr lang="en-US" dirty="0">
                <a:solidFill>
                  <a:schemeClr val="accent2"/>
                </a:solidFill>
              </a:rPr>
              <a:t>@SpringBootTest </a:t>
            </a:r>
            <a:r>
              <a:rPr lang="en-US" dirty="0"/>
              <a:t>annotation</a:t>
            </a:r>
          </a:p>
          <a:p>
            <a:r>
              <a:rPr lang="en-US" dirty="0"/>
              <a:t>Create a test </a:t>
            </a:r>
            <a:r>
              <a:rPr lang="en-US" dirty="0">
                <a:solidFill>
                  <a:srgbClr val="00B050"/>
                </a:solidFill>
              </a:rPr>
              <a:t>profile</a:t>
            </a:r>
          </a:p>
          <a:p>
            <a:r>
              <a:rPr lang="en-US" dirty="0"/>
              <a:t>Run the test</a:t>
            </a:r>
          </a:p>
        </p:txBody>
      </p:sp>
    </p:spTree>
    <p:extLst>
      <p:ext uri="{BB962C8B-B14F-4D97-AF65-F5344CB8AC3E}">
        <p14:creationId xmlns:p14="http://schemas.microsoft.com/office/powerpoint/2010/main" val="9540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462F-3DBF-0464-3079-2C70B4A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FD06-134F-D5B5-4704-3820CEC8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Tests are </a:t>
            </a:r>
            <a:r>
              <a:rPr lang="en-US" dirty="0">
                <a:solidFill>
                  <a:srgbClr val="00B050"/>
                </a:solidFill>
              </a:rPr>
              <a:t>managed</a:t>
            </a:r>
            <a:r>
              <a:rPr lang="en-US" dirty="0"/>
              <a:t> by JUnit 5 (Jupiter)</a:t>
            </a:r>
          </a:p>
          <a:p>
            <a:r>
              <a:rPr lang="en-US" dirty="0"/>
              <a:t>Individual tests are </a:t>
            </a:r>
            <a:r>
              <a:rPr lang="en-US" dirty="0">
                <a:solidFill>
                  <a:schemeClr val="accent2"/>
                </a:solidFill>
              </a:rPr>
              <a:t>run</a:t>
            </a:r>
            <a:r>
              <a:rPr lang="en-US" dirty="0"/>
              <a:t> by the Spring Boot Test Framework</a:t>
            </a:r>
          </a:p>
          <a:p>
            <a:r>
              <a:rPr lang="en-US" dirty="0"/>
              <a:t>A test </a:t>
            </a:r>
            <a:r>
              <a:rPr lang="en-US" dirty="0">
                <a:solidFill>
                  <a:srgbClr val="00B0F0"/>
                </a:solidFill>
              </a:rPr>
              <a:t>profile</a:t>
            </a:r>
            <a:r>
              <a:rPr lang="en-US" dirty="0"/>
              <a:t> is set up for the tests</a:t>
            </a:r>
          </a:p>
          <a:p>
            <a:r>
              <a:rPr lang="en-US" dirty="0"/>
              <a:t>Specific test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is loaded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in-memory</a:t>
            </a:r>
            <a:r>
              <a:rPr lang="en-US" dirty="0"/>
              <a:t> database is used for the tests (H2)</a:t>
            </a:r>
          </a:p>
          <a:p>
            <a:r>
              <a:rPr lang="en-US" dirty="0">
                <a:solidFill>
                  <a:srgbClr val="00B050"/>
                </a:solidFill>
              </a:rPr>
              <a:t>All</a:t>
            </a:r>
            <a:r>
              <a:rPr lang="en-US" dirty="0"/>
              <a:t> tables are dropped, created, and populated before each test</a:t>
            </a:r>
          </a:p>
        </p:txBody>
      </p:sp>
    </p:spTree>
    <p:extLst>
      <p:ext uri="{BB962C8B-B14F-4D97-AF65-F5344CB8AC3E}">
        <p14:creationId xmlns:p14="http://schemas.microsoft.com/office/powerpoint/2010/main" val="16178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1A1C-CC40-1EA9-B452-F613BA5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 Framework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0985-A2B4-8FE0-4EB4-DE34E85E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863" cy="4351338"/>
          </a:xfrm>
        </p:spPr>
        <p:txBody>
          <a:bodyPr/>
          <a:lstStyle/>
          <a:p>
            <a:r>
              <a:rPr lang="en-US" dirty="0"/>
              <a:t>Spring creates an </a:t>
            </a:r>
            <a:r>
              <a:rPr lang="en-US" dirty="0">
                <a:solidFill>
                  <a:srgbClr val="00B050"/>
                </a:solidFill>
              </a:rPr>
              <a:t>application context </a:t>
            </a:r>
            <a:r>
              <a:rPr lang="en-US" dirty="0"/>
              <a:t>for the tests</a:t>
            </a:r>
          </a:p>
          <a:p>
            <a:r>
              <a:rPr lang="en-US" dirty="0"/>
              <a:t>This means that we can inject dependencies using </a:t>
            </a:r>
            <a:r>
              <a:rPr lang="en-US" dirty="0">
                <a:solidFill>
                  <a:schemeClr val="accent4"/>
                </a:solidFill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2599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2C71-F32F-EFB8-499A-494FEA9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45D6-D785-7FBE-45BE-FAF1081A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411" cy="4351338"/>
          </a:xfrm>
        </p:spPr>
        <p:txBody>
          <a:bodyPr/>
          <a:lstStyle/>
          <a:p>
            <a:r>
              <a:rPr lang="en-US" dirty="0"/>
              <a:t>Use Martin Fowler's (</a:t>
            </a:r>
            <a:r>
              <a:rPr lang="en-US" dirty="0" err="1"/>
              <a:t>ThoughtWorks</a:t>
            </a:r>
            <a:r>
              <a:rPr lang="en-US" dirty="0"/>
              <a:t>) test method </a:t>
            </a:r>
            <a:r>
              <a:rPr lang="en-US" dirty="0">
                <a:solidFill>
                  <a:schemeClr val="accent4"/>
                </a:solidFill>
              </a:rPr>
              <a:t>organization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Given: (a precondition)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When: (the test is executed)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Then: (the results are evaluated)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Tests are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clean</a:t>
            </a:r>
            <a:r>
              <a:rPr lang="en-US" dirty="0">
                <a:cs typeface="Courier New" panose="02070309020205020404" pitchFamily="49" charset="0"/>
              </a:rPr>
              <a:t> and organized</a:t>
            </a:r>
          </a:p>
        </p:txBody>
      </p:sp>
    </p:spTree>
    <p:extLst>
      <p:ext uri="{BB962C8B-B14F-4D97-AF65-F5344CB8AC3E}">
        <p14:creationId xmlns:p14="http://schemas.microsoft.com/office/powerpoint/2010/main" val="27921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7522-BF54-1103-48B0-C939F57E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5429-5D47-9854-33F4-C91EF1B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H2 is an </a:t>
            </a:r>
            <a:r>
              <a:rPr lang="en-US" dirty="0">
                <a:solidFill>
                  <a:srgbClr val="00B0F0"/>
                </a:solidFill>
              </a:rPr>
              <a:t>in-memory </a:t>
            </a:r>
            <a:r>
              <a:rPr lang="en-US" dirty="0"/>
              <a:t>database</a:t>
            </a:r>
          </a:p>
          <a:p>
            <a:r>
              <a:rPr lang="en-US" dirty="0"/>
              <a:t>It is extremely </a:t>
            </a:r>
            <a:r>
              <a:rPr lang="en-US" dirty="0">
                <a:solidFill>
                  <a:srgbClr val="FFC000"/>
                </a:solidFill>
              </a:rPr>
              <a:t>fast</a:t>
            </a:r>
          </a:p>
          <a:p>
            <a:r>
              <a:rPr lang="en-US" dirty="0"/>
              <a:t>The tables can be dropped, created and populated 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test</a:t>
            </a:r>
          </a:p>
          <a:p>
            <a:r>
              <a:rPr lang="en-US" dirty="0"/>
              <a:t>This is important for </a:t>
            </a:r>
            <a:r>
              <a:rPr lang="en-US" dirty="0">
                <a:solidFill>
                  <a:schemeClr val="accent2"/>
                </a:solidFill>
              </a:rPr>
              <a:t>automating</a:t>
            </a:r>
            <a:r>
              <a:rPr lang="en-US" dirty="0"/>
              <a:t> tests</a:t>
            </a:r>
          </a:p>
          <a:p>
            <a:r>
              <a:rPr lang="en-US" dirty="0"/>
              <a:t>If the data is not in a </a:t>
            </a:r>
            <a:r>
              <a:rPr lang="en-US" dirty="0">
                <a:solidFill>
                  <a:schemeClr val="accent4"/>
                </a:solidFill>
              </a:rPr>
              <a:t>known</a:t>
            </a:r>
            <a:r>
              <a:rPr lang="en-US" dirty="0"/>
              <a:t> state, the tests will be non-deterministic</a:t>
            </a:r>
          </a:p>
          <a:p>
            <a:r>
              <a:rPr lang="en-US" dirty="0"/>
              <a:t>If tests are non-deterministic you </a:t>
            </a:r>
            <a:r>
              <a:rPr lang="en-US" dirty="0">
                <a:solidFill>
                  <a:srgbClr val="FF0000"/>
                </a:solidFill>
              </a:rPr>
              <a:t>don't </a:t>
            </a:r>
            <a:r>
              <a:rPr lang="en-US" dirty="0"/>
              <a:t>know the reason for failure</a:t>
            </a:r>
          </a:p>
        </p:txBody>
      </p:sp>
    </p:spTree>
    <p:extLst>
      <p:ext uri="{BB962C8B-B14F-4D97-AF65-F5344CB8AC3E}">
        <p14:creationId xmlns:p14="http://schemas.microsoft.com/office/powerpoint/2010/main" val="20349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CCB3-74AD-1EB5-BD04-30616F42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@SpringBootTest is a combo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A9AF-4184-6480-0CCC-14D3BE5F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56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sets </a:t>
            </a:r>
            <a:r>
              <a:rPr lang="en-US" dirty="0" err="1"/>
              <a:t>SpringExtension.class</a:t>
            </a:r>
            <a:r>
              <a:rPr lang="en-US" dirty="0"/>
              <a:t> as the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controlling the tests</a:t>
            </a:r>
          </a:p>
          <a:p>
            <a:r>
              <a:rPr lang="en-US" dirty="0"/>
              <a:t>It sets a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class for </a:t>
            </a:r>
            <a:r>
              <a:rPr lang="en-US"/>
              <a:t>the tests</a:t>
            </a:r>
            <a:endParaRPr lang="en-US" dirty="0"/>
          </a:p>
          <a:p>
            <a:r>
              <a:rPr lang="en-US" dirty="0"/>
              <a:t>It creates an application </a:t>
            </a:r>
            <a:r>
              <a:rPr lang="en-US" dirty="0">
                <a:solidFill>
                  <a:srgbClr val="00B0F0"/>
                </a:solidFill>
              </a:rPr>
              <a:t>context</a:t>
            </a:r>
            <a:r>
              <a:rPr lang="en-US" dirty="0"/>
              <a:t> for the tests</a:t>
            </a:r>
          </a:p>
          <a:p>
            <a:pPr lvl="1"/>
            <a:r>
              <a:rPr lang="en-US" dirty="0"/>
              <a:t>Application contexts contain a Bean </a:t>
            </a:r>
            <a:r>
              <a:rPr lang="en-US" dirty="0">
                <a:solidFill>
                  <a:srgbClr val="00B050"/>
                </a:solidFill>
              </a:rPr>
              <a:t>Registry</a:t>
            </a:r>
          </a:p>
          <a:p>
            <a:pPr lvl="1"/>
            <a:r>
              <a:rPr lang="en-US" dirty="0"/>
              <a:t>This means we can use Dependency </a:t>
            </a:r>
            <a:r>
              <a:rPr lang="en-US" dirty="0">
                <a:solidFill>
                  <a:srgbClr val="00B050"/>
                </a:solidFill>
              </a:rPr>
              <a:t>Injection</a:t>
            </a:r>
            <a:r>
              <a:rPr lang="en-US" dirty="0"/>
              <a:t> for the tests (@Autowired)</a:t>
            </a:r>
          </a:p>
          <a:p>
            <a:pPr lvl="1"/>
            <a:r>
              <a:rPr lang="en-US" dirty="0"/>
              <a:t>The test runs in a Spring Boot </a:t>
            </a:r>
            <a:r>
              <a:rPr lang="en-US" dirty="0">
                <a:solidFill>
                  <a:srgbClr val="00B05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7124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4C4C-C715-C61D-B096-0F7866D9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test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6409-6E3E-557E-B8AA-EB55B7BC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25127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application-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test.yaml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/test/resources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configuration file is merged with and overwrites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application.yaml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Configuration is created that applies to </a:t>
            </a:r>
            <a:r>
              <a:rPr lang="en-US" dirty="0">
                <a:solidFill>
                  <a:schemeClr val="accent4"/>
                </a:solidFill>
              </a:rPr>
              <a:t>tests</a:t>
            </a:r>
            <a:r>
              <a:rPr lang="en-US" dirty="0"/>
              <a:t> but not the running application</a:t>
            </a:r>
          </a:p>
          <a:p>
            <a:r>
              <a:rPr lang="en-US" dirty="0"/>
              <a:t>This means we can connect to MySQL in application mode and </a:t>
            </a:r>
            <a:r>
              <a:rPr lang="en-US" dirty="0">
                <a:solidFill>
                  <a:schemeClr val="accent2"/>
                </a:solidFill>
              </a:rPr>
              <a:t>H2</a:t>
            </a:r>
            <a:r>
              <a:rPr lang="en-US" dirty="0"/>
              <a:t> in test mode</a:t>
            </a:r>
          </a:p>
        </p:txBody>
      </p:sp>
    </p:spTree>
    <p:extLst>
      <p:ext uri="{BB962C8B-B14F-4D97-AF65-F5344CB8AC3E}">
        <p14:creationId xmlns:p14="http://schemas.microsoft.com/office/powerpoint/2010/main" val="2652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C660-3C51-B2D7-8D79-9BCEA5AE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AssertJ</a:t>
            </a:r>
            <a:r>
              <a:rPr lang="en-US" dirty="0"/>
              <a:t> to manage test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6E4C-4D21-948A-BA5E-EB477F5F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assertion</a:t>
            </a:r>
            <a:r>
              <a:rPr lang="en-US" dirty="0"/>
              <a:t> in a test determines if something is true or false or is equal to some value</a:t>
            </a:r>
          </a:p>
          <a:p>
            <a:r>
              <a:rPr lang="en-US" dirty="0"/>
              <a:t>For example, assert that a result is </a:t>
            </a:r>
            <a:r>
              <a:rPr lang="en-US" dirty="0">
                <a:solidFill>
                  <a:srgbClr val="00B0F0"/>
                </a:solidFill>
              </a:rPr>
              <a:t>equal</a:t>
            </a:r>
            <a:r>
              <a:rPr lang="en-US" dirty="0"/>
              <a:t> to some expected value</a:t>
            </a:r>
          </a:p>
          <a:p>
            <a:r>
              <a:rPr lang="en-US" dirty="0" err="1"/>
              <a:t>AssertJ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natural</a:t>
            </a:r>
            <a:r>
              <a:rPr lang="en-US" dirty="0"/>
              <a:t> language assertion library</a:t>
            </a:r>
          </a:p>
          <a:p>
            <a:r>
              <a:rPr lang="en-US" dirty="0"/>
              <a:t>It allows assertions to be easily read and </a:t>
            </a:r>
            <a:r>
              <a:rPr lang="en-US" dirty="0">
                <a:solidFill>
                  <a:schemeClr val="accent4"/>
                </a:solidFill>
              </a:rPr>
              <a:t>understood</a:t>
            </a:r>
          </a:p>
        </p:txBody>
      </p:sp>
    </p:spTree>
    <p:extLst>
      <p:ext uri="{BB962C8B-B14F-4D97-AF65-F5344CB8AC3E}">
        <p14:creationId xmlns:p14="http://schemas.microsoft.com/office/powerpoint/2010/main" val="25267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423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Spring Boot Test Framework</vt:lpstr>
      <vt:lpstr>Spring Boot Test Framework (cont.)</vt:lpstr>
      <vt:lpstr>Test format</vt:lpstr>
      <vt:lpstr>H2 database</vt:lpstr>
      <vt:lpstr>@SpringBootTest is a combo annotation</vt:lpstr>
      <vt:lpstr>Create a test profile</vt:lpstr>
      <vt:lpstr>Use AssertJ to manage test assertions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16</cp:revision>
  <dcterms:created xsi:type="dcterms:W3CDTF">2022-10-17T22:52:52Z</dcterms:created>
  <dcterms:modified xsi:type="dcterms:W3CDTF">2023-01-21T23:01:20Z</dcterms:modified>
</cp:coreProperties>
</file>