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0" r:id="rId3"/>
    <p:sldId id="257" r:id="rId4"/>
    <p:sldId id="273" r:id="rId5"/>
    <p:sldId id="266" r:id="rId6"/>
    <p:sldId id="272" r:id="rId7"/>
    <p:sldId id="262" r:id="rId8"/>
    <p:sldId id="261" r:id="rId9"/>
    <p:sldId id="264" r:id="rId10"/>
    <p:sldId id="258" r:id="rId11"/>
    <p:sldId id="267" r:id="rId12"/>
    <p:sldId id="263" r:id="rId13"/>
    <p:sldId id="265" r:id="rId14"/>
    <p:sldId id="268" r:id="rId15"/>
    <p:sldId id="269" r:id="rId16"/>
    <p:sldId id="274" r:id="rId17"/>
    <p:sldId id="271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0"/>
            <p14:sldId id="257"/>
            <p14:sldId id="273"/>
            <p14:sldId id="266"/>
            <p14:sldId id="272"/>
            <p14:sldId id="262"/>
            <p14:sldId id="261"/>
            <p14:sldId id="264"/>
            <p14:sldId id="258"/>
            <p14:sldId id="267"/>
            <p14:sldId id="263"/>
            <p14:sldId id="265"/>
            <p14:sldId id="268"/>
            <p14:sldId id="269"/>
            <p14:sldId id="274"/>
            <p14:sldId id="271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FCB2A37-D863-4EBF-A059-95E2CCBF33B7}"/>
    <pc:docChg chg="modSld">
      <pc:chgData name="Chuck Kiefriter" userId="a996b49251c4dfd2" providerId="LiveId" clId="{DFCB2A37-D863-4EBF-A059-95E2CCBF33B7}" dt="2024-02-21T00:45:13.326" v="0" actId="14100"/>
      <pc:docMkLst>
        <pc:docMk/>
      </pc:docMkLst>
      <pc:sldChg chg="modSp mod">
        <pc:chgData name="Chuck Kiefriter" userId="a996b49251c4dfd2" providerId="LiveId" clId="{DFCB2A37-D863-4EBF-A059-95E2CCBF33B7}" dt="2024-02-21T00:45:13.326" v="0" actId="14100"/>
        <pc:sldMkLst>
          <pc:docMk/>
          <pc:sldMk cId="2260863610" sldId="273"/>
        </pc:sldMkLst>
        <pc:spChg chg="mod">
          <ac:chgData name="Chuck Kiefriter" userId="a996b49251c4dfd2" providerId="LiveId" clId="{DFCB2A37-D863-4EBF-A059-95E2CCBF33B7}" dt="2024-02-21T00:45:13.326" v="0" actId="14100"/>
          <ac:spMkLst>
            <pc:docMk/>
            <pc:sldMk cId="2260863610" sldId="273"/>
            <ac:spMk id="3" creationId="{A776CA5D-C853-44E8-A949-595CAEE4F9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Returning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Moving and modifying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158-A438-42B2-A593-EFF06F2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83D7-2D50-4372-93E2-2D595447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Transforms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Applies</a:t>
            </a:r>
            <a:r>
              <a:rPr lang="en-US" dirty="0"/>
              <a:t> business rules</a:t>
            </a:r>
          </a:p>
          <a:p>
            <a:r>
              <a:rPr lang="en-US" dirty="0">
                <a:solidFill>
                  <a:srgbClr val="00B0F0"/>
                </a:solidFill>
              </a:rPr>
              <a:t>Validates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Throws</a:t>
            </a:r>
            <a:r>
              <a:rPr lang="en-US" dirty="0"/>
              <a:t> appropriate Exceptions</a:t>
            </a:r>
          </a:p>
          <a:p>
            <a:r>
              <a:rPr lang="en-US" dirty="0"/>
              <a:t>Works well with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to throw application-specific exceptions</a:t>
            </a:r>
          </a:p>
        </p:txBody>
      </p:sp>
    </p:spTree>
    <p:extLst>
      <p:ext uri="{BB962C8B-B14F-4D97-AF65-F5344CB8AC3E}">
        <p14:creationId xmlns:p14="http://schemas.microsoft.com/office/powerpoint/2010/main" val="28335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CBD-DEBB-4810-B84F-7765C267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978C-17FB-4336-9BD9-56E83477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1571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No need for NULL check –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will never be NULL</a:t>
            </a:r>
          </a:p>
          <a:p>
            <a:pPr>
              <a:spcBef>
                <a:spcPts val="1800"/>
              </a:spcBef>
            </a:pPr>
            <a:r>
              <a:rPr lang="en-US" dirty="0"/>
              <a:t>If there are no rows the list will be </a:t>
            </a:r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7803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6"/>
            <a:ext cx="10515600" cy="1325563"/>
          </a:xfrm>
        </p:spPr>
        <p:txBody>
          <a:bodyPr/>
          <a:lstStyle/>
          <a:p>
            <a:r>
              <a:rPr lang="en-US" dirty="0"/>
              <a:t>Service layer: single row with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3660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Ice".equals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recipe.getRecipeName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F85F8-7154-4A91-8BE7-2C2052996082}"/>
              </a:ext>
            </a:extLst>
          </p:cNvPr>
          <p:cNvSpPr txBox="1">
            <a:spLocks/>
          </p:cNvSpPr>
          <p:nvPr/>
        </p:nvSpPr>
        <p:spPr>
          <a:xfrm>
            <a:off x="711200" y="3813967"/>
            <a:ext cx="5537200" cy="26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This throws a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if recipe is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programmer</a:t>
            </a:r>
            <a:r>
              <a:rPr lang="en-US" dirty="0">
                <a:cs typeface="Courier New" panose="02070309020205020404" pitchFamily="49" charset="0"/>
              </a:rPr>
              <a:t> did not consider that recipe may be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It probably wasn't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documented</a:t>
            </a:r>
            <a:r>
              <a:rPr lang="en-US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0E13D56-C7AB-4568-A257-BD307F74CF7D}"/>
              </a:ext>
            </a:extLst>
          </p:cNvPr>
          <p:cNvSpPr/>
          <p:nvPr/>
        </p:nvSpPr>
        <p:spPr>
          <a:xfrm rot="1210410">
            <a:off x="4813300" y="2805433"/>
            <a:ext cx="2019300" cy="10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BOOM!</a:t>
            </a:r>
          </a:p>
        </p:txBody>
      </p:sp>
    </p:spTree>
    <p:extLst>
      <p:ext uri="{BB962C8B-B14F-4D97-AF65-F5344CB8AC3E}">
        <p14:creationId xmlns:p14="http://schemas.microsoft.com/office/powerpoint/2010/main" val="2666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single row with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BC89-A978-49D1-910B-C52439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>
            <a:normAutofit/>
          </a:bodyPr>
          <a:lstStyle/>
          <a:p>
            <a:r>
              <a:rPr lang="en-US" dirty="0"/>
              <a:t>Expresses the programmer's </a:t>
            </a:r>
            <a:r>
              <a:rPr lang="en-US" dirty="0">
                <a:solidFill>
                  <a:srgbClr val="00B0F0"/>
                </a:solidFill>
              </a:rPr>
              <a:t>intent</a:t>
            </a:r>
          </a:p>
          <a:p>
            <a:r>
              <a:rPr lang="en-US" dirty="0"/>
              <a:t>Specifically says: the returned value may be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– deal with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3314700"/>
            <a:ext cx="7100944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opRecipe.isPresent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975540E-1B76-42C1-AEFF-88DBF1C1F364}"/>
              </a:ext>
            </a:extLst>
          </p:cNvPr>
          <p:cNvSpPr/>
          <p:nvPr/>
        </p:nvSpPr>
        <p:spPr>
          <a:xfrm rot="1210410">
            <a:off x="4501922" y="4953473"/>
            <a:ext cx="2019300" cy="10160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BOOM!</a:t>
            </a:r>
          </a:p>
        </p:txBody>
      </p:sp>
    </p:spTree>
    <p:extLst>
      <p:ext uri="{BB962C8B-B14F-4D97-AF65-F5344CB8AC3E}">
        <p14:creationId xmlns:p14="http://schemas.microsoft.com/office/powerpoint/2010/main" val="3625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default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2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967B6-57E9-4846-895C-BDD959AAC133}"/>
              </a:ext>
            </a:extLst>
          </p:cNvPr>
          <p:cNvSpPr txBox="1"/>
          <p:nvPr/>
        </p:nvSpPr>
        <p:spPr>
          <a:xfrm>
            <a:off x="1930400" y="4169846"/>
            <a:ext cx="3632200" cy="369332"/>
          </a:xfrm>
          <a:custGeom>
            <a:avLst/>
            <a:gdLst>
              <a:gd name="connsiteX0" fmla="*/ 0 w 3632200"/>
              <a:gd name="connsiteY0" fmla="*/ 0 h 369332"/>
              <a:gd name="connsiteX1" fmla="*/ 482564 w 3632200"/>
              <a:gd name="connsiteY1" fmla="*/ 0 h 369332"/>
              <a:gd name="connsiteX2" fmla="*/ 892483 w 3632200"/>
              <a:gd name="connsiteY2" fmla="*/ 0 h 369332"/>
              <a:gd name="connsiteX3" fmla="*/ 1484013 w 3632200"/>
              <a:gd name="connsiteY3" fmla="*/ 0 h 369332"/>
              <a:gd name="connsiteX4" fmla="*/ 1966577 w 3632200"/>
              <a:gd name="connsiteY4" fmla="*/ 0 h 369332"/>
              <a:gd name="connsiteX5" fmla="*/ 2449141 w 3632200"/>
              <a:gd name="connsiteY5" fmla="*/ 0 h 369332"/>
              <a:gd name="connsiteX6" fmla="*/ 3040670 w 3632200"/>
              <a:gd name="connsiteY6" fmla="*/ 0 h 369332"/>
              <a:gd name="connsiteX7" fmla="*/ 3632200 w 3632200"/>
              <a:gd name="connsiteY7" fmla="*/ 0 h 369332"/>
              <a:gd name="connsiteX8" fmla="*/ 3632200 w 3632200"/>
              <a:gd name="connsiteY8" fmla="*/ 369332 h 369332"/>
              <a:gd name="connsiteX9" fmla="*/ 3185958 w 3632200"/>
              <a:gd name="connsiteY9" fmla="*/ 369332 h 369332"/>
              <a:gd name="connsiteX10" fmla="*/ 2667073 w 3632200"/>
              <a:gd name="connsiteY10" fmla="*/ 369332 h 369332"/>
              <a:gd name="connsiteX11" fmla="*/ 2148187 w 3632200"/>
              <a:gd name="connsiteY11" fmla="*/ 369332 h 369332"/>
              <a:gd name="connsiteX12" fmla="*/ 1665623 w 3632200"/>
              <a:gd name="connsiteY12" fmla="*/ 369332 h 369332"/>
              <a:gd name="connsiteX13" fmla="*/ 1074093 w 3632200"/>
              <a:gd name="connsiteY13" fmla="*/ 369332 h 369332"/>
              <a:gd name="connsiteX14" fmla="*/ 482564 w 3632200"/>
              <a:gd name="connsiteY14" fmla="*/ 369332 h 369332"/>
              <a:gd name="connsiteX15" fmla="*/ 0 w 3632200"/>
              <a:gd name="connsiteY15" fmla="*/ 369332 h 369332"/>
              <a:gd name="connsiteX16" fmla="*/ 0 w 3632200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2200" h="369332" extrusionOk="0">
                <a:moveTo>
                  <a:pt x="0" y="0"/>
                </a:moveTo>
                <a:cubicBezTo>
                  <a:pt x="215574" y="-35053"/>
                  <a:pt x="345998" y="51120"/>
                  <a:pt x="482564" y="0"/>
                </a:cubicBezTo>
                <a:cubicBezTo>
                  <a:pt x="619130" y="-51120"/>
                  <a:pt x="713519" y="1687"/>
                  <a:pt x="892483" y="0"/>
                </a:cubicBezTo>
                <a:cubicBezTo>
                  <a:pt x="1071447" y="-1687"/>
                  <a:pt x="1311148" y="27784"/>
                  <a:pt x="1484013" y="0"/>
                </a:cubicBezTo>
                <a:cubicBezTo>
                  <a:pt x="1656878" y="-27784"/>
                  <a:pt x="1866993" y="34800"/>
                  <a:pt x="1966577" y="0"/>
                </a:cubicBezTo>
                <a:cubicBezTo>
                  <a:pt x="2066161" y="-34800"/>
                  <a:pt x="2231618" y="14110"/>
                  <a:pt x="2449141" y="0"/>
                </a:cubicBezTo>
                <a:cubicBezTo>
                  <a:pt x="2666664" y="-14110"/>
                  <a:pt x="2896830" y="54509"/>
                  <a:pt x="3040670" y="0"/>
                </a:cubicBezTo>
                <a:cubicBezTo>
                  <a:pt x="3184510" y="-54509"/>
                  <a:pt x="3424496" y="50642"/>
                  <a:pt x="3632200" y="0"/>
                </a:cubicBezTo>
                <a:cubicBezTo>
                  <a:pt x="3671274" y="170087"/>
                  <a:pt x="3588146" y="228284"/>
                  <a:pt x="3632200" y="369332"/>
                </a:cubicBezTo>
                <a:cubicBezTo>
                  <a:pt x="3440017" y="385143"/>
                  <a:pt x="3299602" y="318175"/>
                  <a:pt x="3185958" y="369332"/>
                </a:cubicBezTo>
                <a:cubicBezTo>
                  <a:pt x="3072314" y="420489"/>
                  <a:pt x="2855761" y="328117"/>
                  <a:pt x="2667073" y="369332"/>
                </a:cubicBezTo>
                <a:cubicBezTo>
                  <a:pt x="2478385" y="410547"/>
                  <a:pt x="2396159" y="361893"/>
                  <a:pt x="2148187" y="369332"/>
                </a:cubicBezTo>
                <a:cubicBezTo>
                  <a:pt x="1900215" y="376771"/>
                  <a:pt x="1862935" y="360411"/>
                  <a:pt x="1665623" y="369332"/>
                </a:cubicBezTo>
                <a:cubicBezTo>
                  <a:pt x="1468311" y="378253"/>
                  <a:pt x="1276593" y="355062"/>
                  <a:pt x="1074093" y="369332"/>
                </a:cubicBezTo>
                <a:cubicBezTo>
                  <a:pt x="871593" y="383602"/>
                  <a:pt x="629121" y="307292"/>
                  <a:pt x="482564" y="369332"/>
                </a:cubicBezTo>
                <a:cubicBezTo>
                  <a:pt x="336007" y="431372"/>
                  <a:pt x="101621" y="340384"/>
                  <a:pt x="0" y="369332"/>
                </a:cubicBezTo>
                <a:cubicBezTo>
                  <a:pt x="-38655" y="245768"/>
                  <a:pt x="11552" y="91692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Throws a </a:t>
            </a:r>
            <a:r>
              <a:rPr lang="en-US" dirty="0" err="1"/>
              <a:t>NoSuchElementException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79903-9EA6-4876-8F9C-190B560D1DAB}"/>
              </a:ext>
            </a:extLst>
          </p:cNvPr>
          <p:cNvCxnSpPr>
            <a:stCxn id="9" idx="0"/>
          </p:cNvCxnSpPr>
          <p:nvPr/>
        </p:nvCxnSpPr>
        <p:spPr>
          <a:xfrm flipV="1">
            <a:off x="3746500" y="3556000"/>
            <a:ext cx="0" cy="613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custom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317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-&gt;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("Not found");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37669-3F79-4643-A880-9C5A0FDB74A4}"/>
              </a:ext>
            </a:extLst>
          </p:cNvPr>
          <p:cNvSpPr txBox="1"/>
          <p:nvPr/>
        </p:nvSpPr>
        <p:spPr>
          <a:xfrm>
            <a:off x="1346200" y="4500046"/>
            <a:ext cx="2667000" cy="646331"/>
          </a:xfrm>
          <a:custGeom>
            <a:avLst/>
            <a:gdLst>
              <a:gd name="connsiteX0" fmla="*/ 0 w 2667000"/>
              <a:gd name="connsiteY0" fmla="*/ 0 h 646331"/>
              <a:gd name="connsiteX1" fmla="*/ 506730 w 2667000"/>
              <a:gd name="connsiteY1" fmla="*/ 0 h 646331"/>
              <a:gd name="connsiteX2" fmla="*/ 960120 w 2667000"/>
              <a:gd name="connsiteY2" fmla="*/ 0 h 646331"/>
              <a:gd name="connsiteX3" fmla="*/ 1546860 w 2667000"/>
              <a:gd name="connsiteY3" fmla="*/ 0 h 646331"/>
              <a:gd name="connsiteX4" fmla="*/ 2053590 w 2667000"/>
              <a:gd name="connsiteY4" fmla="*/ 0 h 646331"/>
              <a:gd name="connsiteX5" fmla="*/ 2667000 w 2667000"/>
              <a:gd name="connsiteY5" fmla="*/ 0 h 646331"/>
              <a:gd name="connsiteX6" fmla="*/ 2667000 w 2667000"/>
              <a:gd name="connsiteY6" fmla="*/ 336092 h 646331"/>
              <a:gd name="connsiteX7" fmla="*/ 2667000 w 2667000"/>
              <a:gd name="connsiteY7" fmla="*/ 646331 h 646331"/>
              <a:gd name="connsiteX8" fmla="*/ 2133600 w 2667000"/>
              <a:gd name="connsiteY8" fmla="*/ 646331 h 646331"/>
              <a:gd name="connsiteX9" fmla="*/ 1680210 w 2667000"/>
              <a:gd name="connsiteY9" fmla="*/ 646331 h 646331"/>
              <a:gd name="connsiteX10" fmla="*/ 1146810 w 2667000"/>
              <a:gd name="connsiteY10" fmla="*/ 646331 h 646331"/>
              <a:gd name="connsiteX11" fmla="*/ 613410 w 2667000"/>
              <a:gd name="connsiteY11" fmla="*/ 646331 h 646331"/>
              <a:gd name="connsiteX12" fmla="*/ 0 w 2667000"/>
              <a:gd name="connsiteY12" fmla="*/ 646331 h 646331"/>
              <a:gd name="connsiteX13" fmla="*/ 0 w 2667000"/>
              <a:gd name="connsiteY13" fmla="*/ 310239 h 646331"/>
              <a:gd name="connsiteX14" fmla="*/ 0 w 2667000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7000" h="646331" extrusionOk="0">
                <a:moveTo>
                  <a:pt x="0" y="0"/>
                </a:moveTo>
                <a:cubicBezTo>
                  <a:pt x="221851" y="-32453"/>
                  <a:pt x="346477" y="34594"/>
                  <a:pt x="506730" y="0"/>
                </a:cubicBezTo>
                <a:cubicBezTo>
                  <a:pt x="666983" y="-34594"/>
                  <a:pt x="821392" y="34641"/>
                  <a:pt x="960120" y="0"/>
                </a:cubicBezTo>
                <a:cubicBezTo>
                  <a:pt x="1098848" y="-34641"/>
                  <a:pt x="1272882" y="59311"/>
                  <a:pt x="1546860" y="0"/>
                </a:cubicBezTo>
                <a:cubicBezTo>
                  <a:pt x="1820838" y="-59311"/>
                  <a:pt x="1806346" y="48483"/>
                  <a:pt x="2053590" y="0"/>
                </a:cubicBezTo>
                <a:cubicBezTo>
                  <a:pt x="2300834" y="-48483"/>
                  <a:pt x="2404615" y="64965"/>
                  <a:pt x="2667000" y="0"/>
                </a:cubicBezTo>
                <a:cubicBezTo>
                  <a:pt x="2701672" y="99397"/>
                  <a:pt x="2628939" y="207528"/>
                  <a:pt x="2667000" y="336092"/>
                </a:cubicBezTo>
                <a:cubicBezTo>
                  <a:pt x="2705061" y="464656"/>
                  <a:pt x="2659754" y="558683"/>
                  <a:pt x="2667000" y="646331"/>
                </a:cubicBezTo>
                <a:cubicBezTo>
                  <a:pt x="2461545" y="657210"/>
                  <a:pt x="2390132" y="593024"/>
                  <a:pt x="2133600" y="646331"/>
                </a:cubicBezTo>
                <a:cubicBezTo>
                  <a:pt x="1877068" y="699638"/>
                  <a:pt x="1782934" y="596923"/>
                  <a:pt x="1680210" y="646331"/>
                </a:cubicBezTo>
                <a:cubicBezTo>
                  <a:pt x="1577486" y="695739"/>
                  <a:pt x="1388441" y="618333"/>
                  <a:pt x="1146810" y="646331"/>
                </a:cubicBezTo>
                <a:cubicBezTo>
                  <a:pt x="905179" y="674329"/>
                  <a:pt x="793118" y="628857"/>
                  <a:pt x="613410" y="646331"/>
                </a:cubicBezTo>
                <a:cubicBezTo>
                  <a:pt x="433702" y="663805"/>
                  <a:pt x="290015" y="638173"/>
                  <a:pt x="0" y="646331"/>
                </a:cubicBezTo>
                <a:cubicBezTo>
                  <a:pt x="-33616" y="483157"/>
                  <a:pt x="27355" y="419635"/>
                  <a:pt x="0" y="310239"/>
                </a:cubicBezTo>
                <a:cubicBezTo>
                  <a:pt x="-27355" y="200843"/>
                  <a:pt x="264" y="72993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 expression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DB161-2F09-46AC-81FA-75D9C018018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828800" y="3733800"/>
            <a:ext cx="850900" cy="766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983-6B7E-4B67-BABB-A3B54DD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more compactly...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251D-4711-4EFE-9DA6-FC5DF1FF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or...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()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"Not found)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8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B42-2840-4534-B0BA-4746F5EE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D8AE-27E2-407E-B201-ED213B1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Gathers</a:t>
            </a:r>
            <a:r>
              <a:rPr lang="en-US" dirty="0"/>
              <a:t> data from user</a:t>
            </a:r>
          </a:p>
          <a:p>
            <a:r>
              <a:rPr lang="en-US" dirty="0">
                <a:solidFill>
                  <a:srgbClr val="00B0F0"/>
                </a:solidFill>
              </a:rPr>
              <a:t>Handles</a:t>
            </a:r>
            <a:r>
              <a:rPr lang="en-US" dirty="0"/>
              <a:t>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Processes</a:t>
            </a:r>
            <a:r>
              <a:rPr lang="en-US" dirty="0"/>
              <a:t> menu operations</a:t>
            </a:r>
          </a:p>
          <a:p>
            <a:r>
              <a:rPr lang="en-US" dirty="0">
                <a:solidFill>
                  <a:srgbClr val="00B0F0"/>
                </a:solidFill>
              </a:rPr>
              <a:t>Interacts</a:t>
            </a:r>
            <a:r>
              <a:rPr lang="en-US" dirty="0"/>
              <a:t> with Service layer</a:t>
            </a:r>
          </a:p>
        </p:txBody>
      </p:sp>
    </p:spTree>
    <p:extLst>
      <p:ext uri="{BB962C8B-B14F-4D97-AF65-F5344CB8AC3E}">
        <p14:creationId xmlns:p14="http://schemas.microsoft.com/office/powerpoint/2010/main" val="27766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359-C409-4FF6-A3A6-589120FA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/>
              <a:t>The Input/Output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EDBED6-CD47-443A-9424-29134356683C}"/>
              </a:ext>
            </a:extLst>
          </p:cNvPr>
          <p:cNvSpPr txBox="1">
            <a:spLocks/>
          </p:cNvSpPr>
          <p:nvPr/>
        </p:nvSpPr>
        <p:spPr>
          <a:xfrm>
            <a:off x="838200" y="1556656"/>
            <a:ext cx="7100944" cy="511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displayMenu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done =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while(!done)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operation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switch(operation)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Try again.");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74-5E9E-459A-9119-CF122883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48DF-A0BA-4541-8917-4F35B35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Returns data (List or Optional)</a:t>
            </a:r>
          </a:p>
          <a:p>
            <a:pPr lvl="1"/>
            <a:r>
              <a:rPr lang="en-US" dirty="0"/>
              <a:t>Passes on exceptions, does not create them</a:t>
            </a:r>
          </a:p>
          <a:p>
            <a:r>
              <a:rPr lang="en-US" dirty="0">
                <a:solidFill>
                  <a:srgbClr val="00B0F0"/>
                </a:solidFill>
              </a:rPr>
              <a:t>Service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Formats/transforms data</a:t>
            </a:r>
          </a:p>
          <a:p>
            <a:pPr lvl="1"/>
            <a:r>
              <a:rPr lang="en-US" dirty="0"/>
              <a:t>Applies business rules</a:t>
            </a:r>
          </a:p>
          <a:p>
            <a:pPr lvl="1"/>
            <a:r>
              <a:rPr lang="en-US" dirty="0"/>
              <a:t>Throws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I/O </a:t>
            </a:r>
            <a:r>
              <a:rPr lang="en-US" dirty="0"/>
              <a:t>layer</a:t>
            </a:r>
          </a:p>
          <a:p>
            <a:pPr lvl="1"/>
            <a:r>
              <a:rPr lang="en-US" dirty="0"/>
              <a:t>Accepts and displays data</a:t>
            </a:r>
          </a:p>
          <a:p>
            <a:pPr lvl="1"/>
            <a:r>
              <a:rPr lang="en-US" dirty="0"/>
              <a:t>Handles exceptions</a:t>
            </a:r>
          </a:p>
        </p:txBody>
      </p:sp>
    </p:spTree>
    <p:extLst>
      <p:ext uri="{BB962C8B-B14F-4D97-AF65-F5344CB8AC3E}">
        <p14:creationId xmlns:p14="http://schemas.microsoft.com/office/powerpoint/2010/main" val="30408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16E16C2-83C3-4633-A029-ACA4E330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00" y="3378200"/>
            <a:ext cx="25019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7FA63-08FF-4A07-B614-681BF49DAE82}"/>
              </a:ext>
            </a:extLst>
          </p:cNvPr>
          <p:cNvSpPr txBox="1"/>
          <p:nvPr/>
        </p:nvSpPr>
        <p:spPr>
          <a:xfrm>
            <a:off x="8763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DAO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3630-53CC-4C8B-8442-3FB900EFF4C8}"/>
              </a:ext>
            </a:extLst>
          </p:cNvPr>
          <p:cNvSpPr txBox="1"/>
          <p:nvPr/>
        </p:nvSpPr>
        <p:spPr>
          <a:xfrm>
            <a:off x="34798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layer</a:t>
            </a:r>
          </a:p>
        </p:txBody>
      </p:sp>
      <p:pic>
        <p:nvPicPr>
          <p:cNvPr id="13" name="Graphic 12" descr="Priorities with solid fill">
            <a:extLst>
              <a:ext uri="{FF2B5EF4-FFF2-40B4-BE49-F238E27FC236}">
                <a16:creationId xmlns:a16="http://schemas.microsoft.com/office/drawing/2014/main" id="{77223290-F589-4C79-9550-5FD49C09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8950" y="3612634"/>
            <a:ext cx="2286000" cy="2286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D8FA5E8-7F3C-4CC8-8D2B-2E2890E8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01983"/>
            <a:ext cx="3937000" cy="674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application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2DEDC-BEF0-47A3-937D-D9CB3BFE9562}"/>
              </a:ext>
            </a:extLst>
          </p:cNvPr>
          <p:cNvSpPr/>
          <p:nvPr/>
        </p:nvSpPr>
        <p:spPr>
          <a:xfrm>
            <a:off x="431800" y="774700"/>
            <a:ext cx="5016500" cy="55372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Keyboard outline">
            <a:extLst>
              <a:ext uri="{FF2B5EF4-FFF2-40B4-BE49-F238E27FC236}">
                <a16:creationId xmlns:a16="http://schemas.microsoft.com/office/drawing/2014/main" id="{1EF7AB87-E782-4CBF-A6CD-03E207DC7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0" y="1330583"/>
            <a:ext cx="1993900" cy="199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BF0052-4977-4895-ACD0-DA8797D97258}"/>
              </a:ext>
            </a:extLst>
          </p:cNvPr>
          <p:cNvSpPr txBox="1"/>
          <p:nvPr/>
        </p:nvSpPr>
        <p:spPr>
          <a:xfrm>
            <a:off x="2336800" y="28056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layer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2DFB4-C393-47E1-AA6A-A8032531A90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28950" y="3175000"/>
            <a:ext cx="895350" cy="584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EB56C-DC95-4156-AF6B-89D401C3E625}"/>
              </a:ext>
            </a:extLst>
          </p:cNvPr>
          <p:cNvCxnSpPr>
            <a:cxnSpLocks/>
          </p:cNvCxnSpPr>
          <p:nvPr/>
        </p:nvCxnSpPr>
        <p:spPr>
          <a:xfrm flipH="1">
            <a:off x="2393950" y="4752717"/>
            <a:ext cx="8445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3B5E-0CAE-4ECB-A22E-D54A7C0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5343-4535-484E-80D0-29DE4C0F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98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Reads and writes data to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pPr>
              <a:spcBef>
                <a:spcPts val="1800"/>
              </a:spcBef>
            </a:pPr>
            <a:r>
              <a:rPr lang="en-US" dirty="0"/>
              <a:t>Does not create </a:t>
            </a:r>
            <a:r>
              <a:rPr lang="en-US" dirty="0">
                <a:solidFill>
                  <a:srgbClr val="00B0F0"/>
                </a:solidFill>
              </a:rPr>
              <a:t>exceptions</a:t>
            </a:r>
            <a:r>
              <a:rPr lang="en-US" dirty="0"/>
              <a:t> (passes on exceptions from the driver)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generally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transformed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put into DAO classes that </a:t>
            </a:r>
            <a:r>
              <a:rPr lang="en-US" dirty="0">
                <a:solidFill>
                  <a:srgbClr val="00B0F0"/>
                </a:solidFill>
              </a:rPr>
              <a:t>model</a:t>
            </a:r>
            <a:r>
              <a:rPr lang="en-US" dirty="0"/>
              <a:t> the tables</a:t>
            </a:r>
          </a:p>
          <a:p>
            <a:pPr>
              <a:spcBef>
                <a:spcPts val="1800"/>
              </a:spcBef>
            </a:pPr>
            <a:r>
              <a:rPr lang="en-US" dirty="0"/>
              <a:t>The DAO </a:t>
            </a:r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/>
              <a:t> multiple rows (</a:t>
            </a:r>
            <a:r>
              <a:rPr lang="en-US" dirty="0" err="1"/>
              <a:t>fetchAll</a:t>
            </a:r>
            <a:r>
              <a:rPr lang="en-US" dirty="0"/>
              <a:t>) or single rows (</a:t>
            </a:r>
            <a:r>
              <a:rPr lang="en-US" dirty="0" err="1"/>
              <a:t>fetchById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1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8C91-99E0-4893-A28A-4E819C70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CA5D-C853-44E8-A949-595CAEE4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Returns a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of objects in which each element in the list represents a single row of data</a:t>
            </a:r>
          </a:p>
          <a:p>
            <a:pPr>
              <a:spcBef>
                <a:spcPts val="1800"/>
              </a:spcBef>
            </a:pPr>
            <a:r>
              <a:rPr lang="en-US" dirty="0"/>
              <a:t>If no rows are found an </a:t>
            </a:r>
            <a:r>
              <a:rPr lang="en-US" dirty="0">
                <a:solidFill>
                  <a:srgbClr val="00B0F0"/>
                </a:solidFill>
              </a:rPr>
              <a:t>empty</a:t>
            </a:r>
            <a:r>
              <a:rPr lang="en-US" dirty="0"/>
              <a:t> list is returned</a:t>
            </a:r>
          </a:p>
          <a:p>
            <a:pPr>
              <a:spcBef>
                <a:spcPts val="1800"/>
              </a:spcBef>
            </a:pPr>
            <a:r>
              <a:rPr lang="en-US" dirty="0"/>
              <a:t>NULL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22608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52425"/>
            <a:ext cx="10515600" cy="1325563"/>
          </a:xfrm>
        </p:spPr>
        <p:txBody>
          <a:bodyPr/>
          <a:lstStyle/>
          <a:p>
            <a:r>
              <a:rPr lang="en-US" dirty="0"/>
              <a:t>Multiple rows: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8877300" cy="490174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new LinkedList&lt;&gt;()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352-D6E5-41FD-A836-A524C48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6C52-3B97-4264-B38D-DD551423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3500" cy="4351338"/>
          </a:xfrm>
        </p:spPr>
        <p:txBody>
          <a:bodyPr/>
          <a:lstStyle/>
          <a:p>
            <a:r>
              <a:rPr lang="en-US" dirty="0"/>
              <a:t>The "old" way of returning a single row is to return data if the row exists and return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if the row does not exist</a:t>
            </a:r>
          </a:p>
          <a:p>
            <a:r>
              <a:rPr lang="en-US" dirty="0"/>
              <a:t>The problem is that a </a:t>
            </a:r>
            <a:r>
              <a:rPr lang="en-US" dirty="0">
                <a:solidFill>
                  <a:srgbClr val="00B0F0"/>
                </a:solidFill>
              </a:rPr>
              <a:t>programmer</a:t>
            </a:r>
            <a:r>
              <a:rPr lang="en-US" dirty="0"/>
              <a:t> may not know (or may ignore) that a NULL may be returned</a:t>
            </a:r>
          </a:p>
        </p:txBody>
      </p:sp>
    </p:spTree>
    <p:extLst>
      <p:ext uri="{BB962C8B-B14F-4D97-AF65-F5344CB8AC3E}">
        <p14:creationId xmlns:p14="http://schemas.microsoft.com/office/powerpoint/2010/main" val="17212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77825"/>
            <a:ext cx="10515600" cy="1325563"/>
          </a:xfrm>
        </p:spPr>
        <p:txBody>
          <a:bodyPr/>
          <a:lstStyle/>
          <a:p>
            <a:r>
              <a:rPr lang="en-US" dirty="0"/>
              <a:t>Return NULL: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2279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4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9942-C096-4F4C-BB86-33FCFA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660-1C5E-4A35-863F-4AD181EB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61100" cy="44735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is a Java class that replaces NULL as a return value</a:t>
            </a:r>
          </a:p>
          <a:p>
            <a:pPr>
              <a:spcBef>
                <a:spcPts val="1800"/>
              </a:spcBef>
            </a:pPr>
            <a:r>
              <a:rPr lang="en-US" dirty="0"/>
              <a:t>The Optional either contains an Object or it is empty – it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NULL</a:t>
            </a:r>
          </a:p>
          <a:p>
            <a:pPr>
              <a:spcBef>
                <a:spcPts val="1800"/>
              </a:spcBef>
            </a:pPr>
            <a:r>
              <a:rPr lang="en-US" dirty="0"/>
              <a:t>A programmer can ignore a NULL return value – leading to a </a:t>
            </a:r>
            <a:r>
              <a:rPr lang="en-US" dirty="0" err="1">
                <a:solidFill>
                  <a:srgbClr val="00B0F0"/>
                </a:solidFill>
              </a:rPr>
              <a:t>NullPointerException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/>
              <a:t>Optionals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cannot</a:t>
            </a:r>
            <a:r>
              <a:rPr lang="en-US" dirty="0"/>
              <a:t> be ignored</a:t>
            </a:r>
          </a:p>
          <a:p>
            <a:pPr>
              <a:spcBef>
                <a:spcPts val="1800"/>
              </a:spcBef>
            </a:pPr>
            <a:r>
              <a:rPr lang="en-US" dirty="0"/>
              <a:t>An "in your </a:t>
            </a:r>
            <a:r>
              <a:rPr lang="en-US" dirty="0">
                <a:solidFill>
                  <a:srgbClr val="00B0F0"/>
                </a:solidFill>
              </a:rPr>
              <a:t>face</a:t>
            </a:r>
            <a:r>
              <a:rPr lang="en-US" dirty="0"/>
              <a:t>" approach</a:t>
            </a:r>
          </a:p>
        </p:txBody>
      </p:sp>
    </p:spTree>
    <p:extLst>
      <p:ext uri="{BB962C8B-B14F-4D97-AF65-F5344CB8AC3E}">
        <p14:creationId xmlns:p14="http://schemas.microsoft.com/office/powerpoint/2010/main" val="20390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515600" cy="1325563"/>
          </a:xfrm>
        </p:spPr>
        <p:txBody>
          <a:bodyPr/>
          <a:lstStyle/>
          <a:p>
            <a:r>
              <a:rPr lang="en-US" dirty="0"/>
              <a:t>Return Optional: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9118600" cy="46672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recipe =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Optional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(recipe)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1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1711</TotalTime>
  <Words>922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Returning Data</vt:lpstr>
      <vt:lpstr>Java application</vt:lpstr>
      <vt:lpstr>DAO layer</vt:lpstr>
      <vt:lpstr>Multiple rows</vt:lpstr>
      <vt:lpstr>Multiple rows: the code</vt:lpstr>
      <vt:lpstr>Single row: return NULL</vt:lpstr>
      <vt:lpstr>Return NULL: the code</vt:lpstr>
      <vt:lpstr>Single row: return Optional</vt:lpstr>
      <vt:lpstr>Return Optional: the code</vt:lpstr>
      <vt:lpstr>Service layer</vt:lpstr>
      <vt:lpstr>Service layer: multiple rows</vt:lpstr>
      <vt:lpstr>Service layer: single row with NULL</vt:lpstr>
      <vt:lpstr>Service layer: single row with Optional</vt:lpstr>
      <vt:lpstr>Optional with default Exception</vt:lpstr>
      <vt:lpstr>Optional with custom Exception</vt:lpstr>
      <vt:lpstr>Or more compactly...</vt:lpstr>
      <vt:lpstr>Input/Output layer</vt:lpstr>
      <vt:lpstr>The Input/Output layer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139</cp:revision>
  <dcterms:created xsi:type="dcterms:W3CDTF">2021-08-01T14:44:57Z</dcterms:created>
  <dcterms:modified xsi:type="dcterms:W3CDTF">2024-02-21T00:45:24Z</dcterms:modified>
</cp:coreProperties>
</file>