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34"/>
  </p:notesMasterIdLst>
  <p:sldIdLst>
    <p:sldId id="256" r:id="rId2"/>
    <p:sldId id="276" r:id="rId3"/>
    <p:sldId id="257" r:id="rId4"/>
    <p:sldId id="269" r:id="rId5"/>
    <p:sldId id="271" r:id="rId6"/>
    <p:sldId id="263" r:id="rId7"/>
    <p:sldId id="270" r:id="rId8"/>
    <p:sldId id="267" r:id="rId9"/>
    <p:sldId id="262" r:id="rId10"/>
    <p:sldId id="265" r:id="rId11"/>
    <p:sldId id="268" r:id="rId12"/>
    <p:sldId id="264" r:id="rId13"/>
    <p:sldId id="274" r:id="rId14"/>
    <p:sldId id="266" r:id="rId15"/>
    <p:sldId id="275" r:id="rId16"/>
    <p:sldId id="272" r:id="rId17"/>
    <p:sldId id="273" r:id="rId18"/>
    <p:sldId id="279" r:id="rId19"/>
    <p:sldId id="278" r:id="rId20"/>
    <p:sldId id="280" r:id="rId21"/>
    <p:sldId id="281" r:id="rId22"/>
    <p:sldId id="284" r:id="rId23"/>
    <p:sldId id="283" r:id="rId24"/>
    <p:sldId id="282" r:id="rId25"/>
    <p:sldId id="285" r:id="rId26"/>
    <p:sldId id="277" r:id="rId27"/>
    <p:sldId id="286" r:id="rId28"/>
    <p:sldId id="287" r:id="rId29"/>
    <p:sldId id="288" r:id="rId30"/>
    <p:sldId id="289" r:id="rId31"/>
    <p:sldId id="291" r:id="rId32"/>
    <p:sldId id="290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0283" autoAdjust="0"/>
  </p:normalViewPr>
  <p:slideViewPr>
    <p:cSldViewPr snapToGrid="0" snapToObjects="1">
      <p:cViewPr>
        <p:scale>
          <a:sx n="80" d="100"/>
          <a:sy n="80" d="100"/>
        </p:scale>
        <p:origin x="732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PCR bias: https://www.ncbi.nlm.nih.gov/pmc/articles/PMC1317340/#:~:text=PCR%20bias%20is%20thought%20to,stages%20of%20amplification%20(31).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2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53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credit: https://currentprotocols.onlinelibrary.wiley.com/doi/abs/10.1002/cphg.39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2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9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credit: https://currentprotocols.onlinelibrary.wiley.com/doi/abs/10.1002/cphg.39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68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93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10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5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7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46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8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84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54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20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73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TBA4 is a M. tuberculosis isolate extracted as a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36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84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75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19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08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84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722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https://nebiocalculator.neb.com/#!/dsdnaamt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0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Rapid barcoding kit Nanopore website: https://store.nanoporetech.com/uk/rapid-barcoding-kit.html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90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credit: https://store.nanoporetech.com/rapid-sequencing-kit.html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2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8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nzy.elton@ucl.ac.u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1796369"/>
            <a:ext cx="7886700" cy="994172"/>
          </a:xfrm>
        </p:spPr>
        <p:txBody>
          <a:bodyPr/>
          <a:lstStyle/>
          <a:p>
            <a:pPr algn="ctr"/>
            <a:r>
              <a:rPr lang="en-GB" sz="4400" dirty="0"/>
              <a:t>Introduction to the Rapid Barcoding Kit</a:t>
            </a:r>
            <a:endParaRPr lang="en-US" sz="4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2B3D841-B185-8F90-D334-17E48F738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4" y="4719381"/>
            <a:ext cx="320785" cy="3207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A201FB-9B23-DC19-32C4-D3F7C6748050}"/>
              </a:ext>
            </a:extLst>
          </p:cNvPr>
          <p:cNvSpPr txBox="1"/>
          <p:nvPr/>
        </p:nvSpPr>
        <p:spPr>
          <a:xfrm>
            <a:off x="160778" y="46708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dirty="0"/>
              <a:t>       @LinzyElton @PandoraIDNet @AmrCovid</a:t>
            </a:r>
            <a:endParaRPr lang="en-GB" sz="18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5DE99D-DF76-9D2C-D94C-6F10EBAA25E4}"/>
              </a:ext>
            </a:extLst>
          </p:cNvPr>
          <p:cNvSpPr txBox="1"/>
          <p:nvPr/>
        </p:nvSpPr>
        <p:spPr>
          <a:xfrm>
            <a:off x="160778" y="3463286"/>
            <a:ext cx="5033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b="1" dirty="0"/>
              <a:t>Dr Linzy Elton</a:t>
            </a:r>
          </a:p>
          <a:p>
            <a:pPr marL="0" indent="0">
              <a:buNone/>
            </a:pPr>
            <a:r>
              <a:rPr lang="en-GB" sz="1800" b="0" dirty="0"/>
              <a:t>Postdoctoral research associate</a:t>
            </a:r>
          </a:p>
          <a:p>
            <a:pPr marL="0" indent="0">
              <a:buNone/>
            </a:pPr>
            <a:r>
              <a:rPr lang="en-GB" sz="1800" b="0" dirty="0"/>
              <a:t>Centre for Clinical Microbiology</a:t>
            </a:r>
          </a:p>
          <a:p>
            <a:pPr marL="0" indent="0">
              <a:buNone/>
            </a:pPr>
            <a:r>
              <a:rPr lang="en-GB" sz="1800" b="0" dirty="0">
                <a:hlinkClick r:id="rId3"/>
              </a:rPr>
              <a:t>linzy.elton@ucl.ac.uk</a:t>
            </a:r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0" y="994718"/>
            <a:ext cx="8056959" cy="37450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3. Rapid adaptor protein addition</a:t>
            </a:r>
          </a:p>
          <a:p>
            <a:endParaRPr lang="en-GB" dirty="0"/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Once the samples are pooled, the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apid Adaptor Protein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(RAP) </a:t>
            </a: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added (incubation for 5 minutes at room temperature)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helps to guide the DNA to the pores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055B6D4-7511-3D94-E242-37A617F60D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12" t="2307" r="77866" b="83154"/>
          <a:stretch/>
        </p:blipFill>
        <p:spPr>
          <a:xfrm>
            <a:off x="8038769" y="866691"/>
            <a:ext cx="992227" cy="9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4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0" y="994718"/>
            <a:ext cx="8056959" cy="643251"/>
          </a:xfrm>
        </p:spPr>
        <p:txBody>
          <a:bodyPr>
            <a:normAutofit/>
          </a:bodyPr>
          <a:lstStyle/>
          <a:p>
            <a:r>
              <a:rPr lang="en-GB" dirty="0"/>
              <a:t>Flow cell priming kit: what’s in the box?</a:t>
            </a:r>
          </a:p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179094-EF43-9502-D8F8-229C25A1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4" y="2256262"/>
            <a:ext cx="7639172" cy="15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4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97565" y="994718"/>
            <a:ext cx="7999012" cy="4038458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4. Preparation of the flow cell</a:t>
            </a:r>
          </a:p>
          <a:p>
            <a:endParaRPr lang="en-GB" dirty="0"/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flow cell – changing storage buffer to sequencing flush buffer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cells are supplied with storage buffer (yellow in colour) covering the active pores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storage buffer must be replaced by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sequencing flush buffer </a:t>
            </a: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(clear in colour) to enable the correct conditions for sequencing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Sequencing flush buffer </a:t>
            </a: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made up from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Flush buffer (FB) </a:t>
            </a: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(~1.5 mL) and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Flush tether (FT) </a:t>
            </a: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(30 µL) (both come in the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Cell Priming Kit</a:t>
            </a: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Flow Cell Priming Kit comes with each sequencing preparation kit 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VERY IMPORTANT that you do not introduce air bubbles into the flow cell when you add the sequencing flush buffer (if air touches an pore, it will become inactive)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2AECB8-90A7-8386-F04E-06BFE81578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08" t="10654" r="32553" b="50000"/>
          <a:stretch/>
        </p:blipFill>
        <p:spPr>
          <a:xfrm>
            <a:off x="8396577" y="779228"/>
            <a:ext cx="747423" cy="706336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F3547A-E9D5-9E52-9E62-3E6CA67AB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3" t="11156" r="83659" b="50000"/>
          <a:stretch/>
        </p:blipFill>
        <p:spPr>
          <a:xfrm>
            <a:off x="8456576" y="1485564"/>
            <a:ext cx="665860" cy="70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4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0" y="994718"/>
            <a:ext cx="8056959" cy="643251"/>
          </a:xfrm>
        </p:spPr>
        <p:txBody>
          <a:bodyPr>
            <a:normAutofit/>
          </a:bodyPr>
          <a:lstStyle/>
          <a:p>
            <a:r>
              <a:rPr lang="en-GB" dirty="0"/>
              <a:t>Flush Buffer: where does it go?</a:t>
            </a:r>
          </a:p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3B63F-A670-57C6-82C1-E6E117073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99" y="1509721"/>
            <a:ext cx="7285602" cy="33175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1520778-1CD3-AA4D-ACF7-47C433668EB7}"/>
              </a:ext>
            </a:extLst>
          </p:cNvPr>
          <p:cNvSpPr/>
          <p:nvPr/>
        </p:nvSpPr>
        <p:spPr>
          <a:xfrm>
            <a:off x="2584174" y="2571750"/>
            <a:ext cx="1884459" cy="18173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42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0" y="994718"/>
            <a:ext cx="7703127" cy="3745062"/>
          </a:xfrm>
        </p:spPr>
        <p:txBody>
          <a:bodyPr>
            <a:normAutofit/>
          </a:bodyPr>
          <a:lstStyle/>
          <a:p>
            <a:r>
              <a:rPr lang="en-GB" sz="2800" dirty="0"/>
              <a:t>5. Preparation of DNA library</a:t>
            </a:r>
          </a:p>
          <a:p>
            <a:endParaRPr lang="en-GB" sz="2400" dirty="0"/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barcoded DNA (with attached RAP) is then mixed with </a:t>
            </a:r>
            <a:r>
              <a:rPr lang="en-GB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sequencing buffer (SQB),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loading beads (LB)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nuclease free water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mixture is loaded into the SpotON port on the flow cell (approx. 75 µL)</a:t>
            </a:r>
            <a:endParaRPr lang="en-GB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5234DC8-FBD0-073F-786A-A582A67A40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63" t="1615" r="49347" b="82462"/>
          <a:stretch/>
        </p:blipFill>
        <p:spPr>
          <a:xfrm>
            <a:off x="8213697" y="803081"/>
            <a:ext cx="825248" cy="8252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312704E-5833-E26F-2D49-A60E200679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937" t="1615" r="39982" b="83615"/>
          <a:stretch/>
        </p:blipFill>
        <p:spPr>
          <a:xfrm>
            <a:off x="8229598" y="1628330"/>
            <a:ext cx="809347" cy="8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7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0" y="994718"/>
            <a:ext cx="8056959" cy="643251"/>
          </a:xfrm>
        </p:spPr>
        <p:txBody>
          <a:bodyPr>
            <a:normAutofit/>
          </a:bodyPr>
          <a:lstStyle/>
          <a:p>
            <a:r>
              <a:rPr lang="en-GB" dirty="0"/>
              <a:t>Sample loading: where does it go?</a:t>
            </a:r>
          </a:p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3B63F-A670-57C6-82C1-E6E117073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99" y="1509721"/>
            <a:ext cx="7285602" cy="33175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1520778-1CD3-AA4D-ACF7-47C433668EB7}"/>
              </a:ext>
            </a:extLst>
          </p:cNvPr>
          <p:cNvSpPr/>
          <p:nvPr/>
        </p:nvSpPr>
        <p:spPr>
          <a:xfrm>
            <a:off x="4468633" y="2123643"/>
            <a:ext cx="1884459" cy="18173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46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0" y="994718"/>
            <a:ext cx="8056959" cy="3745062"/>
          </a:xfrm>
        </p:spPr>
        <p:txBody>
          <a:bodyPr>
            <a:normAutofit/>
          </a:bodyPr>
          <a:lstStyle/>
          <a:p>
            <a:r>
              <a:rPr lang="en-GB" dirty="0"/>
              <a:t>6. Setting up a sequencing run</a:t>
            </a:r>
          </a:p>
          <a:p>
            <a:endParaRPr lang="en-GB" dirty="0"/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the flow cell has been prepared and the sample loaded, the ports are closed and MinKNOW used to set up a sequencing run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3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0" y="994718"/>
            <a:ext cx="8056959" cy="786374"/>
          </a:xfrm>
        </p:spPr>
        <p:txBody>
          <a:bodyPr>
            <a:normAutofit/>
          </a:bodyPr>
          <a:lstStyle/>
          <a:p>
            <a:r>
              <a:rPr lang="en-GB" dirty="0"/>
              <a:t>6. Setting up a sequencing run</a:t>
            </a:r>
          </a:p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06868-C562-17BD-0642-52E9774323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2"/>
          <a:stretch/>
        </p:blipFill>
        <p:spPr bwMode="auto">
          <a:xfrm>
            <a:off x="982675" y="1562076"/>
            <a:ext cx="6730089" cy="36006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0093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16001" y="901786"/>
            <a:ext cx="2280710" cy="1730096"/>
          </a:xfrm>
        </p:spPr>
        <p:txBody>
          <a:bodyPr>
            <a:normAutofit/>
          </a:bodyPr>
          <a:lstStyle/>
          <a:p>
            <a:r>
              <a:rPr lang="en-GB" dirty="0"/>
              <a:t>Extraction results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AAD6D74-7B88-22DB-9306-5D4D8F82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38" y="0"/>
            <a:ext cx="6945923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EB31E8-37E0-6A5B-8AA3-B60A302BDE2B}"/>
              </a:ext>
            </a:extLst>
          </p:cNvPr>
          <p:cNvSpPr/>
          <p:nvPr/>
        </p:nvSpPr>
        <p:spPr>
          <a:xfrm>
            <a:off x="1693628" y="1590261"/>
            <a:ext cx="6186115" cy="278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FDB33-2E8A-71D0-4B7B-6EC3B4CCFB9B}"/>
              </a:ext>
            </a:extLst>
          </p:cNvPr>
          <p:cNvSpPr txBox="1"/>
          <p:nvPr/>
        </p:nvSpPr>
        <p:spPr>
          <a:xfrm>
            <a:off x="696435" y="3175004"/>
            <a:ext cx="799744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High molecular weight (could do clean up to remove small fragments at the bottom)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834BF6-D5C1-A301-1721-12F0E1018343}"/>
              </a:ext>
            </a:extLst>
          </p:cNvPr>
          <p:cNvCxnSpPr/>
          <p:nvPr/>
        </p:nvCxnSpPr>
        <p:spPr>
          <a:xfrm flipV="1">
            <a:off x="2337683" y="1868557"/>
            <a:ext cx="2234316" cy="1306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BD638-F254-08D2-50CC-0BEDCC8870BA}"/>
              </a:ext>
            </a:extLst>
          </p:cNvPr>
          <p:cNvCxnSpPr/>
          <p:nvPr/>
        </p:nvCxnSpPr>
        <p:spPr>
          <a:xfrm>
            <a:off x="6154310" y="3544336"/>
            <a:ext cx="1296062" cy="884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3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16001" y="901786"/>
            <a:ext cx="2280710" cy="1730096"/>
          </a:xfrm>
        </p:spPr>
        <p:txBody>
          <a:bodyPr>
            <a:normAutofit/>
          </a:bodyPr>
          <a:lstStyle/>
          <a:p>
            <a:r>
              <a:rPr lang="en-GB" dirty="0"/>
              <a:t>Extraction results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30C0646-290A-EB99-AECE-A82702CB0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6931"/>
              </p:ext>
            </p:extLst>
          </p:nvPr>
        </p:nvGraphicFramePr>
        <p:xfrm>
          <a:off x="2679590" y="877127"/>
          <a:ext cx="6252375" cy="41162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0475">
                  <a:extLst>
                    <a:ext uri="{9D8B030D-6E8A-4147-A177-3AD203B41FA5}">
                      <a16:colId xmlns:a16="http://schemas.microsoft.com/office/drawing/2014/main" val="437279859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2200301070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2948909731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3380426361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1459975978"/>
                    </a:ext>
                  </a:extLst>
                </a:gridCol>
              </a:tblGrid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Nanodrop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A260/280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A260/230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76091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5824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5.3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73852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6.2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13.5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31980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29.4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57946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502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08173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364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93363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5.1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3.10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82469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2.6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33568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114.4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190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804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3.4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62406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71.8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1,200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81445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49.7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96.4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5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82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1" y="1431234"/>
            <a:ext cx="8045032" cy="3308545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b="0" dirty="0"/>
              <a:t>We will record these sessions and put them online so you can refer back to them later on</a:t>
            </a:r>
          </a:p>
          <a:p>
            <a:endParaRPr lang="en-GB" b="0" dirty="0"/>
          </a:p>
          <a:p>
            <a:pPr algn="ctr"/>
            <a:r>
              <a:rPr lang="en-GB" b="0" dirty="0"/>
              <a:t>We will also put the slides up online so you can access the notes (links and image credits)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TB ONT workshop – NIMR August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1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16001" y="901786"/>
            <a:ext cx="2280710" cy="1730096"/>
          </a:xfrm>
        </p:spPr>
        <p:txBody>
          <a:bodyPr>
            <a:normAutofit/>
          </a:bodyPr>
          <a:lstStyle/>
          <a:p>
            <a:r>
              <a:rPr lang="en-GB" dirty="0"/>
              <a:t>Extraction results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30C0646-290A-EB99-AECE-A82702CB0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31868"/>
              </p:ext>
            </p:extLst>
          </p:nvPr>
        </p:nvGraphicFramePr>
        <p:xfrm>
          <a:off x="2679590" y="877127"/>
          <a:ext cx="6252375" cy="41162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0475">
                  <a:extLst>
                    <a:ext uri="{9D8B030D-6E8A-4147-A177-3AD203B41FA5}">
                      <a16:colId xmlns:a16="http://schemas.microsoft.com/office/drawing/2014/main" val="437279859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2200301070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2948909731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3380426361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1459975978"/>
                    </a:ext>
                  </a:extLst>
                </a:gridCol>
              </a:tblGrid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Nanodrop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A260/280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A260/230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76091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5824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5.3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73852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6.2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13.5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31980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29.4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57946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83.5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502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08173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65.5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364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93363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5.1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3.10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82469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2.6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33568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114.4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190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804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3.4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62406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71.8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1,200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81445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49.7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96.4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5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26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16001" y="901786"/>
            <a:ext cx="2280710" cy="1730096"/>
          </a:xfrm>
        </p:spPr>
        <p:txBody>
          <a:bodyPr>
            <a:normAutofit/>
          </a:bodyPr>
          <a:lstStyle/>
          <a:p>
            <a:r>
              <a:rPr lang="en-GB" dirty="0"/>
              <a:t>Extraction results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30C0646-290A-EB99-AECE-A82702CB0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1627"/>
              </p:ext>
            </p:extLst>
          </p:nvPr>
        </p:nvGraphicFramePr>
        <p:xfrm>
          <a:off x="2679590" y="877127"/>
          <a:ext cx="6252375" cy="41162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0475">
                  <a:extLst>
                    <a:ext uri="{9D8B030D-6E8A-4147-A177-3AD203B41FA5}">
                      <a16:colId xmlns:a16="http://schemas.microsoft.com/office/drawing/2014/main" val="437279859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2200301070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2948909731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3380426361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1459975978"/>
                    </a:ext>
                  </a:extLst>
                </a:gridCol>
              </a:tblGrid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Nanodrop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A260/280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A260/230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76091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5824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5.3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73852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6.2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13.5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31980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29.4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57946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83.5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502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08173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65.5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364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593363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5.1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3.10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82469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2.6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33568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114.4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190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804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3.4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62406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71.8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1,200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181445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49.7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96.4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95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563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16001" y="901786"/>
            <a:ext cx="2280710" cy="2731960"/>
          </a:xfrm>
        </p:spPr>
        <p:txBody>
          <a:bodyPr>
            <a:normAutofit/>
          </a:bodyPr>
          <a:lstStyle/>
          <a:p>
            <a:r>
              <a:rPr lang="en-GB" dirty="0"/>
              <a:t>Extraction results</a:t>
            </a:r>
          </a:p>
          <a:p>
            <a:endParaRPr lang="en-GB" sz="2000" dirty="0"/>
          </a:p>
          <a:p>
            <a:r>
              <a:rPr lang="en-GB" sz="2400" b="0" dirty="0"/>
              <a:t>Good A260/280 ~1.8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30C0646-290A-EB99-AECE-A82702CB0BD9}"/>
              </a:ext>
            </a:extLst>
          </p:cNvPr>
          <p:cNvGraphicFramePr>
            <a:graphicFrameLocks noGrp="1"/>
          </p:cNvGraphicFramePr>
          <p:nvPr/>
        </p:nvGraphicFramePr>
        <p:xfrm>
          <a:off x="2679590" y="877127"/>
          <a:ext cx="6252375" cy="41162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0475">
                  <a:extLst>
                    <a:ext uri="{9D8B030D-6E8A-4147-A177-3AD203B41FA5}">
                      <a16:colId xmlns:a16="http://schemas.microsoft.com/office/drawing/2014/main" val="437279859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2200301070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2948909731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3380426361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1459975978"/>
                    </a:ext>
                  </a:extLst>
                </a:gridCol>
              </a:tblGrid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Nanodrop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A260/280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A260/230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76091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5824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5.3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73852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6.2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13.5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31980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29.4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57946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83.5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502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08173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65.5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364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593363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5.1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3.10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82469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2.6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33568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114.4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190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804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3.4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62406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71.8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1,200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181445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49.7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96.4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95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94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16001" y="901785"/>
            <a:ext cx="2280710" cy="4241715"/>
          </a:xfrm>
        </p:spPr>
        <p:txBody>
          <a:bodyPr>
            <a:normAutofit/>
          </a:bodyPr>
          <a:lstStyle/>
          <a:p>
            <a:r>
              <a:rPr lang="en-GB" dirty="0"/>
              <a:t>Extraction results</a:t>
            </a:r>
          </a:p>
          <a:p>
            <a:endParaRPr lang="en-GB" sz="2000" dirty="0"/>
          </a:p>
          <a:p>
            <a:r>
              <a:rPr lang="en-GB" sz="2400" b="0" dirty="0"/>
              <a:t>Good A260/280: </a:t>
            </a:r>
          </a:p>
          <a:p>
            <a:r>
              <a:rPr lang="en-GB" sz="2400" b="0" dirty="0"/>
              <a:t>~1.8</a:t>
            </a:r>
          </a:p>
          <a:p>
            <a:endParaRPr lang="en-GB" sz="2400" b="0" dirty="0"/>
          </a:p>
          <a:p>
            <a:r>
              <a:rPr lang="en-GB" sz="2400" b="0" dirty="0"/>
              <a:t>Good A260/230: </a:t>
            </a:r>
          </a:p>
          <a:p>
            <a:r>
              <a:rPr lang="en-GB" sz="2400" b="0" dirty="0"/>
              <a:t>2.0-2.2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30C0646-290A-EB99-AECE-A82702CB0BD9}"/>
              </a:ext>
            </a:extLst>
          </p:cNvPr>
          <p:cNvGraphicFramePr>
            <a:graphicFrameLocks noGrp="1"/>
          </p:cNvGraphicFramePr>
          <p:nvPr/>
        </p:nvGraphicFramePr>
        <p:xfrm>
          <a:off x="2679590" y="877127"/>
          <a:ext cx="6252375" cy="41162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0475">
                  <a:extLst>
                    <a:ext uri="{9D8B030D-6E8A-4147-A177-3AD203B41FA5}">
                      <a16:colId xmlns:a16="http://schemas.microsoft.com/office/drawing/2014/main" val="437279859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2200301070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2948909731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3380426361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1459975978"/>
                    </a:ext>
                  </a:extLst>
                </a:gridCol>
              </a:tblGrid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Nanodrop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A260/280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A260/230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76091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5824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5.3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73852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6.2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13.5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31980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29.4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57946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83.5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502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08173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65.5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364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593363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5.1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3.10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82469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2.6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33568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114.4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190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804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3.4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62406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71.8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1,200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181445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49.7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96.4 ng/µL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9515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1635627-68E4-A7AC-88CA-D34A7E289219}"/>
              </a:ext>
            </a:extLst>
          </p:cNvPr>
          <p:cNvSpPr/>
          <p:nvPr/>
        </p:nvSpPr>
        <p:spPr>
          <a:xfrm>
            <a:off x="6440557" y="877127"/>
            <a:ext cx="1248354" cy="4116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8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16001" y="901786"/>
            <a:ext cx="2280710" cy="273196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Extraction results</a:t>
            </a:r>
          </a:p>
          <a:p>
            <a:endParaRPr lang="en-GB" dirty="0"/>
          </a:p>
          <a:p>
            <a:r>
              <a:rPr lang="en-GB" b="0" dirty="0"/>
              <a:t>These samples are good enough to sequence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30C0646-290A-EB99-AECE-A82702CB0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68130"/>
              </p:ext>
            </p:extLst>
          </p:nvPr>
        </p:nvGraphicFramePr>
        <p:xfrm>
          <a:off x="2679590" y="877127"/>
          <a:ext cx="6252375" cy="41162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0475">
                  <a:extLst>
                    <a:ext uri="{9D8B030D-6E8A-4147-A177-3AD203B41FA5}">
                      <a16:colId xmlns:a16="http://schemas.microsoft.com/office/drawing/2014/main" val="437279859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2200301070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2948909731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3380426361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1459975978"/>
                    </a:ext>
                  </a:extLst>
                </a:gridCol>
              </a:tblGrid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Nanodrop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A260/280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A260/230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76091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5824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5.3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73852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6.2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13.5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31980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20.5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29.4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57946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83.5 ng/µL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502 ng/µL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08173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65.5 ng/µL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364 ng/µL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593363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5.1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3.10 ng/µL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82469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2.6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33568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114.4 ng/µL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1.46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190 ng/µL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804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3.4 ng/µL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62406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71.8 ng/µL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1.22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1,200 ng/µL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181445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49.7 ng/µL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96.4 ng/µL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9515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DA65E87-4E5B-59DD-BF3D-FE6468433630}"/>
              </a:ext>
            </a:extLst>
          </p:cNvPr>
          <p:cNvSpPr/>
          <p:nvPr/>
        </p:nvSpPr>
        <p:spPr>
          <a:xfrm>
            <a:off x="3919993" y="2449002"/>
            <a:ext cx="1248355" cy="310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CB949-B34A-E177-FE59-1BE49119C41A}"/>
              </a:ext>
            </a:extLst>
          </p:cNvPr>
          <p:cNvSpPr/>
          <p:nvPr/>
        </p:nvSpPr>
        <p:spPr>
          <a:xfrm>
            <a:off x="3919993" y="4364109"/>
            <a:ext cx="1248355" cy="310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115966-5594-2905-CFAA-409FC7D07CC7}"/>
              </a:ext>
            </a:extLst>
          </p:cNvPr>
          <p:cNvSpPr/>
          <p:nvPr/>
        </p:nvSpPr>
        <p:spPr>
          <a:xfrm>
            <a:off x="3919993" y="2756452"/>
            <a:ext cx="1248355" cy="310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01F01-98BE-34C7-425B-F7048F43E74C}"/>
              </a:ext>
            </a:extLst>
          </p:cNvPr>
          <p:cNvSpPr/>
          <p:nvPr/>
        </p:nvSpPr>
        <p:spPr>
          <a:xfrm>
            <a:off x="7683610" y="3730487"/>
            <a:ext cx="1248355" cy="310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90D422-77A2-2C02-0842-16E279A9E691}"/>
              </a:ext>
            </a:extLst>
          </p:cNvPr>
          <p:cNvSpPr/>
          <p:nvPr/>
        </p:nvSpPr>
        <p:spPr>
          <a:xfrm>
            <a:off x="7683610" y="4674210"/>
            <a:ext cx="1248355" cy="310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1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16001" y="901786"/>
            <a:ext cx="3608576" cy="680524"/>
          </a:xfrm>
        </p:spPr>
        <p:txBody>
          <a:bodyPr>
            <a:normAutofit/>
          </a:bodyPr>
          <a:lstStyle/>
          <a:p>
            <a:r>
              <a:rPr lang="en-GB" dirty="0"/>
              <a:t>Sequencing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30C0646-290A-EB99-AECE-A82702CB0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23763"/>
              </p:ext>
            </p:extLst>
          </p:nvPr>
        </p:nvGraphicFramePr>
        <p:xfrm>
          <a:off x="1411356" y="1492320"/>
          <a:ext cx="6321288" cy="34447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7096">
                  <a:extLst>
                    <a:ext uri="{9D8B030D-6E8A-4147-A177-3AD203B41FA5}">
                      <a16:colId xmlns:a16="http://schemas.microsoft.com/office/drawing/2014/main" val="437279859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2200301070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2948909731"/>
                    </a:ext>
                  </a:extLst>
                </a:gridCol>
              </a:tblGrid>
              <a:tr h="43059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ng/µL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MW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176091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83.5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48,500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5108173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65.5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48,500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7593363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+mn-lt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48,500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20804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+mn-lt"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48,500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7181445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+mn-lt"/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96.4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48,500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695159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TBA4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49,655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1308582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TBA2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36,783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955083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88D0EC1-9A97-1F76-7CF8-92F031336ABE}"/>
              </a:ext>
            </a:extLst>
          </p:cNvPr>
          <p:cNvSpPr/>
          <p:nvPr/>
        </p:nvSpPr>
        <p:spPr>
          <a:xfrm>
            <a:off x="5629523" y="1916264"/>
            <a:ext cx="2103121" cy="25841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116667-977C-3B1F-B614-1B77ED9C4F9C}"/>
              </a:ext>
            </a:extLst>
          </p:cNvPr>
          <p:cNvSpPr/>
          <p:nvPr/>
        </p:nvSpPr>
        <p:spPr>
          <a:xfrm>
            <a:off x="1280159" y="4550007"/>
            <a:ext cx="6663193" cy="405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31521" y="1129086"/>
            <a:ext cx="7903596" cy="353833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Task:</a:t>
            </a:r>
          </a:p>
          <a:p>
            <a:endParaRPr lang="en-GB" dirty="0"/>
          </a:p>
          <a:p>
            <a:r>
              <a:rPr lang="en-GB" b="0" dirty="0"/>
              <a:t>You know that you need 400 ng of DNA in 7.5 µL</a:t>
            </a:r>
          </a:p>
          <a:p>
            <a:endParaRPr lang="en-GB" b="0" dirty="0"/>
          </a:p>
          <a:p>
            <a:r>
              <a:rPr lang="en-GB" b="0" dirty="0"/>
              <a:t>400 ÷ 7.5 = 53.3 ng/µL</a:t>
            </a:r>
          </a:p>
          <a:p>
            <a:endParaRPr lang="en-GB" b="0" dirty="0"/>
          </a:p>
          <a:p>
            <a:r>
              <a:rPr lang="en-GB" b="0" dirty="0"/>
              <a:t>You now need to work out how many µL of each sample to input to ensure you have 400 ng of each</a:t>
            </a:r>
          </a:p>
          <a:p>
            <a:endParaRPr lang="en-GB" b="0" dirty="0"/>
          </a:p>
          <a:p>
            <a:r>
              <a:rPr lang="en-GB" b="0" dirty="0"/>
              <a:t>And work out how much water you need to add to make up 7.5 µL</a:t>
            </a:r>
          </a:p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11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31521" y="1129086"/>
            <a:ext cx="7903596" cy="3538330"/>
          </a:xfrm>
        </p:spPr>
        <p:txBody>
          <a:bodyPr>
            <a:normAutofit lnSpcReduction="10000"/>
          </a:bodyPr>
          <a:lstStyle/>
          <a:p>
            <a:r>
              <a:rPr lang="en-GB" b="0" dirty="0"/>
              <a:t>Concentration calculator (C1V1=C2V2)</a:t>
            </a:r>
          </a:p>
          <a:p>
            <a:endParaRPr lang="en-GB" b="0" dirty="0"/>
          </a:p>
          <a:p>
            <a:r>
              <a:rPr lang="en-GB" b="0" dirty="0"/>
              <a:t>C1 = starting concentration</a:t>
            </a:r>
          </a:p>
          <a:p>
            <a:r>
              <a:rPr lang="en-GB" b="0" dirty="0"/>
              <a:t>V1 = starting volume</a:t>
            </a:r>
          </a:p>
          <a:p>
            <a:r>
              <a:rPr lang="en-GB" b="0" dirty="0"/>
              <a:t>C2 = final concentration</a:t>
            </a:r>
          </a:p>
          <a:p>
            <a:r>
              <a:rPr lang="en-GB" b="0" dirty="0"/>
              <a:t>V2 = final volume </a:t>
            </a:r>
          </a:p>
          <a:p>
            <a:r>
              <a:rPr lang="en-GB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28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31521" y="1129086"/>
            <a:ext cx="7903596" cy="3538330"/>
          </a:xfrm>
        </p:spPr>
        <p:txBody>
          <a:bodyPr>
            <a:normAutofit lnSpcReduction="10000"/>
          </a:bodyPr>
          <a:lstStyle/>
          <a:p>
            <a:r>
              <a:rPr lang="en-GB" b="0" dirty="0"/>
              <a:t>Concentration calculator (C1V1=C2V2)</a:t>
            </a:r>
          </a:p>
          <a:p>
            <a:endParaRPr lang="en-GB" b="0" dirty="0"/>
          </a:p>
          <a:p>
            <a:r>
              <a:rPr lang="en-GB" b="0" dirty="0"/>
              <a:t>C1 = starting concentration</a:t>
            </a:r>
          </a:p>
          <a:p>
            <a:r>
              <a:rPr lang="en-GB" b="0" dirty="0"/>
              <a:t>V1 = starting volume</a:t>
            </a:r>
          </a:p>
          <a:p>
            <a:r>
              <a:rPr lang="en-GB" b="0" dirty="0"/>
              <a:t>C2 = final concentration</a:t>
            </a:r>
          </a:p>
          <a:p>
            <a:r>
              <a:rPr lang="en-GB" b="0" dirty="0"/>
              <a:t>V2 = final volume </a:t>
            </a:r>
          </a:p>
          <a:p>
            <a:r>
              <a:rPr lang="en-GB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72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31521" y="1129086"/>
            <a:ext cx="7903596" cy="3538330"/>
          </a:xfrm>
        </p:spPr>
        <p:txBody>
          <a:bodyPr>
            <a:normAutofit lnSpcReduction="10000"/>
          </a:bodyPr>
          <a:lstStyle/>
          <a:p>
            <a:r>
              <a:rPr lang="en-GB" b="0" dirty="0"/>
              <a:t>Concentration calculator (C1V1=C2V2)</a:t>
            </a:r>
          </a:p>
          <a:p>
            <a:endParaRPr lang="en-GB" b="0" dirty="0"/>
          </a:p>
          <a:p>
            <a:r>
              <a:rPr lang="en-GB" b="0" dirty="0"/>
              <a:t>C1 = Different for each sample</a:t>
            </a:r>
          </a:p>
          <a:p>
            <a:r>
              <a:rPr lang="en-GB" b="0" dirty="0"/>
              <a:t>V1 = ?</a:t>
            </a:r>
          </a:p>
          <a:p>
            <a:r>
              <a:rPr lang="en-GB" b="0" dirty="0"/>
              <a:t>C2 = 53.3 ng/</a:t>
            </a:r>
            <a:r>
              <a:rPr lang="en-GB" b="0" dirty="0" err="1"/>
              <a:t>ul</a:t>
            </a:r>
            <a:endParaRPr lang="en-GB" b="0" dirty="0"/>
          </a:p>
          <a:p>
            <a:r>
              <a:rPr lang="en-GB" b="0" dirty="0"/>
              <a:t>V2 = 7.5 </a:t>
            </a:r>
            <a:r>
              <a:rPr lang="en-GB" b="0" dirty="0" err="1"/>
              <a:t>ul</a:t>
            </a:r>
            <a:endParaRPr lang="en-GB" b="0" dirty="0"/>
          </a:p>
          <a:p>
            <a:r>
              <a:rPr lang="en-GB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1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1" y="1184744"/>
            <a:ext cx="8005276" cy="63610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Why the Rapid Barcoding Kit (SQK-RBK004)?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EA227-42D7-A5F0-25C8-79474DFD969B}"/>
              </a:ext>
            </a:extLst>
          </p:cNvPr>
          <p:cNvSpPr txBox="1"/>
          <p:nvPr/>
        </p:nvSpPr>
        <p:spPr>
          <a:xfrm>
            <a:off x="629842" y="2019763"/>
            <a:ext cx="8005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Quick and user friendly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Can multiplex up to 12 whole genome samples per flow cell run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Relatively good output (for long reads to be observed in sequencing, long fragments need to be present in the sample in the first place)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Better coverage compared to PCR based kits (and therefore removes PCR bias – see link in notes)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Cheaper than other kits (e.g. ligation kit) as no other third party reagents are needed</a:t>
            </a:r>
          </a:p>
        </p:txBody>
      </p:sp>
    </p:spTree>
    <p:extLst>
      <p:ext uri="{BB962C8B-B14F-4D97-AF65-F5344CB8AC3E}">
        <p14:creationId xmlns:p14="http://schemas.microsoft.com/office/powerpoint/2010/main" val="1820373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31521" y="1129086"/>
            <a:ext cx="7903596" cy="3538330"/>
          </a:xfrm>
        </p:spPr>
        <p:txBody>
          <a:bodyPr>
            <a:normAutofit/>
          </a:bodyPr>
          <a:lstStyle/>
          <a:p>
            <a:r>
              <a:rPr lang="en-GB" b="0" dirty="0"/>
              <a:t>Concentration calculator (C1V1=C2V2)</a:t>
            </a:r>
          </a:p>
          <a:p>
            <a:endParaRPr lang="en-GB" b="0" dirty="0"/>
          </a:p>
          <a:p>
            <a:pPr algn="ctr"/>
            <a:r>
              <a:rPr lang="en-GB" sz="4800" dirty="0"/>
              <a:t>V1 = V2 * C2 / C1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45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16001" y="901786"/>
            <a:ext cx="3608576" cy="680524"/>
          </a:xfrm>
        </p:spPr>
        <p:txBody>
          <a:bodyPr>
            <a:normAutofit/>
          </a:bodyPr>
          <a:lstStyle/>
          <a:p>
            <a:r>
              <a:rPr lang="en-GB" dirty="0"/>
              <a:t>Sequencing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30C0646-290A-EB99-AECE-A82702CB0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88920"/>
              </p:ext>
            </p:extLst>
          </p:nvPr>
        </p:nvGraphicFramePr>
        <p:xfrm>
          <a:off x="727544" y="1492320"/>
          <a:ext cx="4214192" cy="34447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7096">
                  <a:extLst>
                    <a:ext uri="{9D8B030D-6E8A-4147-A177-3AD203B41FA5}">
                      <a16:colId xmlns:a16="http://schemas.microsoft.com/office/drawing/2014/main" val="437279859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2200301070"/>
                    </a:ext>
                  </a:extLst>
                </a:gridCol>
              </a:tblGrid>
              <a:tr h="43059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ng/µL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176091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83.5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108173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65.5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593363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+mn-lt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190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0804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+mn-lt"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71.8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181445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+mn-lt"/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96.4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95159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TBA4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1308582"/>
                  </a:ext>
                </a:extLst>
              </a:tr>
              <a:tr h="430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TBA2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95508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507656-C0FA-DF8F-63E6-0A6C383A8087}"/>
              </a:ext>
            </a:extLst>
          </p:cNvPr>
          <p:cNvSpPr txBox="1"/>
          <p:nvPr/>
        </p:nvSpPr>
        <p:spPr>
          <a:xfrm>
            <a:off x="5326059" y="1229434"/>
            <a:ext cx="360194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C2 = 53.3</a:t>
            </a:r>
          </a:p>
          <a:p>
            <a:pPr algn="ctr"/>
            <a:r>
              <a:rPr lang="en-GB" sz="3600" dirty="0"/>
              <a:t>V2 = 7.5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V1 = V2 * C2 / C1 </a:t>
            </a:r>
          </a:p>
          <a:p>
            <a:pPr algn="ctr"/>
            <a:endParaRPr lang="en-GB" sz="3600" dirty="0"/>
          </a:p>
          <a:p>
            <a:pPr algn="ctr"/>
            <a:r>
              <a:rPr lang="en-GB" sz="3200" dirty="0"/>
              <a:t>Don’t forget to calculate the water!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8D0F7-D21A-4665-FE22-76A8903EA18B}"/>
              </a:ext>
            </a:extLst>
          </p:cNvPr>
          <p:cNvSpPr/>
          <p:nvPr/>
        </p:nvSpPr>
        <p:spPr>
          <a:xfrm>
            <a:off x="727544" y="4532243"/>
            <a:ext cx="4214192" cy="46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84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31521" y="1129086"/>
            <a:ext cx="7903596" cy="1296062"/>
          </a:xfrm>
        </p:spPr>
        <p:txBody>
          <a:bodyPr>
            <a:normAutofit/>
          </a:bodyPr>
          <a:lstStyle/>
          <a:p>
            <a:r>
              <a:rPr lang="en-GB" sz="3600" dirty="0"/>
              <a:t>Amount of sample DNA needed: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B13CC7-2699-B938-B981-CD73B476D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65021"/>
              </p:ext>
            </p:extLst>
          </p:nvPr>
        </p:nvGraphicFramePr>
        <p:xfrm>
          <a:off x="1844757" y="1892410"/>
          <a:ext cx="4715068" cy="2880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4800">
                  <a:extLst>
                    <a:ext uri="{9D8B030D-6E8A-4147-A177-3AD203B41FA5}">
                      <a16:colId xmlns:a16="http://schemas.microsoft.com/office/drawing/2014/main" val="3509879837"/>
                    </a:ext>
                  </a:extLst>
                </a:gridCol>
                <a:gridCol w="1451326">
                  <a:extLst>
                    <a:ext uri="{9D8B030D-6E8A-4147-A177-3AD203B41FA5}">
                      <a16:colId xmlns:a16="http://schemas.microsoft.com/office/drawing/2014/main" val="1465635141"/>
                    </a:ext>
                  </a:extLst>
                </a:gridCol>
                <a:gridCol w="1478942">
                  <a:extLst>
                    <a:ext uri="{9D8B030D-6E8A-4147-A177-3AD203B41FA5}">
                      <a16:colId xmlns:a16="http://schemas.microsoft.com/office/drawing/2014/main" val="972324016"/>
                    </a:ext>
                  </a:extLst>
                </a:gridCol>
              </a:tblGrid>
              <a:tr h="637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Sample</a:t>
                      </a:r>
                      <a:endParaRPr lang="en-GB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DNA</a:t>
                      </a:r>
                      <a:endParaRPr lang="en-GB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NFW</a:t>
                      </a:r>
                      <a:endParaRPr lang="en-GB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3662800"/>
                  </a:ext>
                </a:extLst>
              </a:tr>
              <a:tr h="3188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u="none" strike="noStrike">
                          <a:effectLst/>
                        </a:rPr>
                        <a:t>9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4.8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2.7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9960065"/>
                  </a:ext>
                </a:extLst>
              </a:tr>
              <a:tr h="3188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u="none" strike="noStrike">
                          <a:effectLst/>
                        </a:rPr>
                        <a:t>17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6.1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1.4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39036248"/>
                  </a:ext>
                </a:extLst>
              </a:tr>
              <a:tr h="3188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u="none" strike="noStrike">
                          <a:effectLst/>
                        </a:rPr>
                        <a:t>21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2.1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5.4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8473348"/>
                  </a:ext>
                </a:extLst>
              </a:tr>
              <a:tr h="3188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u="none" strike="noStrike">
                          <a:effectLst/>
                        </a:rPr>
                        <a:t>39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5.6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1.9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1497273"/>
                  </a:ext>
                </a:extLst>
              </a:tr>
              <a:tr h="3188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u="none" strike="noStrike">
                          <a:effectLst/>
                        </a:rPr>
                        <a:t>47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4.1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3.4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2730183"/>
                  </a:ext>
                </a:extLst>
              </a:tr>
              <a:tr h="3188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u="none" strike="noStrike">
                          <a:effectLst/>
                        </a:rPr>
                        <a:t>TBA4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2.0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>
                          <a:effectLst/>
                        </a:rPr>
                        <a:t>5.5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5192571"/>
                  </a:ext>
                </a:extLst>
              </a:tr>
              <a:tr h="3291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u="none" strike="noStrike" dirty="0">
                          <a:effectLst/>
                        </a:rPr>
                        <a:t>TBA2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1.7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5.8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710127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6EC3A8F-9752-44BD-E710-784D315CF42C}"/>
              </a:ext>
            </a:extLst>
          </p:cNvPr>
          <p:cNvSpPr/>
          <p:nvPr/>
        </p:nvSpPr>
        <p:spPr>
          <a:xfrm>
            <a:off x="1844757" y="4484536"/>
            <a:ext cx="4778680" cy="349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1" y="1184744"/>
            <a:ext cx="8005276" cy="636105"/>
          </a:xfrm>
        </p:spPr>
        <p:txBody>
          <a:bodyPr>
            <a:normAutofit/>
          </a:bodyPr>
          <a:lstStyle/>
          <a:p>
            <a:r>
              <a:rPr lang="en-GB" dirty="0"/>
              <a:t>Rapid Barcoding Kit – basic steps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EA227-42D7-A5F0-25C8-79474DFD969B}"/>
              </a:ext>
            </a:extLst>
          </p:cNvPr>
          <p:cNvSpPr txBox="1"/>
          <p:nvPr/>
        </p:nvSpPr>
        <p:spPr>
          <a:xfrm>
            <a:off x="629842" y="2019763"/>
            <a:ext cx="80052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800" dirty="0"/>
              <a:t>QC flow cell</a:t>
            </a:r>
          </a:p>
          <a:p>
            <a:pPr marL="342900" indent="-342900">
              <a:buAutoNum type="arabicPeriod"/>
            </a:pPr>
            <a:r>
              <a:rPr lang="en-GB" sz="2800" dirty="0"/>
              <a:t>Add barcodes to each sample</a:t>
            </a:r>
          </a:p>
          <a:p>
            <a:pPr marL="342900" indent="-342900">
              <a:buAutoNum type="arabicPeriod"/>
            </a:pPr>
            <a:r>
              <a:rPr lang="en-GB" sz="2800" dirty="0"/>
              <a:t>Attach rapid sequencing adaptor protein</a:t>
            </a:r>
          </a:p>
          <a:p>
            <a:pPr marL="342900" indent="-342900">
              <a:buFontTx/>
              <a:buAutoNum type="arabicPeriod"/>
            </a:pPr>
            <a:r>
              <a:rPr lang="en-GB" sz="2800" dirty="0"/>
              <a:t>Prepare flow cell for sequencing</a:t>
            </a:r>
          </a:p>
          <a:p>
            <a:pPr marL="342900" indent="-342900">
              <a:buAutoNum type="arabicPeriod"/>
            </a:pPr>
            <a:r>
              <a:rPr lang="en-GB" sz="2800" dirty="0"/>
              <a:t>Prepare DNA library</a:t>
            </a:r>
          </a:p>
          <a:p>
            <a:pPr marL="342900" indent="-342900">
              <a:buAutoNum type="arabicPeriod"/>
            </a:pPr>
            <a:r>
              <a:rPr lang="en-GB" sz="2800" dirty="0"/>
              <a:t>Set up a sequencing run (MinKNOW software)</a:t>
            </a:r>
          </a:p>
        </p:txBody>
      </p:sp>
    </p:spTree>
    <p:extLst>
      <p:ext uri="{BB962C8B-B14F-4D97-AF65-F5344CB8AC3E}">
        <p14:creationId xmlns:p14="http://schemas.microsoft.com/office/powerpoint/2010/main" val="12918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1" y="1184744"/>
            <a:ext cx="8291522" cy="636105"/>
          </a:xfrm>
        </p:spPr>
        <p:txBody>
          <a:bodyPr>
            <a:normAutofit/>
          </a:bodyPr>
          <a:lstStyle/>
          <a:p>
            <a:r>
              <a:rPr lang="en-GB" sz="2000" dirty="0"/>
              <a:t>Equipment and consumables needed for Rapid Barcoding Kit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EA227-42D7-A5F0-25C8-79474DFD969B}"/>
              </a:ext>
            </a:extLst>
          </p:cNvPr>
          <p:cNvSpPr txBox="1"/>
          <p:nvPr/>
        </p:nvSpPr>
        <p:spPr>
          <a:xfrm>
            <a:off x="629841" y="1891491"/>
            <a:ext cx="3881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Microfuge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Vortex mixer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Thermal cycler at 30°C and 80°C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P1000 pipette and 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P100 pipette and 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P20 pipette and 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P10 pipette and 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P2 pipette and 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Timer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37658-DEDA-5685-A3DD-82EAAB40BF07}"/>
              </a:ext>
            </a:extLst>
          </p:cNvPr>
          <p:cNvSpPr txBox="1"/>
          <p:nvPr/>
        </p:nvSpPr>
        <p:spPr>
          <a:xfrm>
            <a:off x="4632479" y="1896384"/>
            <a:ext cx="35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Nuclease free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PCR tubes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1.5 mL Lo-bind tubes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3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1" y="1184744"/>
            <a:ext cx="8005276" cy="636105"/>
          </a:xfrm>
        </p:spPr>
        <p:txBody>
          <a:bodyPr>
            <a:normAutofit/>
          </a:bodyPr>
          <a:lstStyle/>
          <a:p>
            <a:r>
              <a:rPr lang="en-GB" dirty="0"/>
              <a:t>DNA input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EA227-42D7-A5F0-25C8-79474DFD969B}"/>
              </a:ext>
            </a:extLst>
          </p:cNvPr>
          <p:cNvSpPr txBox="1"/>
          <p:nvPr/>
        </p:nvSpPr>
        <p:spPr>
          <a:xfrm>
            <a:off x="629841" y="2019763"/>
            <a:ext cx="794961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400 ng and MW of &gt;30kb*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Input volume is 7.5 µL, which works out to be ~53 ng/µL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If your samples have very different MWs, try normalising for </a:t>
            </a:r>
            <a:r>
              <a:rPr lang="en-GB" sz="2000" dirty="0" err="1"/>
              <a:t>fmol</a:t>
            </a:r>
            <a:r>
              <a:rPr lang="en-GB" sz="2000" dirty="0"/>
              <a:t> instead to get more even numbers of reads per barcode (see notes below for online calculator)</a:t>
            </a:r>
          </a:p>
          <a:p>
            <a:pPr>
              <a:spcAft>
                <a:spcPts val="600"/>
              </a:spcAft>
            </a:pPr>
            <a:endParaRPr lang="en-GB" sz="2000" dirty="0"/>
          </a:p>
          <a:p>
            <a:pPr>
              <a:spcAft>
                <a:spcPts val="600"/>
              </a:spcAft>
            </a:pPr>
            <a:r>
              <a:rPr lang="en-GB" sz="2000" dirty="0"/>
              <a:t>* For tuberculosis = may want lower MW (trade off between long reads and pore efficiency, see presentation #2)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83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1" y="1184744"/>
            <a:ext cx="8005276" cy="636105"/>
          </a:xfrm>
        </p:spPr>
        <p:txBody>
          <a:bodyPr>
            <a:normAutofit/>
          </a:bodyPr>
          <a:lstStyle/>
          <a:p>
            <a:r>
              <a:rPr lang="en-GB" dirty="0"/>
              <a:t>1. QC the flow cell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EA227-42D7-A5F0-25C8-79474DFD969B}"/>
              </a:ext>
            </a:extLst>
          </p:cNvPr>
          <p:cNvSpPr txBox="1"/>
          <p:nvPr/>
        </p:nvSpPr>
        <p:spPr>
          <a:xfrm>
            <a:off x="629842" y="1891491"/>
            <a:ext cx="542110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Quality Control (QC) of flow cells should be done within a few days of them arriving in your laboratory (if they are below the warranty of 800 pores, you can request replacements)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You will also need to QC the flow cells again just before you run an experiment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This will identify how many active pores you have on your flow cell (the more pores that are active, the more data you should obtain)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98263-3B8D-7F41-8930-523A3E0B1E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4" t="4535" r="67682" b="55000"/>
          <a:stretch/>
        </p:blipFill>
        <p:spPr bwMode="auto">
          <a:xfrm>
            <a:off x="6313336" y="818984"/>
            <a:ext cx="2751151" cy="4227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689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16000" y="866691"/>
            <a:ext cx="8005276" cy="636105"/>
          </a:xfrm>
        </p:spPr>
        <p:txBody>
          <a:bodyPr>
            <a:normAutofit/>
          </a:bodyPr>
          <a:lstStyle/>
          <a:p>
            <a:r>
              <a:rPr lang="en-GB" dirty="0"/>
              <a:t>Rapid barcoding kit: What’s in the box?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DAAA0D-C354-DF44-3F25-170FDC76F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8556" y="1502797"/>
            <a:ext cx="5603994" cy="34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9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16000" y="994718"/>
            <a:ext cx="4165169" cy="4008184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2. Addition of barcodes to samples</a:t>
            </a:r>
          </a:p>
          <a:p>
            <a:endParaRPr lang="en-GB" sz="1400" dirty="0"/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Transposon-based fragmentation: transposase simultaneously cleaves template molecules and attaches barcoded tags to the cleaved ends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12 unique barcoded tags in the kit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Barcodes are attached to the DNA by heating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the barcodes are attached, samples can be pooled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 are identified (</a:t>
            </a:r>
            <a:r>
              <a:rPr lang="en-GB" sz="14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demultimplexed</a:t>
            </a:r>
            <a:r>
              <a:rPr lang="en-GB" sz="1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by computer programmes such as Guppy)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TB ONT workshop – NIMR August 2022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13A085B-C061-6FD9-1E61-0FC92A74D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3928" y="1151727"/>
            <a:ext cx="4590072" cy="399177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2D5B1DB-EC64-2A5A-512D-2CDAEF0DBE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520" t="18535" r="35300" b="65772"/>
          <a:stretch/>
        </p:blipFill>
        <p:spPr>
          <a:xfrm>
            <a:off x="5939624" y="779228"/>
            <a:ext cx="3204376" cy="5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19067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9262</TotalTime>
  <Words>2250</Words>
  <Application>Microsoft Office PowerPoint</Application>
  <PresentationFormat>On-screen Show (16:9)</PresentationFormat>
  <Paragraphs>659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4_Custom Design</vt:lpstr>
      <vt:lpstr>Introduction to the Rapid Barcoding Kit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Elton, Linzy</cp:lastModifiedBy>
  <cp:revision>122</cp:revision>
  <dcterms:created xsi:type="dcterms:W3CDTF">2016-12-07T10:36:45Z</dcterms:created>
  <dcterms:modified xsi:type="dcterms:W3CDTF">2022-08-25T08:36:35Z</dcterms:modified>
</cp:coreProperties>
</file>