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6"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17E86-CD49-44F6-8AF1-B5A11709BE13}"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292065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17E86-CD49-44F6-8AF1-B5A11709BE13}"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39669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17E86-CD49-44F6-8AF1-B5A11709BE13}"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115066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17E86-CD49-44F6-8AF1-B5A11709BE13}"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240621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017E86-CD49-44F6-8AF1-B5A11709BE13}"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303845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17E86-CD49-44F6-8AF1-B5A11709BE13}"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30386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17E86-CD49-44F6-8AF1-B5A11709BE13}" type="datetimeFigureOut">
              <a:rPr lang="en-US" smtClean="0"/>
              <a:t>8/22/2020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162167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17E86-CD49-44F6-8AF1-B5A11709BE13}" type="datetimeFigureOut">
              <a:rPr lang="en-US" smtClean="0"/>
              <a:t>8/22/2020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227555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17E86-CD49-44F6-8AF1-B5A11709BE13}" type="datetimeFigureOut">
              <a:rPr lang="en-US" smtClean="0"/>
              <a:t>8/22/2020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150779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17E86-CD49-44F6-8AF1-B5A11709BE13}"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274509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17E86-CD49-44F6-8AF1-B5A11709BE13}" type="datetimeFigureOut">
              <a:rPr lang="en-US" smtClean="0"/>
              <a:t>8/22/2020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FA9A3-CACD-4AF4-B246-46D62927BB7C}" type="slidenum">
              <a:rPr lang="en-US" smtClean="0"/>
              <a:t>‹#›</a:t>
            </a:fld>
            <a:endParaRPr lang="en-US"/>
          </a:p>
        </p:txBody>
      </p:sp>
    </p:spTree>
    <p:extLst>
      <p:ext uri="{BB962C8B-B14F-4D97-AF65-F5344CB8AC3E}">
        <p14:creationId xmlns:p14="http://schemas.microsoft.com/office/powerpoint/2010/main" val="90611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17E86-CD49-44F6-8AF1-B5A11709BE13}" type="datetimeFigureOut">
              <a:rPr lang="en-US" smtClean="0"/>
              <a:t>8/22/2020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FA9A3-CACD-4AF4-B246-46D62927BB7C}" type="slidenum">
              <a:rPr lang="en-US" smtClean="0"/>
              <a:t>‹#›</a:t>
            </a:fld>
            <a:endParaRPr lang="en-US"/>
          </a:p>
        </p:txBody>
      </p:sp>
    </p:spTree>
    <p:extLst>
      <p:ext uri="{BB962C8B-B14F-4D97-AF65-F5344CB8AC3E}">
        <p14:creationId xmlns:p14="http://schemas.microsoft.com/office/powerpoint/2010/main" val="3212416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BDBC-6BFE-43E4-89E2-F183B773E9B2}"/>
              </a:ext>
            </a:extLst>
          </p:cNvPr>
          <p:cNvSpPr>
            <a:spLocks noGrp="1"/>
          </p:cNvSpPr>
          <p:nvPr>
            <p:ph type="ctrTitle"/>
          </p:nvPr>
        </p:nvSpPr>
        <p:spPr/>
        <p:txBody>
          <a:bodyPr/>
          <a:lstStyle/>
          <a:p>
            <a:r>
              <a:rPr lang="en-US" dirty="0"/>
              <a:t>Mumbai </a:t>
            </a:r>
          </a:p>
        </p:txBody>
      </p:sp>
      <p:sp>
        <p:nvSpPr>
          <p:cNvPr id="3" name="Subtitle 2">
            <a:extLst>
              <a:ext uri="{FF2B5EF4-FFF2-40B4-BE49-F238E27FC236}">
                <a16:creationId xmlns:a16="http://schemas.microsoft.com/office/drawing/2014/main" id="{42E9B1A3-410B-4303-9EE9-48F82A9C109F}"/>
              </a:ext>
            </a:extLst>
          </p:cNvPr>
          <p:cNvSpPr>
            <a:spLocks noGrp="1"/>
          </p:cNvSpPr>
          <p:nvPr>
            <p:ph type="subTitle" idx="1"/>
          </p:nvPr>
        </p:nvSpPr>
        <p:spPr/>
        <p:txBody>
          <a:bodyPr/>
          <a:lstStyle/>
          <a:p>
            <a:r>
              <a:rPr lang="en-US" dirty="0"/>
              <a:t>Battle of Neighborhoods – Week 5</a:t>
            </a:r>
          </a:p>
        </p:txBody>
      </p:sp>
    </p:spTree>
    <p:extLst>
      <p:ext uri="{BB962C8B-B14F-4D97-AF65-F5344CB8AC3E}">
        <p14:creationId xmlns:p14="http://schemas.microsoft.com/office/powerpoint/2010/main" val="220444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220E-B0B3-423D-9998-89DA676EBC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66E942-1A9E-4D5D-9461-72F38D4C0EF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89F67FD-4A81-468D-A9FC-68DEE864D93F}"/>
              </a:ext>
            </a:extLst>
          </p:cNvPr>
          <p:cNvPicPr>
            <a:picLocks noChangeAspect="1"/>
          </p:cNvPicPr>
          <p:nvPr/>
        </p:nvPicPr>
        <p:blipFill>
          <a:blip r:embed="rId2"/>
          <a:stretch>
            <a:fillRect/>
          </a:stretch>
        </p:blipFill>
        <p:spPr>
          <a:xfrm>
            <a:off x="1619250" y="225425"/>
            <a:ext cx="8039100" cy="6267450"/>
          </a:xfrm>
          <a:prstGeom prst="rect">
            <a:avLst/>
          </a:prstGeom>
        </p:spPr>
      </p:pic>
    </p:spTree>
    <p:extLst>
      <p:ext uri="{BB962C8B-B14F-4D97-AF65-F5344CB8AC3E}">
        <p14:creationId xmlns:p14="http://schemas.microsoft.com/office/powerpoint/2010/main" val="354236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A130-321E-4AF6-A255-386DFEE20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472BDD-C29B-475F-83E5-CCF8E2D6AD7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37E239-879F-4F12-A581-45E6A69AF0C9}"/>
              </a:ext>
            </a:extLst>
          </p:cNvPr>
          <p:cNvPicPr>
            <a:picLocks noChangeAspect="1"/>
          </p:cNvPicPr>
          <p:nvPr/>
        </p:nvPicPr>
        <p:blipFill>
          <a:blip r:embed="rId2"/>
          <a:stretch>
            <a:fillRect/>
          </a:stretch>
        </p:blipFill>
        <p:spPr>
          <a:xfrm>
            <a:off x="2119312" y="114300"/>
            <a:ext cx="7953375" cy="6629400"/>
          </a:xfrm>
          <a:prstGeom prst="rect">
            <a:avLst/>
          </a:prstGeom>
        </p:spPr>
      </p:pic>
    </p:spTree>
    <p:extLst>
      <p:ext uri="{BB962C8B-B14F-4D97-AF65-F5344CB8AC3E}">
        <p14:creationId xmlns:p14="http://schemas.microsoft.com/office/powerpoint/2010/main" val="299656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FEDD-762E-4C08-935B-56FDF81CEDA7}"/>
              </a:ext>
            </a:extLst>
          </p:cNvPr>
          <p:cNvSpPr>
            <a:spLocks noGrp="1"/>
          </p:cNvSpPr>
          <p:nvPr>
            <p:ph type="title"/>
          </p:nvPr>
        </p:nvSpPr>
        <p:spPr/>
        <p:txBody>
          <a:bodyPr/>
          <a:lstStyle/>
          <a:p>
            <a:r>
              <a:rPr lang="en-US" dirty="0"/>
              <a:t>Cluster 1</a:t>
            </a:r>
          </a:p>
        </p:txBody>
      </p:sp>
      <p:sp>
        <p:nvSpPr>
          <p:cNvPr id="3" name="Content Placeholder 2">
            <a:extLst>
              <a:ext uri="{FF2B5EF4-FFF2-40B4-BE49-F238E27FC236}">
                <a16:creationId xmlns:a16="http://schemas.microsoft.com/office/drawing/2014/main" id="{6A53EDEA-298F-4BA9-89D8-B3F85AD1542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F159FF-25F2-40F9-ADAB-9FBDC821537D}"/>
              </a:ext>
            </a:extLst>
          </p:cNvPr>
          <p:cNvPicPr>
            <a:picLocks noChangeAspect="1"/>
          </p:cNvPicPr>
          <p:nvPr/>
        </p:nvPicPr>
        <p:blipFill>
          <a:blip r:embed="rId2"/>
          <a:stretch>
            <a:fillRect/>
          </a:stretch>
        </p:blipFill>
        <p:spPr>
          <a:xfrm>
            <a:off x="838200" y="1825625"/>
            <a:ext cx="10515600" cy="3890362"/>
          </a:xfrm>
          <a:prstGeom prst="rect">
            <a:avLst/>
          </a:prstGeom>
        </p:spPr>
      </p:pic>
    </p:spTree>
    <p:extLst>
      <p:ext uri="{BB962C8B-B14F-4D97-AF65-F5344CB8AC3E}">
        <p14:creationId xmlns:p14="http://schemas.microsoft.com/office/powerpoint/2010/main" val="216825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BB9C-DEAC-4991-90CF-6496CD8F04E1}"/>
              </a:ext>
            </a:extLst>
          </p:cNvPr>
          <p:cNvSpPr>
            <a:spLocks noGrp="1"/>
          </p:cNvSpPr>
          <p:nvPr>
            <p:ph type="title"/>
          </p:nvPr>
        </p:nvSpPr>
        <p:spPr/>
        <p:txBody>
          <a:bodyPr/>
          <a:lstStyle/>
          <a:p>
            <a:r>
              <a:rPr lang="en-US" dirty="0"/>
              <a:t>Cluster 2</a:t>
            </a:r>
          </a:p>
        </p:txBody>
      </p:sp>
      <p:pic>
        <p:nvPicPr>
          <p:cNvPr id="4" name="Picture 3">
            <a:extLst>
              <a:ext uri="{FF2B5EF4-FFF2-40B4-BE49-F238E27FC236}">
                <a16:creationId xmlns:a16="http://schemas.microsoft.com/office/drawing/2014/main" id="{B9E66BDD-942B-4550-A927-1A526CADB967}"/>
              </a:ext>
            </a:extLst>
          </p:cNvPr>
          <p:cNvPicPr>
            <a:picLocks noChangeAspect="1"/>
          </p:cNvPicPr>
          <p:nvPr/>
        </p:nvPicPr>
        <p:blipFill>
          <a:blip r:embed="rId2"/>
          <a:stretch>
            <a:fillRect/>
          </a:stretch>
        </p:blipFill>
        <p:spPr>
          <a:xfrm>
            <a:off x="739471" y="2671980"/>
            <a:ext cx="10614330" cy="1514039"/>
          </a:xfrm>
          <a:prstGeom prst="rect">
            <a:avLst/>
          </a:prstGeom>
        </p:spPr>
      </p:pic>
    </p:spTree>
    <p:extLst>
      <p:ext uri="{BB962C8B-B14F-4D97-AF65-F5344CB8AC3E}">
        <p14:creationId xmlns:p14="http://schemas.microsoft.com/office/powerpoint/2010/main" val="284898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00DE-40D0-4C3D-8E64-11AEAE5B3C2F}"/>
              </a:ext>
            </a:extLst>
          </p:cNvPr>
          <p:cNvSpPr>
            <a:spLocks noGrp="1"/>
          </p:cNvSpPr>
          <p:nvPr>
            <p:ph type="title"/>
          </p:nvPr>
        </p:nvSpPr>
        <p:spPr/>
        <p:txBody>
          <a:bodyPr/>
          <a:lstStyle/>
          <a:p>
            <a:r>
              <a:rPr lang="en-US" dirty="0"/>
              <a:t>Cluster 3</a:t>
            </a:r>
          </a:p>
        </p:txBody>
      </p:sp>
      <p:sp>
        <p:nvSpPr>
          <p:cNvPr id="3" name="Content Placeholder 2">
            <a:extLst>
              <a:ext uri="{FF2B5EF4-FFF2-40B4-BE49-F238E27FC236}">
                <a16:creationId xmlns:a16="http://schemas.microsoft.com/office/drawing/2014/main" id="{2E0B7319-F332-44A6-83AC-3334E2B5ED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71F95E2-E468-40CB-80C9-7808C1CDA92A}"/>
              </a:ext>
            </a:extLst>
          </p:cNvPr>
          <p:cNvPicPr>
            <a:picLocks noChangeAspect="1"/>
          </p:cNvPicPr>
          <p:nvPr/>
        </p:nvPicPr>
        <p:blipFill>
          <a:blip r:embed="rId2"/>
          <a:stretch>
            <a:fillRect/>
          </a:stretch>
        </p:blipFill>
        <p:spPr>
          <a:xfrm>
            <a:off x="838200" y="1825625"/>
            <a:ext cx="10515600" cy="1751873"/>
          </a:xfrm>
          <a:prstGeom prst="rect">
            <a:avLst/>
          </a:prstGeom>
        </p:spPr>
      </p:pic>
    </p:spTree>
    <p:extLst>
      <p:ext uri="{BB962C8B-B14F-4D97-AF65-F5344CB8AC3E}">
        <p14:creationId xmlns:p14="http://schemas.microsoft.com/office/powerpoint/2010/main" val="51120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6194-7CEC-4B48-8CE8-60B745053019}"/>
              </a:ext>
            </a:extLst>
          </p:cNvPr>
          <p:cNvSpPr>
            <a:spLocks noGrp="1"/>
          </p:cNvSpPr>
          <p:nvPr>
            <p:ph type="title"/>
          </p:nvPr>
        </p:nvSpPr>
        <p:spPr/>
        <p:txBody>
          <a:bodyPr/>
          <a:lstStyle/>
          <a:p>
            <a:r>
              <a:rPr lang="en-US" dirty="0"/>
              <a:t>Cluster 4</a:t>
            </a:r>
          </a:p>
        </p:txBody>
      </p:sp>
      <p:sp>
        <p:nvSpPr>
          <p:cNvPr id="3" name="Content Placeholder 2">
            <a:extLst>
              <a:ext uri="{FF2B5EF4-FFF2-40B4-BE49-F238E27FC236}">
                <a16:creationId xmlns:a16="http://schemas.microsoft.com/office/drawing/2014/main" id="{BC59CD9E-3684-43EC-8FF6-62AE11EDC54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D8B3572-235B-4410-94BA-26D1E94A80BA}"/>
              </a:ext>
            </a:extLst>
          </p:cNvPr>
          <p:cNvPicPr>
            <a:picLocks noChangeAspect="1"/>
          </p:cNvPicPr>
          <p:nvPr/>
        </p:nvPicPr>
        <p:blipFill>
          <a:blip r:embed="rId2"/>
          <a:stretch>
            <a:fillRect/>
          </a:stretch>
        </p:blipFill>
        <p:spPr>
          <a:xfrm>
            <a:off x="893859" y="1825625"/>
            <a:ext cx="10577885" cy="841953"/>
          </a:xfrm>
          <a:prstGeom prst="rect">
            <a:avLst/>
          </a:prstGeom>
        </p:spPr>
      </p:pic>
    </p:spTree>
    <p:extLst>
      <p:ext uri="{BB962C8B-B14F-4D97-AF65-F5344CB8AC3E}">
        <p14:creationId xmlns:p14="http://schemas.microsoft.com/office/powerpoint/2010/main" val="275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3705-E0F4-4747-ACD0-B8F4781F05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4C86D6-F08D-4436-A437-0DD794DA2A23}"/>
              </a:ext>
            </a:extLst>
          </p:cNvPr>
          <p:cNvSpPr>
            <a:spLocks noGrp="1"/>
          </p:cNvSpPr>
          <p:nvPr>
            <p:ph idx="1"/>
          </p:nvPr>
        </p:nvSpPr>
        <p:spPr/>
        <p:txBody>
          <a:bodyPr/>
          <a:lstStyle/>
          <a:p>
            <a:r>
              <a:rPr lang="en-US" dirty="0"/>
              <a:t>Powai and </a:t>
            </a:r>
            <a:r>
              <a:rPr lang="en-US" dirty="0" err="1"/>
              <a:t>Malad</a:t>
            </a:r>
            <a:r>
              <a:rPr lang="en-US" dirty="0"/>
              <a:t> have best </a:t>
            </a:r>
            <a:r>
              <a:rPr lang="en-US" b="1" dirty="0"/>
              <a:t>Restaurants</a:t>
            </a:r>
          </a:p>
          <a:p>
            <a:r>
              <a:rPr lang="en-US" dirty="0"/>
              <a:t>  Vile Parle and Juhu have worst </a:t>
            </a:r>
            <a:r>
              <a:rPr lang="en-US" b="1" dirty="0"/>
              <a:t> Restaurants</a:t>
            </a:r>
            <a:endParaRPr lang="en-US" dirty="0"/>
          </a:p>
          <a:p>
            <a:r>
              <a:rPr lang="en-US" dirty="0"/>
              <a:t>Biggest number of </a:t>
            </a:r>
            <a:r>
              <a:rPr lang="en-US" b="1" dirty="0"/>
              <a:t>Restaurants</a:t>
            </a:r>
            <a:r>
              <a:rPr lang="en-US" dirty="0"/>
              <a:t> are in Lower Parel and </a:t>
            </a:r>
            <a:r>
              <a:rPr lang="en-US" dirty="0" err="1"/>
              <a:t>Malad</a:t>
            </a:r>
            <a:r>
              <a:rPr lang="en-US" dirty="0"/>
              <a:t>. This is the best place for foodie to live</a:t>
            </a:r>
          </a:p>
          <a:p>
            <a:r>
              <a:rPr lang="en-US" dirty="0"/>
              <a:t>Cluster 1 is most recommended for Indian Cuisine</a:t>
            </a:r>
          </a:p>
          <a:p>
            <a:r>
              <a:rPr lang="en-US" dirty="0"/>
              <a:t>Cluster 2 is good for Caffe</a:t>
            </a:r>
          </a:p>
          <a:p>
            <a:r>
              <a:rPr lang="en-US" dirty="0"/>
              <a:t>Cluster 5 is not recommended</a:t>
            </a:r>
          </a:p>
          <a:p>
            <a:r>
              <a:rPr lang="en-US" dirty="0"/>
              <a:t>Chinese restraint should choose </a:t>
            </a:r>
            <a:r>
              <a:rPr lang="en-US"/>
              <a:t>between cluster 1 and 2</a:t>
            </a:r>
            <a:endParaRPr lang="en-US" dirty="0"/>
          </a:p>
          <a:p>
            <a:endParaRPr lang="en-US" dirty="0"/>
          </a:p>
          <a:p>
            <a:endParaRPr lang="en-US" dirty="0"/>
          </a:p>
          <a:p>
            <a:endParaRPr lang="en-US" dirty="0"/>
          </a:p>
          <a:p>
            <a:endParaRPr lang="en-US" dirty="0"/>
          </a:p>
        </p:txBody>
      </p:sp>
      <p:sp>
        <p:nvSpPr>
          <p:cNvPr id="4" name="Rectangle 1">
            <a:extLst>
              <a:ext uri="{FF2B5EF4-FFF2-40B4-BE49-F238E27FC236}">
                <a16:creationId xmlns:a16="http://schemas.microsoft.com/office/drawing/2014/main" id="{5AC21255-D50C-4354-8F1A-111AE342616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var(--colab-code-font-family)"/>
              </a:rPr>
            </a:br>
            <a:endParaRPr kumimoji="0" lang="en-US" altLang="en-US" sz="1000" b="0" i="0" u="none" strike="noStrike" cap="none" normalizeH="0" baseline="0">
              <a:ln>
                <a:noFill/>
              </a:ln>
              <a:solidFill>
                <a:srgbClr val="21212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71AC1D9-459F-4DC3-AE96-7057E1D8EE08}"/>
              </a:ext>
            </a:extLst>
          </p:cNvPr>
          <p:cNvSpPr>
            <a:spLocks noChangeArrowheads="1"/>
          </p:cNvSpPr>
          <p:nvPr/>
        </p:nvSpPr>
        <p:spPr bwMode="auto">
          <a:xfrm>
            <a:off x="152400" y="152400"/>
            <a:ext cx="11709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4AA869CA-3705-4CE3-905B-3EA5BF3A5EE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B0604020202020204" charset="0"/>
                <a:cs typeface="Roboto" panose="020B0604020202020204" charset="0"/>
              </a:rPr>
              <a:t>Vile Parle and Juhu have worst restraunts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EC18070-A045-4C87-BCEA-65AAC33DD49A}"/>
              </a:ext>
            </a:extLst>
          </p:cNvPr>
          <p:cNvSpPr>
            <a:spLocks noChangeArrowheads="1"/>
          </p:cNvSpPr>
          <p:nvPr/>
        </p:nvSpPr>
        <p:spPr bwMode="auto">
          <a:xfrm>
            <a:off x="0" y="0"/>
            <a:ext cx="11709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6BD04BB0-F0A6-40E2-AF61-85DFE254FC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B0604020202020204" charset="0"/>
                <a:cs typeface="Roboto" panose="020B0604020202020204" charset="0"/>
              </a:rPr>
              <a:t>Vile Parle and Juhu have worst restraunt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48024CA-5F5F-4CFC-A782-8A3BBD235DDA}"/>
              </a:ext>
            </a:extLst>
          </p:cNvPr>
          <p:cNvSpPr>
            <a:spLocks noChangeArrowheads="1"/>
          </p:cNvSpPr>
          <p:nvPr/>
        </p:nvSpPr>
        <p:spPr bwMode="auto">
          <a:xfrm>
            <a:off x="152400" y="152400"/>
            <a:ext cx="11709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endParaRPr lang="en-US"/>
          </a:p>
        </p:txBody>
      </p:sp>
      <p:sp>
        <p:nvSpPr>
          <p:cNvPr id="10" name="Rectangle 7">
            <a:extLst>
              <a:ext uri="{FF2B5EF4-FFF2-40B4-BE49-F238E27FC236}">
                <a16:creationId xmlns:a16="http://schemas.microsoft.com/office/drawing/2014/main" id="{0AFA0F2C-2142-401F-A457-025E6C76416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B0604020202020204" charset="0"/>
                <a:cs typeface="Roboto" panose="020B0604020202020204" charset="0"/>
              </a:rPr>
              <a:t>Vile Parle and Juhu have worst restraunt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481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196-3050-479C-8D8E-A47F2401EF6F}"/>
              </a:ext>
            </a:extLst>
          </p:cNvPr>
          <p:cNvSpPr>
            <a:spLocks noGrp="1"/>
          </p:cNvSpPr>
          <p:nvPr>
            <p:ph type="title"/>
          </p:nvPr>
        </p:nvSpPr>
        <p:spPr/>
        <p:txBody>
          <a:bodyPr/>
          <a:lstStyle/>
          <a:p>
            <a:r>
              <a:rPr lang="en-US" b="1" dirty="0"/>
              <a:t>A description of the problem and a discussion of the background:</a:t>
            </a:r>
            <a:r>
              <a:rPr lang="en-US" dirty="0"/>
              <a:t> </a:t>
            </a:r>
          </a:p>
        </p:txBody>
      </p:sp>
      <p:sp>
        <p:nvSpPr>
          <p:cNvPr id="3" name="Content Placeholder 2">
            <a:extLst>
              <a:ext uri="{FF2B5EF4-FFF2-40B4-BE49-F238E27FC236}">
                <a16:creationId xmlns:a16="http://schemas.microsoft.com/office/drawing/2014/main" id="{1CB794E2-551D-4B15-B02D-CAD1E4D09E9D}"/>
              </a:ext>
            </a:extLst>
          </p:cNvPr>
          <p:cNvSpPr>
            <a:spLocks noGrp="1"/>
          </p:cNvSpPr>
          <p:nvPr>
            <p:ph idx="1"/>
          </p:nvPr>
        </p:nvSpPr>
        <p:spPr/>
        <p:txBody>
          <a:bodyPr>
            <a:normAutofit fontScale="77500" lnSpcReduction="20000"/>
          </a:bodyPr>
          <a:lstStyle/>
          <a:p>
            <a:r>
              <a:rPr lang="en-US" dirty="0"/>
              <a:t>Deciding upon ideal location to opening a Chinese restraint in Mumbai</a:t>
            </a:r>
          </a:p>
          <a:p>
            <a:r>
              <a:rPr lang="en-US" dirty="0"/>
              <a:t>Mumbai, formerly Bombay, city, capital of Maharashtra state, southwestern India. It is the country’s financial and commercial </a:t>
            </a:r>
            <a:r>
              <a:rPr lang="en-US" dirty="0" err="1"/>
              <a:t>centre</a:t>
            </a:r>
            <a:r>
              <a:rPr lang="en-US" dirty="0"/>
              <a:t> and its principal port on the Arabian Sea. Mumbai is the capital city of Maharashtra. It is one of the largest metropolitan areas in the world and India’s economic </a:t>
            </a:r>
            <a:r>
              <a:rPr lang="en-US" dirty="0" err="1"/>
              <a:t>centre</a:t>
            </a:r>
            <a:r>
              <a:rPr lang="en-US" dirty="0"/>
              <a:t>. The country's most important seaport, the Jawaharlal Nehru Port, is also located here. It is one of the largest natural ports worldwide and has become one of the most significant transfer sites at the Arabian Sea. The megacity generates more than a quarter of Maharashtra’s gross domestic product. Apart from that, almost half of the Indian foreign trade is transacted here. The economically most significant branches are the finance, cotton, chemical, car and electronics industry.</a:t>
            </a:r>
          </a:p>
          <a:p>
            <a:r>
              <a:rPr lang="en-US" dirty="0"/>
              <a:t>Mumbai attracts people from all over the India and the world at large. Understandably there are many restaurants in the City, each belonging to different categories like Chinese , Italian , French etc. As a part of this project I will try to help my client who is looking to open a restaurant, where would you recommend that they open it?</a:t>
            </a:r>
          </a:p>
          <a:p>
            <a:endParaRPr lang="en-US" dirty="0"/>
          </a:p>
        </p:txBody>
      </p:sp>
    </p:spTree>
    <p:extLst>
      <p:ext uri="{BB962C8B-B14F-4D97-AF65-F5344CB8AC3E}">
        <p14:creationId xmlns:p14="http://schemas.microsoft.com/office/powerpoint/2010/main" val="478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5B6B-2AAB-4276-A40C-44EB8A6B1E96}"/>
              </a:ext>
            </a:extLst>
          </p:cNvPr>
          <p:cNvSpPr>
            <a:spLocks noGrp="1"/>
          </p:cNvSpPr>
          <p:nvPr>
            <p:ph type="title"/>
          </p:nvPr>
        </p:nvSpPr>
        <p:spPr/>
        <p:txBody>
          <a:bodyPr/>
          <a:lstStyle/>
          <a:p>
            <a:r>
              <a:rPr lang="en-US" dirty="0"/>
              <a:t>Key Questions to be answered</a:t>
            </a:r>
          </a:p>
        </p:txBody>
      </p:sp>
      <p:sp>
        <p:nvSpPr>
          <p:cNvPr id="3" name="Content Placeholder 2">
            <a:extLst>
              <a:ext uri="{FF2B5EF4-FFF2-40B4-BE49-F238E27FC236}">
                <a16:creationId xmlns:a16="http://schemas.microsoft.com/office/drawing/2014/main" id="{1D3FC5FB-FAAF-4E83-A959-C6083512878A}"/>
              </a:ext>
            </a:extLst>
          </p:cNvPr>
          <p:cNvSpPr>
            <a:spLocks noGrp="1"/>
          </p:cNvSpPr>
          <p:nvPr>
            <p:ph idx="1"/>
          </p:nvPr>
        </p:nvSpPr>
        <p:spPr/>
        <p:txBody>
          <a:bodyPr/>
          <a:lstStyle/>
          <a:p>
            <a:r>
              <a:rPr lang="en-US" dirty="0"/>
              <a:t>What is best location in Mumbai  City for Chinese Cuisine ? </a:t>
            </a:r>
          </a:p>
          <a:p>
            <a:r>
              <a:rPr lang="en-US" dirty="0"/>
              <a:t>Which areas have large number of Chinese </a:t>
            </a:r>
            <a:r>
              <a:rPr lang="en-US" dirty="0" err="1"/>
              <a:t>Resturant</a:t>
            </a:r>
            <a:r>
              <a:rPr lang="en-US" dirty="0"/>
              <a:t> Market ? </a:t>
            </a:r>
          </a:p>
          <a:p>
            <a:r>
              <a:rPr lang="en-US" dirty="0"/>
              <a:t>Which all areas have less number of </a:t>
            </a:r>
            <a:r>
              <a:rPr lang="en-US" dirty="0" err="1"/>
              <a:t>resturant</a:t>
            </a:r>
            <a:r>
              <a:rPr lang="en-US" dirty="0"/>
              <a:t> ?</a:t>
            </a:r>
          </a:p>
          <a:p>
            <a:r>
              <a:rPr lang="en-US" dirty="0"/>
              <a:t>Which is the best place to stay if I prefer Chinese Cuisine ?</a:t>
            </a:r>
          </a:p>
          <a:p>
            <a:r>
              <a:rPr lang="en-US" dirty="0"/>
              <a:t>What places are have best restaurant in Mumbai?</a:t>
            </a:r>
          </a:p>
          <a:p>
            <a:endParaRPr lang="en-US" dirty="0"/>
          </a:p>
        </p:txBody>
      </p:sp>
      <p:sp>
        <p:nvSpPr>
          <p:cNvPr id="4" name="Rectangle 1">
            <a:extLst>
              <a:ext uri="{FF2B5EF4-FFF2-40B4-BE49-F238E27FC236}">
                <a16:creationId xmlns:a16="http://schemas.microsoft.com/office/drawing/2014/main" id="{BEA86626-8CDE-4AA4-AE14-18C4352B5F5C}"/>
              </a:ext>
            </a:extLst>
          </p:cNvPr>
          <p:cNvSpPr>
            <a:spLocks noChangeArrowheads="1"/>
          </p:cNvSpPr>
          <p:nvPr/>
        </p:nvSpPr>
        <p:spPr bwMode="auto">
          <a:xfrm>
            <a:off x="0" y="0"/>
            <a:ext cx="11709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•What is best location in Mumbai City for Chinese Cuisine ? •Which areas have large number of Chinese Resturant Market ? •Which all areas have less number of resturant ? •Which is the best place to stay if I prefer Chinese Cuisine ? •What places are have best restaurant in Mumbai?</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50E7CDE-D794-4AB4-9F99-DE9ADE90A3E6}"/>
              </a:ext>
            </a:extLst>
          </p:cNvPr>
          <p:cNvSpPr>
            <a:spLocks noChangeArrowheads="1"/>
          </p:cNvSpPr>
          <p:nvPr/>
        </p:nvSpPr>
        <p:spPr bwMode="auto">
          <a:xfrm>
            <a:off x="0" y="0"/>
            <a:ext cx="11709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89940399-5FCC-44B3-ABD1-9927AE7B82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9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0F06-2B59-4A26-AA0A-27F0688708D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A820909-4F5F-4DE6-A657-BC4D75741F38}"/>
              </a:ext>
            </a:extLst>
          </p:cNvPr>
          <p:cNvSpPr>
            <a:spLocks noGrp="1"/>
          </p:cNvSpPr>
          <p:nvPr>
            <p:ph idx="1"/>
          </p:nvPr>
        </p:nvSpPr>
        <p:spPr/>
        <p:txBody>
          <a:bodyPr/>
          <a:lstStyle/>
          <a:p>
            <a:r>
              <a:rPr lang="en-US" dirty="0"/>
              <a:t>On Restaurants: Kaggle Zomato: This data set contains the required information. And we will use this data set to explore various locality of Mumbai.</a:t>
            </a:r>
          </a:p>
          <a:p>
            <a:r>
              <a:rPr lang="en-US" dirty="0"/>
              <a:t>On Nearby places: Foursquare: Using this </a:t>
            </a:r>
            <a:r>
              <a:rPr lang="en-US" dirty="0" err="1"/>
              <a:t>api</a:t>
            </a:r>
            <a:r>
              <a:rPr lang="en-US" dirty="0"/>
              <a:t> we will get all the venues in each neighborhood</a:t>
            </a:r>
          </a:p>
          <a:p>
            <a:pPr marL="0" indent="0">
              <a:buNone/>
            </a:pPr>
            <a:endParaRPr lang="en-US" dirty="0"/>
          </a:p>
        </p:txBody>
      </p:sp>
    </p:spTree>
    <p:extLst>
      <p:ext uri="{BB962C8B-B14F-4D97-AF65-F5344CB8AC3E}">
        <p14:creationId xmlns:p14="http://schemas.microsoft.com/office/powerpoint/2010/main" val="157524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7297-9D33-4FF6-BA5F-FBA64A9C30A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2BC789E-09E9-44DA-9147-CF09E5930BC2}"/>
              </a:ext>
            </a:extLst>
          </p:cNvPr>
          <p:cNvSpPr>
            <a:spLocks noGrp="1"/>
          </p:cNvSpPr>
          <p:nvPr>
            <p:ph idx="1"/>
          </p:nvPr>
        </p:nvSpPr>
        <p:spPr/>
        <p:txBody>
          <a:bodyPr/>
          <a:lstStyle/>
          <a:p>
            <a:r>
              <a:rPr lang="en-US" dirty="0"/>
              <a:t>List item-•Using </a:t>
            </a:r>
            <a:r>
              <a:rPr lang="en-US" dirty="0" err="1"/>
              <a:t>FourSquare</a:t>
            </a:r>
            <a:r>
              <a:rPr lang="en-US" dirty="0"/>
              <a:t> find all venues for each neighborhood in Mumbai</a:t>
            </a:r>
          </a:p>
          <a:p>
            <a:r>
              <a:rPr lang="en-US" dirty="0"/>
              <a:t>List item-Filter out all venues that are nearby by locality.</a:t>
            </a:r>
          </a:p>
          <a:p>
            <a:r>
              <a:rPr lang="en-US" dirty="0"/>
              <a:t>Using aggregative rating for each </a:t>
            </a:r>
            <a:r>
              <a:rPr lang="en-US" dirty="0" err="1"/>
              <a:t>resturant</a:t>
            </a:r>
            <a:r>
              <a:rPr lang="en-US" dirty="0"/>
              <a:t> to find the best places.</a:t>
            </a:r>
          </a:p>
          <a:p>
            <a:r>
              <a:rPr lang="en-US" dirty="0"/>
              <a:t>Visualize the Ranking of neighborhoods using folium library(python)</a:t>
            </a:r>
          </a:p>
          <a:p>
            <a:pPr marL="0" indent="0">
              <a:buNone/>
            </a:pPr>
            <a:endParaRPr lang="en-US" dirty="0"/>
          </a:p>
        </p:txBody>
      </p:sp>
    </p:spTree>
    <p:extLst>
      <p:ext uri="{BB962C8B-B14F-4D97-AF65-F5344CB8AC3E}">
        <p14:creationId xmlns:p14="http://schemas.microsoft.com/office/powerpoint/2010/main" val="184984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180-81AD-45FB-9445-41814CB8EEA7}"/>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76646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216D-6715-4865-B442-151C64AF89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768B28-08F8-44FD-8A9C-FDA7AC097D0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BB1549F-DD1E-4672-84AD-D98F478276BC}"/>
              </a:ext>
            </a:extLst>
          </p:cNvPr>
          <p:cNvPicPr>
            <a:picLocks noChangeAspect="1"/>
          </p:cNvPicPr>
          <p:nvPr/>
        </p:nvPicPr>
        <p:blipFill>
          <a:blip r:embed="rId2"/>
          <a:stretch>
            <a:fillRect/>
          </a:stretch>
        </p:blipFill>
        <p:spPr>
          <a:xfrm>
            <a:off x="838200" y="381000"/>
            <a:ext cx="10806403" cy="6096000"/>
          </a:xfrm>
          <a:prstGeom prst="rect">
            <a:avLst/>
          </a:prstGeom>
        </p:spPr>
      </p:pic>
    </p:spTree>
    <p:extLst>
      <p:ext uri="{BB962C8B-B14F-4D97-AF65-F5344CB8AC3E}">
        <p14:creationId xmlns:p14="http://schemas.microsoft.com/office/powerpoint/2010/main" val="60806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6364-0E69-4FD9-BA8A-47B3C3551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CE9B0-5850-4682-92D2-C3E45FE28A9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BCAF017-9969-46EB-B9F5-CE1F0E1F207F}"/>
              </a:ext>
            </a:extLst>
          </p:cNvPr>
          <p:cNvPicPr>
            <a:picLocks noChangeAspect="1"/>
          </p:cNvPicPr>
          <p:nvPr/>
        </p:nvPicPr>
        <p:blipFill>
          <a:blip r:embed="rId2"/>
          <a:stretch>
            <a:fillRect/>
          </a:stretch>
        </p:blipFill>
        <p:spPr>
          <a:xfrm>
            <a:off x="838200" y="347662"/>
            <a:ext cx="10515599" cy="6162675"/>
          </a:xfrm>
          <a:prstGeom prst="rect">
            <a:avLst/>
          </a:prstGeom>
        </p:spPr>
      </p:pic>
    </p:spTree>
    <p:extLst>
      <p:ext uri="{BB962C8B-B14F-4D97-AF65-F5344CB8AC3E}">
        <p14:creationId xmlns:p14="http://schemas.microsoft.com/office/powerpoint/2010/main" val="24777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EB0F-4E8D-43A9-8EAF-5A106D43E3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0EF805-6161-4D28-8104-E96D4078C7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B44F3E5-28CA-42D2-ACCA-73F5351BEC59}"/>
              </a:ext>
            </a:extLst>
          </p:cNvPr>
          <p:cNvPicPr>
            <a:picLocks noChangeAspect="1"/>
          </p:cNvPicPr>
          <p:nvPr/>
        </p:nvPicPr>
        <p:blipFill>
          <a:blip r:embed="rId2"/>
          <a:stretch>
            <a:fillRect/>
          </a:stretch>
        </p:blipFill>
        <p:spPr>
          <a:xfrm>
            <a:off x="1857375" y="371475"/>
            <a:ext cx="8477250" cy="6115050"/>
          </a:xfrm>
          <a:prstGeom prst="rect">
            <a:avLst/>
          </a:prstGeom>
        </p:spPr>
      </p:pic>
    </p:spTree>
    <p:extLst>
      <p:ext uri="{BB962C8B-B14F-4D97-AF65-F5344CB8AC3E}">
        <p14:creationId xmlns:p14="http://schemas.microsoft.com/office/powerpoint/2010/main" val="2820216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432</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var(--colab-code-font-family)</vt:lpstr>
      <vt:lpstr>Office Theme</vt:lpstr>
      <vt:lpstr>Mumbai </vt:lpstr>
      <vt:lpstr>A description of the problem and a discussion of the background: </vt:lpstr>
      <vt:lpstr>Key Questions to be answered</vt:lpstr>
      <vt:lpstr>Data</vt:lpstr>
      <vt:lpstr>Methodology</vt:lpstr>
      <vt:lpstr>Results</vt:lpstr>
      <vt:lpstr>PowerPoint Presentation</vt:lpstr>
      <vt:lpstr>PowerPoint Presentation</vt:lpstr>
      <vt:lpstr>PowerPoint Presentation</vt:lpstr>
      <vt:lpstr>PowerPoint Presentation</vt:lpstr>
      <vt:lpstr>PowerPoint Presentation</vt:lpstr>
      <vt:lpstr>Cluster 1</vt:lpstr>
      <vt:lpstr>Cluster 2</vt:lpstr>
      <vt:lpstr>Cluster 3</vt:lpstr>
      <vt:lpstr>Cluster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Mumbai </dc:title>
  <dc:creator>Chandan Singh</dc:creator>
  <cp:lastModifiedBy>Chandan Singh</cp:lastModifiedBy>
  <cp:revision>4</cp:revision>
  <dcterms:created xsi:type="dcterms:W3CDTF">2020-08-22T14:10:23Z</dcterms:created>
  <dcterms:modified xsi:type="dcterms:W3CDTF">2020-08-22T14:31:01Z</dcterms:modified>
</cp:coreProperties>
</file>