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1" r:id="rId3"/>
    <p:sldId id="295" r:id="rId4"/>
    <p:sldId id="292" r:id="rId5"/>
    <p:sldId id="301" r:id="rId6"/>
    <p:sldId id="296" r:id="rId7"/>
    <p:sldId id="293" r:id="rId8"/>
    <p:sldId id="302" r:id="rId9"/>
    <p:sldId id="298" r:id="rId10"/>
    <p:sldId id="289" r:id="rId11"/>
    <p:sldId id="288" r:id="rId12"/>
    <p:sldId id="281" r:id="rId13"/>
    <p:sldId id="266" r:id="rId14"/>
    <p:sldId id="303" r:id="rId15"/>
    <p:sldId id="278" r:id="rId16"/>
    <p:sldId id="282" r:id="rId17"/>
    <p:sldId id="283" r:id="rId18"/>
    <p:sldId id="274" r:id="rId19"/>
    <p:sldId id="264" r:id="rId20"/>
    <p:sldId id="287" r:id="rId21"/>
    <p:sldId id="272" r:id="rId22"/>
    <p:sldId id="265" r:id="rId23"/>
    <p:sldId id="262"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3" autoAdjust="0"/>
    <p:restoredTop sz="95033" autoAdjust="0"/>
  </p:normalViewPr>
  <p:slideViewPr>
    <p:cSldViewPr snapToGrid="0">
      <p:cViewPr varScale="1">
        <p:scale>
          <a:sx n="78" d="100"/>
          <a:sy n="78"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3D53-B419-FB5D-362F-0B499D1C46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DF4BF7-8F91-F308-CC5C-8B97E12711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C6C845-84BB-00FE-5918-61A931B25B38}"/>
              </a:ext>
            </a:extLst>
          </p:cNvPr>
          <p:cNvSpPr>
            <a:spLocks noGrp="1"/>
          </p:cNvSpPr>
          <p:nvPr>
            <p:ph type="dt" sz="half" idx="10"/>
          </p:nvPr>
        </p:nvSpPr>
        <p:spPr/>
        <p:txBody>
          <a:bodyPr/>
          <a:lstStyle/>
          <a:p>
            <a:fld id="{79070EFB-9547-4B55-A19E-BC6A95DA43BB}" type="datetimeFigureOut">
              <a:rPr lang="en-US" smtClean="0"/>
              <a:t>9/15/2023</a:t>
            </a:fld>
            <a:endParaRPr lang="en-US"/>
          </a:p>
        </p:txBody>
      </p:sp>
      <p:sp>
        <p:nvSpPr>
          <p:cNvPr id="5" name="Footer Placeholder 4">
            <a:extLst>
              <a:ext uri="{FF2B5EF4-FFF2-40B4-BE49-F238E27FC236}">
                <a16:creationId xmlns:a16="http://schemas.microsoft.com/office/drawing/2014/main" id="{F46825EE-99D9-A28C-F156-28DEFDB32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6FBF6-F427-CD6B-D64F-4F168165AE41}"/>
              </a:ext>
            </a:extLst>
          </p:cNvPr>
          <p:cNvSpPr>
            <a:spLocks noGrp="1"/>
          </p:cNvSpPr>
          <p:nvPr>
            <p:ph type="sldNum" sz="quarter" idx="12"/>
          </p:nvPr>
        </p:nvSpPr>
        <p:spPr/>
        <p:txBody>
          <a:bodyPr/>
          <a:lstStyle/>
          <a:p>
            <a:fld id="{52CCBA22-6BB6-493F-8D3C-CC40804E79AC}" type="slidenum">
              <a:rPr lang="en-US" smtClean="0"/>
              <a:t>‹#›</a:t>
            </a:fld>
            <a:endParaRPr lang="en-US"/>
          </a:p>
        </p:txBody>
      </p:sp>
    </p:spTree>
    <p:extLst>
      <p:ext uri="{BB962C8B-B14F-4D97-AF65-F5344CB8AC3E}">
        <p14:creationId xmlns:p14="http://schemas.microsoft.com/office/powerpoint/2010/main" val="139497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EDCC-7CD3-57F8-4F1C-B775C0FD47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B1BDC7-175E-7F31-9F0A-1E14FAD87C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31326-850B-5988-941E-A47D700EF576}"/>
              </a:ext>
            </a:extLst>
          </p:cNvPr>
          <p:cNvSpPr>
            <a:spLocks noGrp="1"/>
          </p:cNvSpPr>
          <p:nvPr>
            <p:ph type="dt" sz="half" idx="10"/>
          </p:nvPr>
        </p:nvSpPr>
        <p:spPr/>
        <p:txBody>
          <a:bodyPr/>
          <a:lstStyle/>
          <a:p>
            <a:fld id="{79070EFB-9547-4B55-A19E-BC6A95DA43BB}" type="datetimeFigureOut">
              <a:rPr lang="en-US" smtClean="0"/>
              <a:t>9/15/2023</a:t>
            </a:fld>
            <a:endParaRPr lang="en-US"/>
          </a:p>
        </p:txBody>
      </p:sp>
      <p:sp>
        <p:nvSpPr>
          <p:cNvPr id="5" name="Footer Placeholder 4">
            <a:extLst>
              <a:ext uri="{FF2B5EF4-FFF2-40B4-BE49-F238E27FC236}">
                <a16:creationId xmlns:a16="http://schemas.microsoft.com/office/drawing/2014/main" id="{2F54B9B8-2C6C-01EC-9BF2-18CC99C2A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9F0D2-2011-8338-3221-F859F760E382}"/>
              </a:ext>
            </a:extLst>
          </p:cNvPr>
          <p:cNvSpPr>
            <a:spLocks noGrp="1"/>
          </p:cNvSpPr>
          <p:nvPr>
            <p:ph type="sldNum" sz="quarter" idx="12"/>
          </p:nvPr>
        </p:nvSpPr>
        <p:spPr/>
        <p:txBody>
          <a:bodyPr/>
          <a:lstStyle/>
          <a:p>
            <a:fld id="{52CCBA22-6BB6-493F-8D3C-CC40804E79AC}" type="slidenum">
              <a:rPr lang="en-US" smtClean="0"/>
              <a:t>‹#›</a:t>
            </a:fld>
            <a:endParaRPr lang="en-US"/>
          </a:p>
        </p:txBody>
      </p:sp>
    </p:spTree>
    <p:extLst>
      <p:ext uri="{BB962C8B-B14F-4D97-AF65-F5344CB8AC3E}">
        <p14:creationId xmlns:p14="http://schemas.microsoft.com/office/powerpoint/2010/main" val="19239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1B137-54F7-BFA8-C8ED-90DC4B1710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76A593-2C8B-331F-9409-35913CD83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2A752-71B9-ED8B-C1FD-305A879FD4B0}"/>
              </a:ext>
            </a:extLst>
          </p:cNvPr>
          <p:cNvSpPr>
            <a:spLocks noGrp="1"/>
          </p:cNvSpPr>
          <p:nvPr>
            <p:ph type="dt" sz="half" idx="10"/>
          </p:nvPr>
        </p:nvSpPr>
        <p:spPr/>
        <p:txBody>
          <a:bodyPr/>
          <a:lstStyle/>
          <a:p>
            <a:fld id="{79070EFB-9547-4B55-A19E-BC6A95DA43BB}" type="datetimeFigureOut">
              <a:rPr lang="en-US" smtClean="0"/>
              <a:t>9/15/2023</a:t>
            </a:fld>
            <a:endParaRPr lang="en-US"/>
          </a:p>
        </p:txBody>
      </p:sp>
      <p:sp>
        <p:nvSpPr>
          <p:cNvPr id="5" name="Footer Placeholder 4">
            <a:extLst>
              <a:ext uri="{FF2B5EF4-FFF2-40B4-BE49-F238E27FC236}">
                <a16:creationId xmlns:a16="http://schemas.microsoft.com/office/drawing/2014/main" id="{7A2C2D58-2098-E52A-B654-A007049D3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E6030-9B32-4CFB-AC20-61F59B54C9A9}"/>
              </a:ext>
            </a:extLst>
          </p:cNvPr>
          <p:cNvSpPr>
            <a:spLocks noGrp="1"/>
          </p:cNvSpPr>
          <p:nvPr>
            <p:ph type="sldNum" sz="quarter" idx="12"/>
          </p:nvPr>
        </p:nvSpPr>
        <p:spPr/>
        <p:txBody>
          <a:bodyPr/>
          <a:lstStyle/>
          <a:p>
            <a:fld id="{52CCBA22-6BB6-493F-8D3C-CC40804E79AC}" type="slidenum">
              <a:rPr lang="en-US" smtClean="0"/>
              <a:t>‹#›</a:t>
            </a:fld>
            <a:endParaRPr lang="en-US"/>
          </a:p>
        </p:txBody>
      </p:sp>
    </p:spTree>
    <p:extLst>
      <p:ext uri="{BB962C8B-B14F-4D97-AF65-F5344CB8AC3E}">
        <p14:creationId xmlns:p14="http://schemas.microsoft.com/office/powerpoint/2010/main" val="308004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95B2-82D8-E893-F9E3-0B137DDC0C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74AE9-EACE-305F-637B-31AC9BD70B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D36FD-1431-E0FE-AB37-D6823EBB2498}"/>
              </a:ext>
            </a:extLst>
          </p:cNvPr>
          <p:cNvSpPr>
            <a:spLocks noGrp="1"/>
          </p:cNvSpPr>
          <p:nvPr>
            <p:ph type="dt" sz="half" idx="10"/>
          </p:nvPr>
        </p:nvSpPr>
        <p:spPr/>
        <p:txBody>
          <a:bodyPr/>
          <a:lstStyle/>
          <a:p>
            <a:fld id="{79070EFB-9547-4B55-A19E-BC6A95DA43BB}" type="datetimeFigureOut">
              <a:rPr lang="en-US" smtClean="0"/>
              <a:t>9/15/2023</a:t>
            </a:fld>
            <a:endParaRPr lang="en-US"/>
          </a:p>
        </p:txBody>
      </p:sp>
      <p:sp>
        <p:nvSpPr>
          <p:cNvPr id="5" name="Footer Placeholder 4">
            <a:extLst>
              <a:ext uri="{FF2B5EF4-FFF2-40B4-BE49-F238E27FC236}">
                <a16:creationId xmlns:a16="http://schemas.microsoft.com/office/drawing/2014/main" id="{E08FE65C-15E3-53F2-C0F7-93D66BA46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ADABF-BEE5-0081-03A2-7A0DBBB8CB58}"/>
              </a:ext>
            </a:extLst>
          </p:cNvPr>
          <p:cNvSpPr>
            <a:spLocks noGrp="1"/>
          </p:cNvSpPr>
          <p:nvPr>
            <p:ph type="sldNum" sz="quarter" idx="12"/>
          </p:nvPr>
        </p:nvSpPr>
        <p:spPr/>
        <p:txBody>
          <a:bodyPr/>
          <a:lstStyle/>
          <a:p>
            <a:fld id="{52CCBA22-6BB6-493F-8D3C-CC40804E79AC}" type="slidenum">
              <a:rPr lang="en-US" smtClean="0"/>
              <a:t>‹#›</a:t>
            </a:fld>
            <a:endParaRPr lang="en-US"/>
          </a:p>
        </p:txBody>
      </p:sp>
    </p:spTree>
    <p:extLst>
      <p:ext uri="{BB962C8B-B14F-4D97-AF65-F5344CB8AC3E}">
        <p14:creationId xmlns:p14="http://schemas.microsoft.com/office/powerpoint/2010/main" val="189100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16D0-ABB0-1679-E8ED-86C2DDCBAB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209239-32E1-1A50-C8B8-A0116D0E05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630B9C-2A59-93B2-D243-15F2ECEC4198}"/>
              </a:ext>
            </a:extLst>
          </p:cNvPr>
          <p:cNvSpPr>
            <a:spLocks noGrp="1"/>
          </p:cNvSpPr>
          <p:nvPr>
            <p:ph type="dt" sz="half" idx="10"/>
          </p:nvPr>
        </p:nvSpPr>
        <p:spPr/>
        <p:txBody>
          <a:bodyPr/>
          <a:lstStyle/>
          <a:p>
            <a:fld id="{79070EFB-9547-4B55-A19E-BC6A95DA43BB}" type="datetimeFigureOut">
              <a:rPr lang="en-US" smtClean="0"/>
              <a:t>9/15/2023</a:t>
            </a:fld>
            <a:endParaRPr lang="en-US"/>
          </a:p>
        </p:txBody>
      </p:sp>
      <p:sp>
        <p:nvSpPr>
          <p:cNvPr id="5" name="Footer Placeholder 4">
            <a:extLst>
              <a:ext uri="{FF2B5EF4-FFF2-40B4-BE49-F238E27FC236}">
                <a16:creationId xmlns:a16="http://schemas.microsoft.com/office/drawing/2014/main" id="{356018A7-ECAD-627E-CC75-0210A6EB1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FD7B2-A417-4B1E-CEF5-5153813B00BB}"/>
              </a:ext>
            </a:extLst>
          </p:cNvPr>
          <p:cNvSpPr>
            <a:spLocks noGrp="1"/>
          </p:cNvSpPr>
          <p:nvPr>
            <p:ph type="sldNum" sz="quarter" idx="12"/>
          </p:nvPr>
        </p:nvSpPr>
        <p:spPr/>
        <p:txBody>
          <a:bodyPr/>
          <a:lstStyle/>
          <a:p>
            <a:fld id="{52CCBA22-6BB6-493F-8D3C-CC40804E79AC}" type="slidenum">
              <a:rPr lang="en-US" smtClean="0"/>
              <a:t>‹#›</a:t>
            </a:fld>
            <a:endParaRPr lang="en-US"/>
          </a:p>
        </p:txBody>
      </p:sp>
    </p:spTree>
    <p:extLst>
      <p:ext uri="{BB962C8B-B14F-4D97-AF65-F5344CB8AC3E}">
        <p14:creationId xmlns:p14="http://schemas.microsoft.com/office/powerpoint/2010/main" val="114729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04EA-40E1-F8C7-F566-B599C0F37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18C87-BD9A-A820-031E-7F093C6AAB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19DCC1-ABDC-F2EC-14E5-751BD6B037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382B83-2B45-1266-F946-166BF7B1E936}"/>
              </a:ext>
            </a:extLst>
          </p:cNvPr>
          <p:cNvSpPr>
            <a:spLocks noGrp="1"/>
          </p:cNvSpPr>
          <p:nvPr>
            <p:ph type="dt" sz="half" idx="10"/>
          </p:nvPr>
        </p:nvSpPr>
        <p:spPr/>
        <p:txBody>
          <a:bodyPr/>
          <a:lstStyle/>
          <a:p>
            <a:fld id="{79070EFB-9547-4B55-A19E-BC6A95DA43BB}" type="datetimeFigureOut">
              <a:rPr lang="en-US" smtClean="0"/>
              <a:t>9/15/2023</a:t>
            </a:fld>
            <a:endParaRPr lang="en-US"/>
          </a:p>
        </p:txBody>
      </p:sp>
      <p:sp>
        <p:nvSpPr>
          <p:cNvPr id="6" name="Footer Placeholder 5">
            <a:extLst>
              <a:ext uri="{FF2B5EF4-FFF2-40B4-BE49-F238E27FC236}">
                <a16:creationId xmlns:a16="http://schemas.microsoft.com/office/drawing/2014/main" id="{D8BC7598-C072-4558-52DB-73FEF6A92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1877F-3BF7-9FB9-2DDA-B46A66B3509D}"/>
              </a:ext>
            </a:extLst>
          </p:cNvPr>
          <p:cNvSpPr>
            <a:spLocks noGrp="1"/>
          </p:cNvSpPr>
          <p:nvPr>
            <p:ph type="sldNum" sz="quarter" idx="12"/>
          </p:nvPr>
        </p:nvSpPr>
        <p:spPr/>
        <p:txBody>
          <a:bodyPr/>
          <a:lstStyle/>
          <a:p>
            <a:fld id="{52CCBA22-6BB6-493F-8D3C-CC40804E79AC}" type="slidenum">
              <a:rPr lang="en-US" smtClean="0"/>
              <a:t>‹#›</a:t>
            </a:fld>
            <a:endParaRPr lang="en-US"/>
          </a:p>
        </p:txBody>
      </p:sp>
    </p:spTree>
    <p:extLst>
      <p:ext uri="{BB962C8B-B14F-4D97-AF65-F5344CB8AC3E}">
        <p14:creationId xmlns:p14="http://schemas.microsoft.com/office/powerpoint/2010/main" val="12455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F89D-9E02-CDAD-EFAD-981F704F2B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AD8D3C-AE16-B0A2-380E-9CB8FD3351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AF11B0-738A-49FD-CBF0-8A975D3341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1660FF-482A-261C-5BB6-9D1BDBD02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48941-DBF3-2565-B756-1653D610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A57492-0FE2-EA4C-35D1-14E1BA01F43A}"/>
              </a:ext>
            </a:extLst>
          </p:cNvPr>
          <p:cNvSpPr>
            <a:spLocks noGrp="1"/>
          </p:cNvSpPr>
          <p:nvPr>
            <p:ph type="dt" sz="half" idx="10"/>
          </p:nvPr>
        </p:nvSpPr>
        <p:spPr/>
        <p:txBody>
          <a:bodyPr/>
          <a:lstStyle/>
          <a:p>
            <a:fld id="{79070EFB-9547-4B55-A19E-BC6A95DA43BB}" type="datetimeFigureOut">
              <a:rPr lang="en-US" smtClean="0"/>
              <a:t>9/15/2023</a:t>
            </a:fld>
            <a:endParaRPr lang="en-US"/>
          </a:p>
        </p:txBody>
      </p:sp>
      <p:sp>
        <p:nvSpPr>
          <p:cNvPr id="8" name="Footer Placeholder 7">
            <a:extLst>
              <a:ext uri="{FF2B5EF4-FFF2-40B4-BE49-F238E27FC236}">
                <a16:creationId xmlns:a16="http://schemas.microsoft.com/office/drawing/2014/main" id="{CECAC50B-4F56-4A60-66AE-8D89CADC86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0DF206-A9D5-F8A1-94C5-4B6A7B685198}"/>
              </a:ext>
            </a:extLst>
          </p:cNvPr>
          <p:cNvSpPr>
            <a:spLocks noGrp="1"/>
          </p:cNvSpPr>
          <p:nvPr>
            <p:ph type="sldNum" sz="quarter" idx="12"/>
          </p:nvPr>
        </p:nvSpPr>
        <p:spPr/>
        <p:txBody>
          <a:bodyPr/>
          <a:lstStyle/>
          <a:p>
            <a:fld id="{52CCBA22-6BB6-493F-8D3C-CC40804E79AC}" type="slidenum">
              <a:rPr lang="en-US" smtClean="0"/>
              <a:t>‹#›</a:t>
            </a:fld>
            <a:endParaRPr lang="en-US"/>
          </a:p>
        </p:txBody>
      </p:sp>
    </p:spTree>
    <p:extLst>
      <p:ext uri="{BB962C8B-B14F-4D97-AF65-F5344CB8AC3E}">
        <p14:creationId xmlns:p14="http://schemas.microsoft.com/office/powerpoint/2010/main" val="1017364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CF24-8AEE-203E-52A9-019F9D8DD0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68606C-4747-C767-C44B-A2CC2B4F639C}"/>
              </a:ext>
            </a:extLst>
          </p:cNvPr>
          <p:cNvSpPr>
            <a:spLocks noGrp="1"/>
          </p:cNvSpPr>
          <p:nvPr>
            <p:ph type="dt" sz="half" idx="10"/>
          </p:nvPr>
        </p:nvSpPr>
        <p:spPr/>
        <p:txBody>
          <a:bodyPr/>
          <a:lstStyle/>
          <a:p>
            <a:fld id="{79070EFB-9547-4B55-A19E-BC6A95DA43BB}" type="datetimeFigureOut">
              <a:rPr lang="en-US" smtClean="0"/>
              <a:t>9/15/2023</a:t>
            </a:fld>
            <a:endParaRPr lang="en-US"/>
          </a:p>
        </p:txBody>
      </p:sp>
      <p:sp>
        <p:nvSpPr>
          <p:cNvPr id="4" name="Footer Placeholder 3">
            <a:extLst>
              <a:ext uri="{FF2B5EF4-FFF2-40B4-BE49-F238E27FC236}">
                <a16:creationId xmlns:a16="http://schemas.microsoft.com/office/drawing/2014/main" id="{5A5544A1-4F6A-8B27-EE7C-DDD2EB720F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7B00EB-6301-98E4-B76C-1B57E1287C13}"/>
              </a:ext>
            </a:extLst>
          </p:cNvPr>
          <p:cNvSpPr>
            <a:spLocks noGrp="1"/>
          </p:cNvSpPr>
          <p:nvPr>
            <p:ph type="sldNum" sz="quarter" idx="12"/>
          </p:nvPr>
        </p:nvSpPr>
        <p:spPr/>
        <p:txBody>
          <a:bodyPr/>
          <a:lstStyle/>
          <a:p>
            <a:fld id="{52CCBA22-6BB6-493F-8D3C-CC40804E79AC}" type="slidenum">
              <a:rPr lang="en-US" smtClean="0"/>
              <a:t>‹#›</a:t>
            </a:fld>
            <a:endParaRPr lang="en-US"/>
          </a:p>
        </p:txBody>
      </p:sp>
    </p:spTree>
    <p:extLst>
      <p:ext uri="{BB962C8B-B14F-4D97-AF65-F5344CB8AC3E}">
        <p14:creationId xmlns:p14="http://schemas.microsoft.com/office/powerpoint/2010/main" val="1316176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F1A69B-36E1-EE1F-E53B-B8857864DB36}"/>
              </a:ext>
            </a:extLst>
          </p:cNvPr>
          <p:cNvSpPr>
            <a:spLocks noGrp="1"/>
          </p:cNvSpPr>
          <p:nvPr>
            <p:ph type="dt" sz="half" idx="10"/>
          </p:nvPr>
        </p:nvSpPr>
        <p:spPr/>
        <p:txBody>
          <a:bodyPr/>
          <a:lstStyle/>
          <a:p>
            <a:fld id="{79070EFB-9547-4B55-A19E-BC6A95DA43BB}" type="datetimeFigureOut">
              <a:rPr lang="en-US" smtClean="0"/>
              <a:t>9/15/2023</a:t>
            </a:fld>
            <a:endParaRPr lang="en-US"/>
          </a:p>
        </p:txBody>
      </p:sp>
      <p:sp>
        <p:nvSpPr>
          <p:cNvPr id="3" name="Footer Placeholder 2">
            <a:extLst>
              <a:ext uri="{FF2B5EF4-FFF2-40B4-BE49-F238E27FC236}">
                <a16:creationId xmlns:a16="http://schemas.microsoft.com/office/drawing/2014/main" id="{1D6494F1-6607-475C-0563-866BC011D8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52B754-DDDA-3685-1A51-1600A18A6859}"/>
              </a:ext>
            </a:extLst>
          </p:cNvPr>
          <p:cNvSpPr>
            <a:spLocks noGrp="1"/>
          </p:cNvSpPr>
          <p:nvPr>
            <p:ph type="sldNum" sz="quarter" idx="12"/>
          </p:nvPr>
        </p:nvSpPr>
        <p:spPr/>
        <p:txBody>
          <a:bodyPr/>
          <a:lstStyle/>
          <a:p>
            <a:fld id="{52CCBA22-6BB6-493F-8D3C-CC40804E79AC}" type="slidenum">
              <a:rPr lang="en-US" smtClean="0"/>
              <a:t>‹#›</a:t>
            </a:fld>
            <a:endParaRPr lang="en-US"/>
          </a:p>
        </p:txBody>
      </p:sp>
    </p:spTree>
    <p:extLst>
      <p:ext uri="{BB962C8B-B14F-4D97-AF65-F5344CB8AC3E}">
        <p14:creationId xmlns:p14="http://schemas.microsoft.com/office/powerpoint/2010/main" val="409939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0AFE-CEA4-6E24-786E-24F6A4748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C6F526-076C-0457-CA00-588FB06C61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83DEE1-5D6D-B6AB-46A6-247178330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2F4E7-97EA-0918-C7E5-1F65AA1BBFE9}"/>
              </a:ext>
            </a:extLst>
          </p:cNvPr>
          <p:cNvSpPr>
            <a:spLocks noGrp="1"/>
          </p:cNvSpPr>
          <p:nvPr>
            <p:ph type="dt" sz="half" idx="10"/>
          </p:nvPr>
        </p:nvSpPr>
        <p:spPr/>
        <p:txBody>
          <a:bodyPr/>
          <a:lstStyle/>
          <a:p>
            <a:fld id="{79070EFB-9547-4B55-A19E-BC6A95DA43BB}" type="datetimeFigureOut">
              <a:rPr lang="en-US" smtClean="0"/>
              <a:t>9/15/2023</a:t>
            </a:fld>
            <a:endParaRPr lang="en-US"/>
          </a:p>
        </p:txBody>
      </p:sp>
      <p:sp>
        <p:nvSpPr>
          <p:cNvPr id="6" name="Footer Placeholder 5">
            <a:extLst>
              <a:ext uri="{FF2B5EF4-FFF2-40B4-BE49-F238E27FC236}">
                <a16:creationId xmlns:a16="http://schemas.microsoft.com/office/drawing/2014/main" id="{2C08C8D4-AA91-1FF7-E120-281CE80FB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8FB5C-1FCB-A9A3-BAD7-ED61019FF217}"/>
              </a:ext>
            </a:extLst>
          </p:cNvPr>
          <p:cNvSpPr>
            <a:spLocks noGrp="1"/>
          </p:cNvSpPr>
          <p:nvPr>
            <p:ph type="sldNum" sz="quarter" idx="12"/>
          </p:nvPr>
        </p:nvSpPr>
        <p:spPr/>
        <p:txBody>
          <a:bodyPr/>
          <a:lstStyle/>
          <a:p>
            <a:fld id="{52CCBA22-6BB6-493F-8D3C-CC40804E79AC}" type="slidenum">
              <a:rPr lang="en-US" smtClean="0"/>
              <a:t>‹#›</a:t>
            </a:fld>
            <a:endParaRPr lang="en-US"/>
          </a:p>
        </p:txBody>
      </p:sp>
    </p:spTree>
    <p:extLst>
      <p:ext uri="{BB962C8B-B14F-4D97-AF65-F5344CB8AC3E}">
        <p14:creationId xmlns:p14="http://schemas.microsoft.com/office/powerpoint/2010/main" val="2519653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8F969-6F4E-C953-19F5-5456D2D1E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1749B8-DEE1-5E70-7871-2F86A215C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1A7204-DCFC-6C0F-94FB-35B5BFF47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F79311-3717-1431-04F6-1ABFB1011F57}"/>
              </a:ext>
            </a:extLst>
          </p:cNvPr>
          <p:cNvSpPr>
            <a:spLocks noGrp="1"/>
          </p:cNvSpPr>
          <p:nvPr>
            <p:ph type="dt" sz="half" idx="10"/>
          </p:nvPr>
        </p:nvSpPr>
        <p:spPr/>
        <p:txBody>
          <a:bodyPr/>
          <a:lstStyle/>
          <a:p>
            <a:fld id="{79070EFB-9547-4B55-A19E-BC6A95DA43BB}" type="datetimeFigureOut">
              <a:rPr lang="en-US" smtClean="0"/>
              <a:t>9/15/2023</a:t>
            </a:fld>
            <a:endParaRPr lang="en-US"/>
          </a:p>
        </p:txBody>
      </p:sp>
      <p:sp>
        <p:nvSpPr>
          <p:cNvPr id="6" name="Footer Placeholder 5">
            <a:extLst>
              <a:ext uri="{FF2B5EF4-FFF2-40B4-BE49-F238E27FC236}">
                <a16:creationId xmlns:a16="http://schemas.microsoft.com/office/drawing/2014/main" id="{16FE0B4A-7D67-FBCE-2794-450E3D6E7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BB0022-F91A-BC3A-9404-B455D2232185}"/>
              </a:ext>
            </a:extLst>
          </p:cNvPr>
          <p:cNvSpPr>
            <a:spLocks noGrp="1"/>
          </p:cNvSpPr>
          <p:nvPr>
            <p:ph type="sldNum" sz="quarter" idx="12"/>
          </p:nvPr>
        </p:nvSpPr>
        <p:spPr/>
        <p:txBody>
          <a:bodyPr/>
          <a:lstStyle/>
          <a:p>
            <a:fld id="{52CCBA22-6BB6-493F-8D3C-CC40804E79AC}" type="slidenum">
              <a:rPr lang="en-US" smtClean="0"/>
              <a:t>‹#›</a:t>
            </a:fld>
            <a:endParaRPr lang="en-US"/>
          </a:p>
        </p:txBody>
      </p:sp>
    </p:spTree>
    <p:extLst>
      <p:ext uri="{BB962C8B-B14F-4D97-AF65-F5344CB8AC3E}">
        <p14:creationId xmlns:p14="http://schemas.microsoft.com/office/powerpoint/2010/main" val="232639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E2778D-A466-6CEE-C2FD-4F7082533E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FFCAB2-25A3-FDF3-0647-838D751C8E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BEB45-1BDF-6036-DC00-76F5B151AE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70EFB-9547-4B55-A19E-BC6A95DA43BB}" type="datetimeFigureOut">
              <a:rPr lang="en-US" smtClean="0"/>
              <a:t>9/15/2023</a:t>
            </a:fld>
            <a:endParaRPr lang="en-US"/>
          </a:p>
        </p:txBody>
      </p:sp>
      <p:sp>
        <p:nvSpPr>
          <p:cNvPr id="5" name="Footer Placeholder 4">
            <a:extLst>
              <a:ext uri="{FF2B5EF4-FFF2-40B4-BE49-F238E27FC236}">
                <a16:creationId xmlns:a16="http://schemas.microsoft.com/office/drawing/2014/main" id="{EA137B5D-AB81-74DE-C23A-9B5719141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369348-9C91-9EFF-819B-0DFA248C9C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CBA22-6BB6-493F-8D3C-CC40804E79AC}" type="slidenum">
              <a:rPr lang="en-US" smtClean="0"/>
              <a:t>‹#›</a:t>
            </a:fld>
            <a:endParaRPr lang="en-US"/>
          </a:p>
        </p:txBody>
      </p:sp>
    </p:spTree>
    <p:extLst>
      <p:ext uri="{BB962C8B-B14F-4D97-AF65-F5344CB8AC3E}">
        <p14:creationId xmlns:p14="http://schemas.microsoft.com/office/powerpoint/2010/main" val="2543432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1AD6-366A-35D9-F573-FF0D3375F7D4}"/>
              </a:ext>
            </a:extLst>
          </p:cNvPr>
          <p:cNvSpPr>
            <a:spLocks noGrp="1"/>
          </p:cNvSpPr>
          <p:nvPr>
            <p:ph type="title"/>
          </p:nvPr>
        </p:nvSpPr>
        <p:spPr>
          <a:xfrm>
            <a:off x="839788" y="457200"/>
            <a:ext cx="3932238" cy="1600200"/>
          </a:xfrm>
        </p:spPr>
        <p:txBody>
          <a:bodyPr>
            <a:normAutofit fontScale="90000"/>
          </a:bodyPr>
          <a:lstStyle/>
          <a:p>
            <a:r>
              <a:rPr lang="en-US" dirty="0">
                <a:latin typeface="Gill Sans MT" panose="020B0502020104020203" pitchFamily="34" charset="0"/>
              </a:rPr>
              <a:t>Direct To Home Customer Churn Prediction Study</a:t>
            </a:r>
            <a:br>
              <a:rPr lang="en-US" dirty="0">
                <a:latin typeface="Gill Sans MT" panose="020B0502020104020203" pitchFamily="34" charset="0"/>
              </a:rPr>
            </a:br>
            <a:r>
              <a:rPr lang="en-US" dirty="0">
                <a:latin typeface="Gill Sans MT" panose="020B0502020104020203" pitchFamily="34" charset="0"/>
              </a:rPr>
              <a:t>Final Submission</a:t>
            </a:r>
          </a:p>
        </p:txBody>
      </p:sp>
      <p:pic>
        <p:nvPicPr>
          <p:cNvPr id="6" name="Content Placeholder 5">
            <a:extLst>
              <a:ext uri="{FF2B5EF4-FFF2-40B4-BE49-F238E27FC236}">
                <a16:creationId xmlns:a16="http://schemas.microsoft.com/office/drawing/2014/main" id="{E806E03D-45F0-B7A2-ED3E-C3E393455C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5731" y="457200"/>
            <a:ext cx="5421085" cy="5990253"/>
          </a:xfrm>
        </p:spPr>
      </p:pic>
      <p:sp>
        <p:nvSpPr>
          <p:cNvPr id="4" name="Text Placeholder 3">
            <a:extLst>
              <a:ext uri="{FF2B5EF4-FFF2-40B4-BE49-F238E27FC236}">
                <a16:creationId xmlns:a16="http://schemas.microsoft.com/office/drawing/2014/main" id="{C1AB5486-0186-CD31-1DCD-484880BF1F24}"/>
              </a:ext>
            </a:extLst>
          </p:cNvPr>
          <p:cNvSpPr>
            <a:spLocks noGrp="1"/>
          </p:cNvSpPr>
          <p:nvPr>
            <p:ph type="body" sz="half" idx="2"/>
          </p:nvPr>
        </p:nvSpPr>
        <p:spPr/>
        <p:txBody>
          <a:bodyPr>
            <a:normAutofit/>
          </a:bodyPr>
          <a:lstStyle/>
          <a:p>
            <a:endParaRPr lang="en-US" sz="2400" dirty="0">
              <a:latin typeface="Gill Sans MT" panose="020B0502020104020203" pitchFamily="34" charset="0"/>
            </a:endParaRPr>
          </a:p>
          <a:p>
            <a:endParaRPr lang="en-US" sz="2400" dirty="0">
              <a:latin typeface="Gill Sans MT" panose="020B0502020104020203" pitchFamily="34" charset="0"/>
            </a:endParaRPr>
          </a:p>
          <a:p>
            <a:r>
              <a:rPr lang="en-US" sz="2400" dirty="0">
                <a:latin typeface="Gill Sans MT" panose="020B0502020104020203" pitchFamily="34" charset="0"/>
              </a:rPr>
              <a:t>Charles Kilpatrick</a:t>
            </a:r>
          </a:p>
          <a:p>
            <a:r>
              <a:rPr lang="en-US" sz="2400" dirty="0">
                <a:latin typeface="Gill Sans MT" panose="020B0502020104020203" pitchFamily="34" charset="0"/>
              </a:rPr>
              <a:t>September 15, 2023</a:t>
            </a:r>
          </a:p>
        </p:txBody>
      </p:sp>
    </p:spTree>
    <p:extLst>
      <p:ext uri="{BB962C8B-B14F-4D97-AF65-F5344CB8AC3E}">
        <p14:creationId xmlns:p14="http://schemas.microsoft.com/office/powerpoint/2010/main" val="80108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D603-0CF2-59D8-D953-743178537DC2}"/>
              </a:ext>
            </a:extLst>
          </p:cNvPr>
          <p:cNvSpPr>
            <a:spLocks noGrp="1"/>
          </p:cNvSpPr>
          <p:nvPr>
            <p:ph type="title"/>
          </p:nvPr>
        </p:nvSpPr>
        <p:spPr>
          <a:xfrm>
            <a:off x="839787" y="103238"/>
            <a:ext cx="3932237" cy="1243781"/>
          </a:xfrm>
        </p:spPr>
        <p:txBody>
          <a:bodyPr/>
          <a:lstStyle/>
          <a:p>
            <a:r>
              <a:rPr lang="en-US" dirty="0">
                <a:latin typeface="Gill Sans MT" panose="020B0502020104020203" pitchFamily="34" charset="0"/>
              </a:rPr>
              <a:t>Plot Of Churn </a:t>
            </a:r>
            <a:r>
              <a:rPr lang="en-US" dirty="0" err="1">
                <a:latin typeface="Gill Sans MT" panose="020B0502020104020203" pitchFamily="34" charset="0"/>
              </a:rPr>
              <a:t>wrt</a:t>
            </a:r>
            <a:r>
              <a:rPr lang="en-US" dirty="0">
                <a:latin typeface="Gill Sans MT" panose="020B0502020104020203" pitchFamily="34" charset="0"/>
              </a:rPr>
              <a:t> Tenure </a:t>
            </a:r>
          </a:p>
        </p:txBody>
      </p:sp>
      <p:pic>
        <p:nvPicPr>
          <p:cNvPr id="6" name="Content Placeholder 5">
            <a:extLst>
              <a:ext uri="{FF2B5EF4-FFF2-40B4-BE49-F238E27FC236}">
                <a16:creationId xmlns:a16="http://schemas.microsoft.com/office/drawing/2014/main" id="{CDC8F675-6832-ACD2-8C01-B80A5C4C63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6267" y="39330"/>
            <a:ext cx="6532588" cy="6282812"/>
          </a:xfrm>
        </p:spPr>
      </p:pic>
      <p:sp>
        <p:nvSpPr>
          <p:cNvPr id="4" name="Text Placeholder 3">
            <a:extLst>
              <a:ext uri="{FF2B5EF4-FFF2-40B4-BE49-F238E27FC236}">
                <a16:creationId xmlns:a16="http://schemas.microsoft.com/office/drawing/2014/main" id="{CABC901A-D8DA-B9F9-707A-695EA142B55D}"/>
              </a:ext>
            </a:extLst>
          </p:cNvPr>
          <p:cNvSpPr>
            <a:spLocks noGrp="1"/>
          </p:cNvSpPr>
          <p:nvPr>
            <p:ph type="body" sz="half" idx="2"/>
          </p:nvPr>
        </p:nvSpPr>
        <p:spPr>
          <a:xfrm>
            <a:off x="829660" y="1437967"/>
            <a:ext cx="3932237" cy="5070987"/>
          </a:xfrm>
        </p:spPr>
        <p:txBody>
          <a:bodyPr>
            <a:normAutofit fontScale="92500" lnSpcReduction="10000"/>
          </a:bodyPr>
          <a:lstStyle/>
          <a:p>
            <a:r>
              <a:rPr lang="en-US" sz="2400" dirty="0">
                <a:latin typeface="Gill Sans MT" panose="020B0502020104020203" pitchFamily="34" charset="0"/>
              </a:rPr>
              <a:t>For accounts which churned, 81.28% of the churn occurred prior to completing 6 months of subscription.  These notable observations apply only for the short duration (0 – 6 months) accounts:</a:t>
            </a:r>
          </a:p>
          <a:p>
            <a:endParaRPr lang="en-US" sz="2400" dirty="0">
              <a:latin typeface="Gill Sans MT" panose="020B0502020104020203" pitchFamily="34" charset="0"/>
            </a:endParaRPr>
          </a:p>
          <a:p>
            <a:pPr marL="285750" indent="-285750">
              <a:buFont typeface="Arial" panose="020B0604020202020204" pitchFamily="34" charset="0"/>
              <a:buChar char="•"/>
            </a:pPr>
            <a:r>
              <a:rPr lang="en-US" sz="2400" dirty="0">
                <a:latin typeface="Gill Sans MT" panose="020B0502020104020203" pitchFamily="34" charset="0"/>
              </a:rPr>
              <a:t>A complaint was registered for 54.60% of these accounts.</a:t>
            </a:r>
          </a:p>
          <a:p>
            <a:pPr marL="285750" indent="-285750">
              <a:buFont typeface="Arial" panose="020B0604020202020204" pitchFamily="34" charset="0"/>
              <a:buChar char="•"/>
            </a:pPr>
            <a:r>
              <a:rPr lang="en-US" sz="2400" dirty="0">
                <a:latin typeface="Gill Sans MT" panose="020B0502020104020203" pitchFamily="34" charset="0"/>
              </a:rPr>
              <a:t>66.47% of the account segment was regular plus.  </a:t>
            </a:r>
          </a:p>
          <a:p>
            <a:pPr marL="285750" indent="-285750">
              <a:buFont typeface="Arial" panose="020B0604020202020204" pitchFamily="34" charset="0"/>
              <a:buChar char="•"/>
            </a:pPr>
            <a:r>
              <a:rPr lang="en-US" sz="2400" dirty="0">
                <a:latin typeface="Gill Sans MT" panose="020B0502020104020203" pitchFamily="34" charset="0"/>
              </a:rPr>
              <a:t>79.63% used a coupon for payment at least once.</a:t>
            </a:r>
          </a:p>
          <a:p>
            <a:pPr marL="285750" indent="-285750">
              <a:buFont typeface="Arial" panose="020B0604020202020204" pitchFamily="34" charset="0"/>
              <a:buChar char="•"/>
            </a:pPr>
            <a:r>
              <a:rPr lang="en-US" sz="2400" dirty="0">
                <a:latin typeface="Gill Sans MT" panose="020B0502020104020203" pitchFamily="34" charset="0"/>
              </a:rPr>
              <a:t>The median customer care contact was 17 times.</a:t>
            </a:r>
          </a:p>
          <a:p>
            <a:pPr marL="285750" indent="-285750">
              <a:buFont typeface="Arial" panose="020B0604020202020204" pitchFamily="34" charset="0"/>
              <a:buChar char="•"/>
            </a:pPr>
            <a:endParaRPr lang="en-US" sz="2400" dirty="0">
              <a:latin typeface="Gill Sans MT" panose="020B0502020104020203" pitchFamily="34" charset="0"/>
            </a:endParaRP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019A56F8-5FCB-F06F-AE5A-2EE5037C2904}"/>
              </a:ext>
            </a:extLst>
          </p:cNvPr>
          <p:cNvSpPr txBox="1"/>
          <p:nvPr/>
        </p:nvSpPr>
        <p:spPr>
          <a:xfrm rot="16200000">
            <a:off x="4904913" y="2798887"/>
            <a:ext cx="1123647" cy="461665"/>
          </a:xfrm>
          <a:prstGeom prst="rect">
            <a:avLst/>
          </a:prstGeom>
          <a:noFill/>
        </p:spPr>
        <p:txBody>
          <a:bodyPr wrap="square" rtlCol="0">
            <a:spAutoFit/>
          </a:bodyPr>
          <a:lstStyle/>
          <a:p>
            <a:r>
              <a:rPr lang="en-US" sz="2400" dirty="0">
                <a:latin typeface="Gill Sans MT" panose="020B0502020104020203" pitchFamily="34" charset="0"/>
              </a:rPr>
              <a:t>Churn</a:t>
            </a:r>
          </a:p>
        </p:txBody>
      </p:sp>
      <p:sp>
        <p:nvSpPr>
          <p:cNvPr id="9" name="TextBox 8">
            <a:extLst>
              <a:ext uri="{FF2B5EF4-FFF2-40B4-BE49-F238E27FC236}">
                <a16:creationId xmlns:a16="http://schemas.microsoft.com/office/drawing/2014/main" id="{75F2E6B5-194A-3881-3398-096D555D99D2}"/>
              </a:ext>
            </a:extLst>
          </p:cNvPr>
          <p:cNvSpPr txBox="1"/>
          <p:nvPr/>
        </p:nvSpPr>
        <p:spPr>
          <a:xfrm>
            <a:off x="6833420" y="5614219"/>
            <a:ext cx="904568" cy="369332"/>
          </a:xfrm>
          <a:prstGeom prst="rect">
            <a:avLst/>
          </a:prstGeom>
          <a:noFill/>
        </p:spPr>
        <p:txBody>
          <a:bodyPr wrap="square" rtlCol="0">
            <a:spAutoFit/>
          </a:bodyPr>
          <a:lstStyle/>
          <a:p>
            <a:r>
              <a:rPr lang="en-US" dirty="0"/>
              <a:t>0 - 6</a:t>
            </a:r>
          </a:p>
        </p:txBody>
      </p:sp>
      <p:sp>
        <p:nvSpPr>
          <p:cNvPr id="10" name="TextBox 9">
            <a:extLst>
              <a:ext uri="{FF2B5EF4-FFF2-40B4-BE49-F238E27FC236}">
                <a16:creationId xmlns:a16="http://schemas.microsoft.com/office/drawing/2014/main" id="{D65187D2-497F-D076-DFD9-17058E5A3A77}"/>
              </a:ext>
            </a:extLst>
          </p:cNvPr>
          <p:cNvSpPr txBox="1"/>
          <p:nvPr/>
        </p:nvSpPr>
        <p:spPr>
          <a:xfrm>
            <a:off x="8140948" y="5614219"/>
            <a:ext cx="983226" cy="369332"/>
          </a:xfrm>
          <a:prstGeom prst="rect">
            <a:avLst/>
          </a:prstGeom>
          <a:noFill/>
        </p:spPr>
        <p:txBody>
          <a:bodyPr wrap="square" rtlCol="0">
            <a:spAutoFit/>
          </a:bodyPr>
          <a:lstStyle/>
          <a:p>
            <a:r>
              <a:rPr lang="en-US" dirty="0"/>
              <a:t>6 - 12</a:t>
            </a:r>
          </a:p>
        </p:txBody>
      </p:sp>
      <p:sp>
        <p:nvSpPr>
          <p:cNvPr id="13" name="TextBox 12">
            <a:extLst>
              <a:ext uri="{FF2B5EF4-FFF2-40B4-BE49-F238E27FC236}">
                <a16:creationId xmlns:a16="http://schemas.microsoft.com/office/drawing/2014/main" id="{D7DE6FBA-057B-2D3C-7879-96FB0FF1A951}"/>
              </a:ext>
            </a:extLst>
          </p:cNvPr>
          <p:cNvSpPr txBox="1"/>
          <p:nvPr/>
        </p:nvSpPr>
        <p:spPr>
          <a:xfrm>
            <a:off x="9311978" y="5621904"/>
            <a:ext cx="1199536" cy="369332"/>
          </a:xfrm>
          <a:prstGeom prst="rect">
            <a:avLst/>
          </a:prstGeom>
          <a:noFill/>
        </p:spPr>
        <p:txBody>
          <a:bodyPr wrap="square" rtlCol="0">
            <a:spAutoFit/>
          </a:bodyPr>
          <a:lstStyle/>
          <a:p>
            <a:r>
              <a:rPr lang="en-US" dirty="0"/>
              <a:t>12 - </a:t>
            </a:r>
            <a:r>
              <a:rPr lang="en-US" dirty="0">
                <a:latin typeface="Gill Sans MT" panose="020B0502020104020203" pitchFamily="34" charset="0"/>
              </a:rPr>
              <a:t>18</a:t>
            </a:r>
          </a:p>
        </p:txBody>
      </p:sp>
      <p:sp>
        <p:nvSpPr>
          <p:cNvPr id="14" name="TextBox 13">
            <a:extLst>
              <a:ext uri="{FF2B5EF4-FFF2-40B4-BE49-F238E27FC236}">
                <a16:creationId xmlns:a16="http://schemas.microsoft.com/office/drawing/2014/main" id="{7F76BCD2-2790-8620-9B3A-22ED37FE5394}"/>
              </a:ext>
            </a:extLst>
          </p:cNvPr>
          <p:cNvSpPr txBox="1"/>
          <p:nvPr/>
        </p:nvSpPr>
        <p:spPr>
          <a:xfrm>
            <a:off x="10734168" y="5592407"/>
            <a:ext cx="875071" cy="369332"/>
          </a:xfrm>
          <a:prstGeom prst="rect">
            <a:avLst/>
          </a:prstGeom>
          <a:noFill/>
        </p:spPr>
        <p:txBody>
          <a:bodyPr wrap="square" rtlCol="0">
            <a:spAutoFit/>
          </a:bodyPr>
          <a:lstStyle/>
          <a:p>
            <a:r>
              <a:rPr lang="en-US" dirty="0"/>
              <a:t>&gt; 12</a:t>
            </a:r>
          </a:p>
        </p:txBody>
      </p:sp>
      <p:sp>
        <p:nvSpPr>
          <p:cNvPr id="15" name="TextBox 14">
            <a:extLst>
              <a:ext uri="{FF2B5EF4-FFF2-40B4-BE49-F238E27FC236}">
                <a16:creationId xmlns:a16="http://schemas.microsoft.com/office/drawing/2014/main" id="{87484198-0D60-0A48-2563-0E97C7B49BAD}"/>
              </a:ext>
            </a:extLst>
          </p:cNvPr>
          <p:cNvSpPr txBox="1"/>
          <p:nvPr/>
        </p:nvSpPr>
        <p:spPr>
          <a:xfrm>
            <a:off x="7799477" y="5991236"/>
            <a:ext cx="4451355" cy="461665"/>
          </a:xfrm>
          <a:prstGeom prst="rect">
            <a:avLst/>
          </a:prstGeom>
          <a:noFill/>
        </p:spPr>
        <p:txBody>
          <a:bodyPr wrap="square" rtlCol="0">
            <a:spAutoFit/>
          </a:bodyPr>
          <a:lstStyle/>
          <a:p>
            <a:r>
              <a:rPr lang="en-US" sz="2400" dirty="0">
                <a:latin typeface="Gill Sans MT" panose="020B0502020104020203" pitchFamily="34" charset="0"/>
              </a:rPr>
              <a:t>Tenure (Months)</a:t>
            </a:r>
          </a:p>
        </p:txBody>
      </p:sp>
    </p:spTree>
    <p:extLst>
      <p:ext uri="{BB962C8B-B14F-4D97-AF65-F5344CB8AC3E}">
        <p14:creationId xmlns:p14="http://schemas.microsoft.com/office/powerpoint/2010/main" val="204800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827D-987E-EE30-C17C-E804533C0C44}"/>
              </a:ext>
            </a:extLst>
          </p:cNvPr>
          <p:cNvSpPr>
            <a:spLocks noGrp="1"/>
          </p:cNvSpPr>
          <p:nvPr>
            <p:ph type="title"/>
          </p:nvPr>
        </p:nvSpPr>
        <p:spPr/>
        <p:txBody>
          <a:bodyPr>
            <a:normAutofit/>
          </a:bodyPr>
          <a:lstStyle/>
          <a:p>
            <a:r>
              <a:rPr lang="en-US" sz="3600" dirty="0">
                <a:latin typeface="Gill Sans MT" panose="020B0502020104020203" pitchFamily="34" charset="0"/>
              </a:rPr>
              <a:t> Customer Complaints In Last 12 Months </a:t>
            </a:r>
            <a:r>
              <a:rPr lang="en-US" sz="3600" dirty="0" err="1">
                <a:latin typeface="Gill Sans MT" panose="020B0502020104020203" pitchFamily="34" charset="0"/>
              </a:rPr>
              <a:t>wrt</a:t>
            </a:r>
            <a:r>
              <a:rPr lang="en-US" sz="3600" dirty="0">
                <a:latin typeface="Gill Sans MT" panose="020B0502020104020203" pitchFamily="34" charset="0"/>
              </a:rPr>
              <a:t> Churn</a:t>
            </a:r>
          </a:p>
        </p:txBody>
      </p:sp>
      <p:pic>
        <p:nvPicPr>
          <p:cNvPr id="6" name="Picture 5">
            <a:extLst>
              <a:ext uri="{FF2B5EF4-FFF2-40B4-BE49-F238E27FC236}">
                <a16:creationId xmlns:a16="http://schemas.microsoft.com/office/drawing/2014/main" id="{58F437E3-7192-EB31-4E50-36EADF672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97" y="2236612"/>
            <a:ext cx="4845469" cy="4244143"/>
          </a:xfrm>
          <a:prstGeom prst="rect">
            <a:avLst/>
          </a:prstGeom>
        </p:spPr>
      </p:pic>
      <p:pic>
        <p:nvPicPr>
          <p:cNvPr id="8" name="Picture 7">
            <a:extLst>
              <a:ext uri="{FF2B5EF4-FFF2-40B4-BE49-F238E27FC236}">
                <a16:creationId xmlns:a16="http://schemas.microsoft.com/office/drawing/2014/main" id="{7AFE14E3-6E9B-6224-C1C6-360AC99F8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142" y="1911978"/>
            <a:ext cx="3765688" cy="3967108"/>
          </a:xfrm>
          <a:prstGeom prst="rect">
            <a:avLst/>
          </a:prstGeom>
        </p:spPr>
      </p:pic>
      <p:pic>
        <p:nvPicPr>
          <p:cNvPr id="9" name="Picture 8">
            <a:extLst>
              <a:ext uri="{FF2B5EF4-FFF2-40B4-BE49-F238E27FC236}">
                <a16:creationId xmlns:a16="http://schemas.microsoft.com/office/drawing/2014/main" id="{F6790308-1D80-0C5E-0159-EDC04C2C9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972" y="2005780"/>
            <a:ext cx="4845469" cy="4244143"/>
          </a:xfrm>
          <a:prstGeom prst="rect">
            <a:avLst/>
          </a:prstGeom>
        </p:spPr>
      </p:pic>
      <p:sp>
        <p:nvSpPr>
          <p:cNvPr id="11" name="TextBox 10">
            <a:extLst>
              <a:ext uri="{FF2B5EF4-FFF2-40B4-BE49-F238E27FC236}">
                <a16:creationId xmlns:a16="http://schemas.microsoft.com/office/drawing/2014/main" id="{ECD2CA8F-4E4D-2855-7704-5C5B522DBACC}"/>
              </a:ext>
            </a:extLst>
          </p:cNvPr>
          <p:cNvSpPr txBox="1"/>
          <p:nvPr/>
        </p:nvSpPr>
        <p:spPr>
          <a:xfrm>
            <a:off x="2145875" y="2005780"/>
            <a:ext cx="4431905" cy="461665"/>
          </a:xfrm>
          <a:prstGeom prst="rect">
            <a:avLst/>
          </a:prstGeom>
          <a:noFill/>
        </p:spPr>
        <p:txBody>
          <a:bodyPr wrap="square" rtlCol="0">
            <a:spAutoFit/>
          </a:bodyPr>
          <a:lstStyle/>
          <a:p>
            <a:r>
              <a:rPr lang="en-US" sz="2400" dirty="0">
                <a:latin typeface="Gill Sans MT" panose="020B0502020104020203" pitchFamily="34" charset="0"/>
              </a:rPr>
              <a:t>Overall Dataset</a:t>
            </a:r>
          </a:p>
        </p:txBody>
      </p:sp>
      <p:sp>
        <p:nvSpPr>
          <p:cNvPr id="12" name="TextBox 11">
            <a:extLst>
              <a:ext uri="{FF2B5EF4-FFF2-40B4-BE49-F238E27FC236}">
                <a16:creationId xmlns:a16="http://schemas.microsoft.com/office/drawing/2014/main" id="{579A09B7-0628-5EA7-8C05-844D25D82FB9}"/>
              </a:ext>
            </a:extLst>
          </p:cNvPr>
          <p:cNvSpPr txBox="1"/>
          <p:nvPr/>
        </p:nvSpPr>
        <p:spPr>
          <a:xfrm>
            <a:off x="3984094" y="5102942"/>
            <a:ext cx="2126042" cy="646331"/>
          </a:xfrm>
          <a:prstGeom prst="rect">
            <a:avLst/>
          </a:prstGeom>
          <a:noFill/>
        </p:spPr>
        <p:txBody>
          <a:bodyPr wrap="square" rtlCol="0">
            <a:spAutoFit/>
          </a:bodyPr>
          <a:lstStyle/>
          <a:p>
            <a:r>
              <a:rPr lang="en-US" dirty="0">
                <a:latin typeface="Gill Sans MT" panose="020B0502020104020203" pitchFamily="34" charset="0"/>
              </a:rPr>
              <a:t>Complained in last 12 months</a:t>
            </a:r>
          </a:p>
        </p:txBody>
      </p:sp>
      <p:sp>
        <p:nvSpPr>
          <p:cNvPr id="13" name="TextBox 12">
            <a:extLst>
              <a:ext uri="{FF2B5EF4-FFF2-40B4-BE49-F238E27FC236}">
                <a16:creationId xmlns:a16="http://schemas.microsoft.com/office/drawing/2014/main" id="{466F5A95-2A6A-ED43-E1F6-7AB95F66DC0A}"/>
              </a:ext>
            </a:extLst>
          </p:cNvPr>
          <p:cNvSpPr txBox="1"/>
          <p:nvPr/>
        </p:nvSpPr>
        <p:spPr>
          <a:xfrm>
            <a:off x="7256206" y="2005780"/>
            <a:ext cx="3906797" cy="461665"/>
          </a:xfrm>
          <a:prstGeom prst="rect">
            <a:avLst/>
          </a:prstGeom>
          <a:noFill/>
        </p:spPr>
        <p:txBody>
          <a:bodyPr wrap="square" rtlCol="0">
            <a:spAutoFit/>
          </a:bodyPr>
          <a:lstStyle/>
          <a:p>
            <a:r>
              <a:rPr lang="en-US" sz="2400" dirty="0">
                <a:latin typeface="Gill Sans MT" panose="020B0502020104020203" pitchFamily="34" charset="0"/>
              </a:rPr>
              <a:t>Accounts Which Churned</a:t>
            </a:r>
          </a:p>
        </p:txBody>
      </p:sp>
      <p:sp>
        <p:nvSpPr>
          <p:cNvPr id="15" name="TextBox 14">
            <a:extLst>
              <a:ext uri="{FF2B5EF4-FFF2-40B4-BE49-F238E27FC236}">
                <a16:creationId xmlns:a16="http://schemas.microsoft.com/office/drawing/2014/main" id="{119C6F1A-461C-E77D-2A40-62773905CDC2}"/>
              </a:ext>
            </a:extLst>
          </p:cNvPr>
          <p:cNvSpPr txBox="1"/>
          <p:nvPr/>
        </p:nvSpPr>
        <p:spPr>
          <a:xfrm>
            <a:off x="9910068" y="2508889"/>
            <a:ext cx="2859568"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Complained in last 12 months</a:t>
            </a:r>
          </a:p>
        </p:txBody>
      </p:sp>
      <p:sp>
        <p:nvSpPr>
          <p:cNvPr id="16" name="TextBox 15">
            <a:extLst>
              <a:ext uri="{FF2B5EF4-FFF2-40B4-BE49-F238E27FC236}">
                <a16:creationId xmlns:a16="http://schemas.microsoft.com/office/drawing/2014/main" id="{6549A48F-36EC-9F5D-C77F-A9BE703C542A}"/>
              </a:ext>
            </a:extLst>
          </p:cNvPr>
          <p:cNvSpPr txBox="1"/>
          <p:nvPr/>
        </p:nvSpPr>
        <p:spPr>
          <a:xfrm>
            <a:off x="9666514" y="5102942"/>
            <a:ext cx="1833322" cy="369332"/>
          </a:xfrm>
          <a:prstGeom prst="rect">
            <a:avLst/>
          </a:prstGeom>
          <a:noFill/>
        </p:spPr>
        <p:txBody>
          <a:bodyPr wrap="square" rtlCol="0">
            <a:spAutoFit/>
          </a:bodyPr>
          <a:lstStyle/>
          <a:p>
            <a:r>
              <a:rPr lang="en-US" dirty="0">
                <a:latin typeface="Gill Sans MT" panose="020B0502020104020203" pitchFamily="34" charset="0"/>
              </a:rPr>
              <a:t>No complaints</a:t>
            </a:r>
          </a:p>
        </p:txBody>
      </p:sp>
      <p:sp>
        <p:nvSpPr>
          <p:cNvPr id="17" name="TextBox 16">
            <a:extLst>
              <a:ext uri="{FF2B5EF4-FFF2-40B4-BE49-F238E27FC236}">
                <a16:creationId xmlns:a16="http://schemas.microsoft.com/office/drawing/2014/main" id="{9BDA33B2-CBF0-AEB4-8527-1279AEC12178}"/>
              </a:ext>
            </a:extLst>
          </p:cNvPr>
          <p:cNvSpPr txBox="1"/>
          <p:nvPr/>
        </p:nvSpPr>
        <p:spPr>
          <a:xfrm>
            <a:off x="369405" y="2970554"/>
            <a:ext cx="1595407" cy="369332"/>
          </a:xfrm>
          <a:prstGeom prst="rect">
            <a:avLst/>
          </a:prstGeom>
          <a:noFill/>
        </p:spPr>
        <p:txBody>
          <a:bodyPr wrap="square" rtlCol="0">
            <a:spAutoFit/>
          </a:bodyPr>
          <a:lstStyle/>
          <a:p>
            <a:r>
              <a:rPr lang="en-US" dirty="0">
                <a:latin typeface="Gill Sans MT" panose="020B0502020104020203" pitchFamily="34" charset="0"/>
              </a:rPr>
              <a:t>No complaints</a:t>
            </a:r>
          </a:p>
        </p:txBody>
      </p:sp>
      <p:sp>
        <p:nvSpPr>
          <p:cNvPr id="3" name="TextBox 2">
            <a:extLst>
              <a:ext uri="{FF2B5EF4-FFF2-40B4-BE49-F238E27FC236}">
                <a16:creationId xmlns:a16="http://schemas.microsoft.com/office/drawing/2014/main" id="{883CE820-7A49-5E07-3C56-898FA2E91D63}"/>
              </a:ext>
            </a:extLst>
          </p:cNvPr>
          <p:cNvSpPr txBox="1"/>
          <p:nvPr/>
        </p:nvSpPr>
        <p:spPr>
          <a:xfrm>
            <a:off x="668593" y="5800549"/>
            <a:ext cx="11198941" cy="830997"/>
          </a:xfrm>
          <a:prstGeom prst="rect">
            <a:avLst/>
          </a:prstGeom>
          <a:noFill/>
        </p:spPr>
        <p:txBody>
          <a:bodyPr wrap="square" rtlCol="0">
            <a:spAutoFit/>
          </a:bodyPr>
          <a:lstStyle/>
          <a:p>
            <a:r>
              <a:rPr lang="en-US" sz="2400" dirty="0">
                <a:latin typeface="Gill Sans MT" panose="020B0502020104020203" pitchFamily="34" charset="0"/>
              </a:rPr>
              <a:t>Accounts with a complaint in last 12 months are 2.91 times more likely to churn than accounts with no complaint.</a:t>
            </a:r>
          </a:p>
        </p:txBody>
      </p:sp>
    </p:spTree>
    <p:extLst>
      <p:ext uri="{BB962C8B-B14F-4D97-AF65-F5344CB8AC3E}">
        <p14:creationId xmlns:p14="http://schemas.microsoft.com/office/powerpoint/2010/main" val="324899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981B-D21A-14F8-7DAF-8923B2A903C3}"/>
              </a:ext>
            </a:extLst>
          </p:cNvPr>
          <p:cNvSpPr>
            <a:spLocks noGrp="1"/>
          </p:cNvSpPr>
          <p:nvPr>
            <p:ph type="title"/>
          </p:nvPr>
        </p:nvSpPr>
        <p:spPr>
          <a:xfrm>
            <a:off x="838200" y="1533831"/>
            <a:ext cx="10515600" cy="1612491"/>
          </a:xfrm>
        </p:spPr>
        <p:txBody>
          <a:bodyPr/>
          <a:lstStyle/>
          <a:p>
            <a:r>
              <a:rPr lang="en-US" dirty="0"/>
              <a:t>                               Appendix</a:t>
            </a:r>
          </a:p>
        </p:txBody>
      </p:sp>
    </p:spTree>
    <p:extLst>
      <p:ext uri="{BB962C8B-B14F-4D97-AF65-F5344CB8AC3E}">
        <p14:creationId xmlns:p14="http://schemas.microsoft.com/office/powerpoint/2010/main" val="526027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F96DE-1F58-02C4-40A8-B835396224FA}"/>
              </a:ext>
            </a:extLst>
          </p:cNvPr>
          <p:cNvSpPr>
            <a:spLocks noGrp="1"/>
          </p:cNvSpPr>
          <p:nvPr>
            <p:ph type="title"/>
          </p:nvPr>
        </p:nvSpPr>
        <p:spPr>
          <a:xfrm>
            <a:off x="838200" y="117988"/>
            <a:ext cx="10515600" cy="747252"/>
          </a:xfrm>
        </p:spPr>
        <p:txBody>
          <a:bodyPr>
            <a:normAutofit/>
          </a:bodyPr>
          <a:lstStyle/>
          <a:p>
            <a:r>
              <a:rPr lang="en-US" sz="3200" dirty="0">
                <a:latin typeface="Gill Sans MT" panose="020B0502020104020203" pitchFamily="34" charset="0"/>
              </a:rPr>
              <a:t>Modeling Process (Validation and Interpretation)</a:t>
            </a:r>
          </a:p>
        </p:txBody>
      </p:sp>
      <p:sp>
        <p:nvSpPr>
          <p:cNvPr id="3" name="Content Placeholder 2">
            <a:extLst>
              <a:ext uri="{FF2B5EF4-FFF2-40B4-BE49-F238E27FC236}">
                <a16:creationId xmlns:a16="http://schemas.microsoft.com/office/drawing/2014/main" id="{F5B12A4D-BEF8-6E4C-4709-F533245FEA71}"/>
              </a:ext>
            </a:extLst>
          </p:cNvPr>
          <p:cNvSpPr>
            <a:spLocks noGrp="1"/>
          </p:cNvSpPr>
          <p:nvPr>
            <p:ph idx="1"/>
          </p:nvPr>
        </p:nvSpPr>
        <p:spPr>
          <a:xfrm>
            <a:off x="838200" y="1229031"/>
            <a:ext cx="10515600" cy="4947931"/>
          </a:xfrm>
        </p:spPr>
        <p:txBody>
          <a:bodyPr>
            <a:normAutofit/>
          </a:bodyPr>
          <a:lstStyle/>
          <a:p>
            <a:r>
              <a:rPr lang="en-US" sz="2400" dirty="0">
                <a:latin typeface="Gill Sans MT" panose="020B0502020104020203" pitchFamily="34" charset="0"/>
              </a:rPr>
              <a:t>Split the dataset into train and test sets</a:t>
            </a:r>
          </a:p>
          <a:p>
            <a:r>
              <a:rPr lang="en-US" sz="2400" dirty="0">
                <a:latin typeface="Gill Sans MT" panose="020B0502020104020203" pitchFamily="34" charset="0"/>
              </a:rPr>
              <a:t>Impute missing values</a:t>
            </a:r>
          </a:p>
          <a:p>
            <a:r>
              <a:rPr lang="en-US" sz="2400" dirty="0">
                <a:latin typeface="Gill Sans MT" panose="020B0502020104020203" pitchFamily="34" charset="0"/>
              </a:rPr>
              <a:t>Add a calculated variable for average monthly cashback / revenue</a:t>
            </a:r>
          </a:p>
          <a:p>
            <a:r>
              <a:rPr lang="en-US" sz="2400" dirty="0">
                <a:latin typeface="Gill Sans MT" panose="020B0502020104020203" pitchFamily="34" charset="0"/>
              </a:rPr>
              <a:t>Build different models - Logistic Regression, Decision Tree, Random Forest, Gradient Boost,  and XG Boost using base dataset (imbalanced)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Calculate confusion matrix and plot feature </a:t>
            </a:r>
            <a:r>
              <a:rPr kumimoji="0" lang="en-US" sz="24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importances</a:t>
            </a:r>
            <a:r>
              <a:rPr kumimoji="0" lang="en-US" sz="24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Gill Sans MT" panose="020B0502020104020203" pitchFamily="34" charset="0"/>
              </a:rPr>
              <a:t>Calculate training and testing Accuracy,  Recall, Precision, F1-Score</a:t>
            </a:r>
            <a:endParaRPr kumimoji="0" lang="en-US" sz="24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Compare all model performances on training and test data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solidFill>
                  <a:prstClr val="black"/>
                </a:solidFill>
                <a:latin typeface="Gill Sans MT" panose="020B0502020104020203" pitchFamily="34" charset="0"/>
              </a:rPr>
              <a:t>Recall is the key evaluation metric due to the need to minimize churn.</a:t>
            </a:r>
            <a:endParaRPr kumimoji="0" lang="en-US" sz="24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a:p>
            <a:r>
              <a:rPr lang="en-US" sz="2400" dirty="0">
                <a:latin typeface="Gill Sans MT" panose="020B0502020104020203" pitchFamily="34" charset="0"/>
              </a:rPr>
              <a:t>Build corresponding models using oversampled data (balanced) and evaluate</a:t>
            </a:r>
          </a:p>
          <a:p>
            <a:r>
              <a:rPr lang="en-US" sz="2400" dirty="0">
                <a:latin typeface="Gill Sans MT" panose="020B0502020104020203" pitchFamily="34" charset="0"/>
              </a:rPr>
              <a:t>Select a final model to be used.</a:t>
            </a:r>
          </a:p>
        </p:txBody>
      </p:sp>
    </p:spTree>
    <p:extLst>
      <p:ext uri="{BB962C8B-B14F-4D97-AF65-F5344CB8AC3E}">
        <p14:creationId xmlns:p14="http://schemas.microsoft.com/office/powerpoint/2010/main" val="3735936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F96DE-1F58-02C4-40A8-B835396224FA}"/>
              </a:ext>
            </a:extLst>
          </p:cNvPr>
          <p:cNvSpPr>
            <a:spLocks noGrp="1"/>
          </p:cNvSpPr>
          <p:nvPr>
            <p:ph type="title"/>
          </p:nvPr>
        </p:nvSpPr>
        <p:spPr>
          <a:xfrm>
            <a:off x="838200" y="117988"/>
            <a:ext cx="10515600" cy="747252"/>
          </a:xfrm>
        </p:spPr>
        <p:txBody>
          <a:bodyPr>
            <a:normAutofit/>
          </a:bodyPr>
          <a:lstStyle/>
          <a:p>
            <a:r>
              <a:rPr lang="en-US" sz="3200" dirty="0">
                <a:latin typeface="Gill Sans MT" panose="020B0502020104020203" pitchFamily="34" charset="0"/>
              </a:rPr>
              <a:t>Reasoning For Model Selection</a:t>
            </a:r>
          </a:p>
        </p:txBody>
      </p:sp>
      <p:sp>
        <p:nvSpPr>
          <p:cNvPr id="3" name="Content Placeholder 2">
            <a:extLst>
              <a:ext uri="{FF2B5EF4-FFF2-40B4-BE49-F238E27FC236}">
                <a16:creationId xmlns:a16="http://schemas.microsoft.com/office/drawing/2014/main" id="{F5B12A4D-BEF8-6E4C-4709-F533245FEA71}"/>
              </a:ext>
            </a:extLst>
          </p:cNvPr>
          <p:cNvSpPr>
            <a:spLocks noGrp="1"/>
          </p:cNvSpPr>
          <p:nvPr>
            <p:ph idx="1"/>
          </p:nvPr>
        </p:nvSpPr>
        <p:spPr>
          <a:xfrm>
            <a:off x="838200" y="1229031"/>
            <a:ext cx="10515600" cy="4947931"/>
          </a:xfrm>
        </p:spPr>
        <p:txBody>
          <a:bodyPr>
            <a:normAutofit fontScale="92500" lnSpcReduction="10000"/>
          </a:bodyPr>
          <a:lstStyle/>
          <a:p>
            <a:pPr marL="0" indent="0">
              <a:buNone/>
            </a:pPr>
            <a:r>
              <a:rPr lang="en-US" sz="2600" dirty="0">
                <a:latin typeface="Gill Sans MT" panose="020B0502020104020203" pitchFamily="34" charset="0"/>
              </a:rPr>
              <a:t>The Tuned </a:t>
            </a:r>
            <a:r>
              <a:rPr lang="en-US" sz="2600" dirty="0" err="1">
                <a:latin typeface="Gill Sans MT" panose="020B0502020104020203" pitchFamily="34" charset="0"/>
              </a:rPr>
              <a:t>XGBoost</a:t>
            </a:r>
            <a:r>
              <a:rPr lang="en-US" sz="2600" dirty="0">
                <a:latin typeface="Gill Sans MT" panose="020B0502020104020203" pitchFamily="34" charset="0"/>
              </a:rPr>
              <a:t> model with base data was selected for these reasons:</a:t>
            </a:r>
          </a:p>
          <a:p>
            <a:r>
              <a:rPr lang="en-US" sz="2600" dirty="0">
                <a:latin typeface="Gill Sans MT" panose="020B0502020104020203" pitchFamily="34" charset="0"/>
              </a:rPr>
              <a:t>Recall is the key metric as identifying all accounts liable to churn is key and Tuned </a:t>
            </a:r>
            <a:r>
              <a:rPr lang="en-US" sz="2600" dirty="0" err="1">
                <a:latin typeface="Gill Sans MT" panose="020B0502020104020203" pitchFamily="34" charset="0"/>
              </a:rPr>
              <a:t>XGBoost</a:t>
            </a:r>
            <a:r>
              <a:rPr lang="en-US" sz="2600" dirty="0">
                <a:latin typeface="Gill Sans MT" panose="020B0502020104020203" pitchFamily="34" charset="0"/>
              </a:rPr>
              <a:t> using base data was found to be superior:</a:t>
            </a:r>
          </a:p>
          <a:p>
            <a:r>
              <a:rPr lang="en-US" sz="2600" dirty="0">
                <a:latin typeface="Gill Sans MT" panose="020B0502020104020203" pitchFamily="34" charset="0"/>
              </a:rPr>
              <a:t>Testing Recall - 0.8963</a:t>
            </a:r>
          </a:p>
          <a:p>
            <a:r>
              <a:rPr lang="en-US" sz="2600" dirty="0">
                <a:latin typeface="Gill Sans MT" panose="020B0502020104020203" pitchFamily="34" charset="0"/>
              </a:rPr>
              <a:t>Testing Precision - 0.7834 </a:t>
            </a:r>
          </a:p>
          <a:p>
            <a:r>
              <a:rPr lang="en-US" sz="2600" dirty="0">
                <a:latin typeface="Gill Sans MT" panose="020B0502020104020203" pitchFamily="34" charset="0"/>
              </a:rPr>
              <a:t>Testing Accuracy - 0.9408</a:t>
            </a:r>
          </a:p>
          <a:p>
            <a:r>
              <a:rPr lang="en-US" sz="2600" dirty="0">
                <a:latin typeface="Gill Sans MT" panose="020B0502020104020203" pitchFamily="34" charset="0"/>
              </a:rPr>
              <a:t>Testing F1 Score – 0.9294</a:t>
            </a:r>
          </a:p>
          <a:p>
            <a:r>
              <a:rPr lang="en-US" sz="2600" dirty="0">
                <a:latin typeface="Gill Sans MT" panose="020B0502020104020203" pitchFamily="34" charset="0"/>
              </a:rPr>
              <a:t>Total false negative count of 59</a:t>
            </a:r>
          </a:p>
          <a:p>
            <a:endParaRPr lang="en-US" sz="2600" dirty="0">
              <a:latin typeface="Gill Sans MT" panose="020B0502020104020203" pitchFamily="34"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Although the Testing Recall for the Tuned </a:t>
            </a:r>
            <a:r>
              <a:rPr kumimoji="0" lang="en-US" sz="2600" b="0" i="0" u="none" strike="noStrike" kern="1200" cap="none" spc="0" normalizeH="0" baseline="0" noProof="0" dirty="0" err="1">
                <a:ln>
                  <a:noFill/>
                </a:ln>
                <a:solidFill>
                  <a:prstClr val="black"/>
                </a:solidFill>
                <a:effectLst/>
                <a:uLnTx/>
                <a:uFillTx/>
                <a:latin typeface="Gill Sans MT" panose="020B0502020104020203" pitchFamily="34" charset="0"/>
                <a:ea typeface="+mn-ea"/>
                <a:cs typeface="+mn-cs"/>
              </a:rPr>
              <a:t>XGBoost</a:t>
            </a:r>
            <a:r>
              <a:rPr kumimoji="0" lang="en-US" sz="26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 using oversampled data was very slightly greater (0.8998),  the Precision, Recall, and Accuracy are significantly lower and the reduction in false negative is only two to a value of 57.</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4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4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p:txBody>
      </p:sp>
    </p:spTree>
    <p:extLst>
      <p:ext uri="{BB962C8B-B14F-4D97-AF65-F5344CB8AC3E}">
        <p14:creationId xmlns:p14="http://schemas.microsoft.com/office/powerpoint/2010/main" val="227662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9090-FF86-683C-571C-F028064241A5}"/>
              </a:ext>
            </a:extLst>
          </p:cNvPr>
          <p:cNvSpPr>
            <a:spLocks noGrp="1"/>
          </p:cNvSpPr>
          <p:nvPr>
            <p:ph type="title"/>
          </p:nvPr>
        </p:nvSpPr>
        <p:spPr>
          <a:xfrm>
            <a:off x="409676" y="108156"/>
            <a:ext cx="10944124" cy="747250"/>
          </a:xfrm>
        </p:spPr>
        <p:txBody>
          <a:bodyPr>
            <a:normAutofit/>
          </a:bodyPr>
          <a:lstStyle/>
          <a:p>
            <a:r>
              <a:rPr lang="en-US" sz="3200" dirty="0">
                <a:latin typeface="Gill Sans MT" panose="020B0502020104020203" pitchFamily="34" charset="0"/>
              </a:rPr>
              <a:t>Model Comparisons (Base Data and Hyperparameter Tuning)                                  </a:t>
            </a:r>
          </a:p>
        </p:txBody>
      </p:sp>
      <p:graphicFrame>
        <p:nvGraphicFramePr>
          <p:cNvPr id="3" name="Table 3">
            <a:extLst>
              <a:ext uri="{FF2B5EF4-FFF2-40B4-BE49-F238E27FC236}">
                <a16:creationId xmlns:a16="http://schemas.microsoft.com/office/drawing/2014/main" id="{6EEC0AF1-A5A9-C22D-82F1-9718A7B22ECC}"/>
              </a:ext>
            </a:extLst>
          </p:cNvPr>
          <p:cNvGraphicFramePr>
            <a:graphicFrameLocks noGrp="1"/>
          </p:cNvGraphicFramePr>
          <p:nvPr>
            <p:extLst>
              <p:ext uri="{D42A27DB-BD31-4B8C-83A1-F6EECF244321}">
                <p14:modId xmlns:p14="http://schemas.microsoft.com/office/powerpoint/2010/main" val="2189558150"/>
              </p:ext>
            </p:extLst>
          </p:nvPr>
        </p:nvGraphicFramePr>
        <p:xfrm>
          <a:off x="294968" y="855406"/>
          <a:ext cx="10944125" cy="2729079"/>
        </p:xfrm>
        <a:graphic>
          <a:graphicData uri="http://schemas.openxmlformats.org/drawingml/2006/table">
            <a:tbl>
              <a:tblPr firstRow="1" bandRow="1">
                <a:tableStyleId>{5C22544A-7EE6-4342-B048-85BDC9FD1C3A}</a:tableStyleId>
              </a:tblPr>
              <a:tblGrid>
                <a:gridCol w="1917290">
                  <a:extLst>
                    <a:ext uri="{9D8B030D-6E8A-4147-A177-3AD203B41FA5}">
                      <a16:colId xmlns:a16="http://schemas.microsoft.com/office/drawing/2014/main" val="3209893811"/>
                    </a:ext>
                  </a:extLst>
                </a:gridCol>
                <a:gridCol w="1560535">
                  <a:extLst>
                    <a:ext uri="{9D8B030D-6E8A-4147-A177-3AD203B41FA5}">
                      <a16:colId xmlns:a16="http://schemas.microsoft.com/office/drawing/2014/main" val="3926909329"/>
                    </a:ext>
                  </a:extLst>
                </a:gridCol>
                <a:gridCol w="1866575">
                  <a:extLst>
                    <a:ext uri="{9D8B030D-6E8A-4147-A177-3AD203B41FA5}">
                      <a16:colId xmlns:a16="http://schemas.microsoft.com/office/drawing/2014/main" val="1261277"/>
                    </a:ext>
                  </a:extLst>
                </a:gridCol>
                <a:gridCol w="1866575">
                  <a:extLst>
                    <a:ext uri="{9D8B030D-6E8A-4147-A177-3AD203B41FA5}">
                      <a16:colId xmlns:a16="http://schemas.microsoft.com/office/drawing/2014/main" val="581752930"/>
                    </a:ext>
                  </a:extLst>
                </a:gridCol>
                <a:gridCol w="1866575">
                  <a:extLst>
                    <a:ext uri="{9D8B030D-6E8A-4147-A177-3AD203B41FA5}">
                      <a16:colId xmlns:a16="http://schemas.microsoft.com/office/drawing/2014/main" val="2220682411"/>
                    </a:ext>
                  </a:extLst>
                </a:gridCol>
                <a:gridCol w="1866575">
                  <a:extLst>
                    <a:ext uri="{9D8B030D-6E8A-4147-A177-3AD203B41FA5}">
                      <a16:colId xmlns:a16="http://schemas.microsoft.com/office/drawing/2014/main" val="1722399244"/>
                    </a:ext>
                  </a:extLst>
                </a:gridCol>
              </a:tblGrid>
              <a:tr h="748235">
                <a:tc>
                  <a:txBody>
                    <a:bodyPr/>
                    <a:lstStyle/>
                    <a:p>
                      <a:endParaRPr lang="en-US" b="0" i="0" baseline="0" dirty="0">
                        <a:latin typeface="Gill Sans MT" panose="020B0502020104020203" pitchFamily="34" charset="0"/>
                      </a:endParaRPr>
                    </a:p>
                  </a:txBody>
                  <a:tcPr/>
                </a:tc>
                <a:tc>
                  <a:txBody>
                    <a:bodyPr/>
                    <a:lstStyle/>
                    <a:p>
                      <a:r>
                        <a:rPr lang="en-US" b="0" i="0" baseline="0" dirty="0">
                          <a:latin typeface="Gill Sans MT" panose="020B0502020104020203" pitchFamily="34" charset="0"/>
                        </a:rPr>
                        <a:t>Decision Tree</a:t>
                      </a:r>
                    </a:p>
                  </a:txBody>
                  <a:tcPr/>
                </a:tc>
                <a:tc>
                  <a:txBody>
                    <a:bodyPr/>
                    <a:lstStyle/>
                    <a:p>
                      <a:r>
                        <a:rPr lang="en-US" b="0" i="0" baseline="0" dirty="0">
                          <a:latin typeface="Gill Sans MT" panose="020B0502020104020203" pitchFamily="34" charset="0"/>
                        </a:rPr>
                        <a:t>Random Forest</a:t>
                      </a:r>
                    </a:p>
                  </a:txBody>
                  <a:tcPr/>
                </a:tc>
                <a:tc>
                  <a:txBody>
                    <a:bodyPr/>
                    <a:lstStyle/>
                    <a:p>
                      <a:r>
                        <a:rPr lang="en-US" b="0" i="0" baseline="0" dirty="0">
                          <a:latin typeface="Gill Sans MT" panose="020B0502020104020203" pitchFamily="34" charset="0"/>
                        </a:rPr>
                        <a:t>Gradient Boosting</a:t>
                      </a:r>
                    </a:p>
                  </a:txBody>
                  <a:tcPr/>
                </a:tc>
                <a:tc>
                  <a:txBody>
                    <a:bodyPr/>
                    <a:lstStyle/>
                    <a:p>
                      <a:r>
                        <a:rPr lang="en-US" b="0" i="0" baseline="0" dirty="0">
                          <a:latin typeface="Gill Sans MT" panose="020B0502020104020203" pitchFamily="34" charset="0"/>
                        </a:rPr>
                        <a:t>Logistic Regression</a:t>
                      </a:r>
                    </a:p>
                  </a:txBody>
                  <a:tcPr/>
                </a:tc>
                <a:tc>
                  <a:txBody>
                    <a:bodyPr/>
                    <a:lstStyle/>
                    <a:p>
                      <a:r>
                        <a:rPr lang="en-US" b="0" i="0" baseline="0" dirty="0">
                          <a:latin typeface="Gill Sans MT" panose="020B0502020104020203" pitchFamily="34" charset="0"/>
                        </a:rPr>
                        <a:t>XG Boosting</a:t>
                      </a:r>
                    </a:p>
                  </a:txBody>
                  <a:tcPr/>
                </a:tc>
                <a:extLst>
                  <a:ext uri="{0D108BD9-81ED-4DB2-BD59-A6C34878D82A}">
                    <a16:rowId xmlns:a16="http://schemas.microsoft.com/office/drawing/2014/main" val="3230681028"/>
                  </a:ext>
                </a:extLst>
              </a:tr>
              <a:tr h="495211">
                <a:tc>
                  <a:txBody>
                    <a:bodyPr/>
                    <a:lstStyle/>
                    <a:p>
                      <a:r>
                        <a:rPr lang="en-US" baseline="0" dirty="0">
                          <a:latin typeface="Gill Sans MT" panose="020B0502020104020203" pitchFamily="34" charset="0"/>
                        </a:rPr>
                        <a:t>Training Accuracy</a:t>
                      </a:r>
                    </a:p>
                  </a:txBody>
                  <a:tcPr/>
                </a:tc>
                <a:tc>
                  <a:txBody>
                    <a:bodyPr/>
                    <a:lstStyle/>
                    <a:p>
                      <a:r>
                        <a:rPr lang="en-US" baseline="0" dirty="0">
                          <a:latin typeface="Gill Sans MT" panose="020B0502020104020203" pitchFamily="34" charset="0"/>
                        </a:rPr>
                        <a:t>0.8807</a:t>
                      </a:r>
                    </a:p>
                  </a:txBody>
                  <a:tcPr/>
                </a:tc>
                <a:tc>
                  <a:txBody>
                    <a:bodyPr/>
                    <a:lstStyle/>
                    <a:p>
                      <a:r>
                        <a:rPr lang="en-US" baseline="0" dirty="0">
                          <a:latin typeface="Gill Sans MT" panose="020B0502020104020203" pitchFamily="34" charset="0"/>
                        </a:rPr>
                        <a:t>0.9958</a:t>
                      </a:r>
                    </a:p>
                  </a:txBody>
                  <a:tcPr/>
                </a:tc>
                <a:tc>
                  <a:txBody>
                    <a:bodyPr/>
                    <a:lstStyle/>
                    <a:p>
                      <a:r>
                        <a:rPr lang="en-US" baseline="0" dirty="0">
                          <a:latin typeface="Gill Sans MT" panose="020B0502020104020203" pitchFamily="34" charset="0"/>
                        </a:rPr>
                        <a:t>0.9074</a:t>
                      </a:r>
                    </a:p>
                  </a:txBody>
                  <a:tcPr/>
                </a:tc>
                <a:tc>
                  <a:txBody>
                    <a:bodyPr/>
                    <a:lstStyle/>
                    <a:p>
                      <a:r>
                        <a:rPr lang="en-US" baseline="0" dirty="0">
                          <a:latin typeface="Gill Sans MT" panose="020B0502020104020203" pitchFamily="34" charset="0"/>
                        </a:rPr>
                        <a:t>0.8859</a:t>
                      </a:r>
                    </a:p>
                  </a:txBody>
                  <a:tcPr/>
                </a:tc>
                <a:tc>
                  <a:txBody>
                    <a:bodyPr/>
                    <a:lstStyle/>
                    <a:p>
                      <a:r>
                        <a:rPr lang="en-US" baseline="0" dirty="0">
                          <a:latin typeface="Gill Sans MT" panose="020B0502020104020203" pitchFamily="34" charset="0"/>
                        </a:rPr>
                        <a:t>0.9746</a:t>
                      </a:r>
                    </a:p>
                  </a:txBody>
                  <a:tcPr/>
                </a:tc>
                <a:extLst>
                  <a:ext uri="{0D108BD9-81ED-4DB2-BD59-A6C34878D82A}">
                    <a16:rowId xmlns:a16="http://schemas.microsoft.com/office/drawing/2014/main" val="2478980221"/>
                  </a:ext>
                </a:extLst>
              </a:tr>
              <a:tr h="495211">
                <a:tc>
                  <a:txBody>
                    <a:bodyPr/>
                    <a:lstStyle/>
                    <a:p>
                      <a:r>
                        <a:rPr lang="en-US" baseline="0" dirty="0">
                          <a:latin typeface="Gill Sans MT" panose="020B0502020104020203" pitchFamily="34" charset="0"/>
                        </a:rPr>
                        <a:t>Training Recall</a:t>
                      </a:r>
                    </a:p>
                  </a:txBody>
                  <a:tcPr/>
                </a:tc>
                <a:tc>
                  <a:txBody>
                    <a:bodyPr/>
                    <a:lstStyle/>
                    <a:p>
                      <a:r>
                        <a:rPr lang="en-US" baseline="0" dirty="0">
                          <a:latin typeface="Gill Sans MT" panose="020B0502020104020203" pitchFamily="34" charset="0"/>
                        </a:rPr>
                        <a:t>0.7604</a:t>
                      </a:r>
                    </a:p>
                  </a:txBody>
                  <a:tcPr/>
                </a:tc>
                <a:tc>
                  <a:txBody>
                    <a:bodyPr/>
                    <a:lstStyle/>
                    <a:p>
                      <a:r>
                        <a:rPr lang="en-US" baseline="0" dirty="0">
                          <a:latin typeface="Gill Sans MT" panose="020B0502020104020203" pitchFamily="34" charset="0"/>
                        </a:rPr>
                        <a:t>0.9894</a:t>
                      </a:r>
                    </a:p>
                  </a:txBody>
                  <a:tcPr/>
                </a:tc>
                <a:tc>
                  <a:txBody>
                    <a:bodyPr/>
                    <a:lstStyle/>
                    <a:p>
                      <a:r>
                        <a:rPr lang="en-US" baseline="0" dirty="0">
                          <a:latin typeface="Gill Sans MT" panose="020B0502020104020203" pitchFamily="34" charset="0"/>
                        </a:rPr>
                        <a:t>0.5870</a:t>
                      </a:r>
                    </a:p>
                  </a:txBody>
                  <a:tcPr/>
                </a:tc>
                <a:tc>
                  <a:txBody>
                    <a:bodyPr/>
                    <a:lstStyle/>
                    <a:p>
                      <a:r>
                        <a:rPr lang="en-US" baseline="0" dirty="0">
                          <a:latin typeface="Gill Sans MT" panose="020B0502020104020203" pitchFamily="34" charset="0"/>
                        </a:rPr>
                        <a:t>0.4695</a:t>
                      </a:r>
                    </a:p>
                  </a:txBody>
                  <a:tcPr/>
                </a:tc>
                <a:tc>
                  <a:txBody>
                    <a:bodyPr/>
                    <a:lstStyle/>
                    <a:p>
                      <a:r>
                        <a:rPr lang="en-US" baseline="0" dirty="0">
                          <a:latin typeface="Gill Sans MT" panose="020B0502020104020203" pitchFamily="34" charset="0"/>
                        </a:rPr>
                        <a:t>0.9925</a:t>
                      </a:r>
                    </a:p>
                  </a:txBody>
                  <a:tcPr/>
                </a:tc>
                <a:extLst>
                  <a:ext uri="{0D108BD9-81ED-4DB2-BD59-A6C34878D82A}">
                    <a16:rowId xmlns:a16="http://schemas.microsoft.com/office/drawing/2014/main" val="146340468"/>
                  </a:ext>
                </a:extLst>
              </a:tr>
              <a:tr h="495211">
                <a:tc>
                  <a:txBody>
                    <a:bodyPr/>
                    <a:lstStyle/>
                    <a:p>
                      <a:r>
                        <a:rPr lang="en-US" baseline="0" dirty="0">
                          <a:latin typeface="Gill Sans MT" panose="020B0502020104020203" pitchFamily="34" charset="0"/>
                        </a:rPr>
                        <a:t>Training Precision</a:t>
                      </a:r>
                    </a:p>
                  </a:txBody>
                  <a:tcPr/>
                </a:tc>
                <a:tc>
                  <a:txBody>
                    <a:bodyPr/>
                    <a:lstStyle/>
                    <a:p>
                      <a:r>
                        <a:rPr lang="en-US" baseline="0" dirty="0">
                          <a:latin typeface="Gill Sans MT" panose="020B0502020104020203" pitchFamily="34" charset="0"/>
                        </a:rPr>
                        <a:t>0.6186</a:t>
                      </a:r>
                    </a:p>
                  </a:txBody>
                  <a:tcPr/>
                </a:tc>
                <a:tc>
                  <a:txBody>
                    <a:bodyPr/>
                    <a:lstStyle/>
                    <a:p>
                      <a:r>
                        <a:rPr lang="en-US" baseline="0" dirty="0">
                          <a:latin typeface="Gill Sans MT" panose="020B0502020104020203" pitchFamily="34" charset="0"/>
                        </a:rPr>
                        <a:t>0.9857</a:t>
                      </a:r>
                    </a:p>
                  </a:txBody>
                  <a:tcPr/>
                </a:tc>
                <a:tc>
                  <a:txBody>
                    <a:bodyPr/>
                    <a:lstStyle/>
                    <a:p>
                      <a:r>
                        <a:rPr lang="en-US" baseline="0" dirty="0">
                          <a:latin typeface="Gill Sans MT" panose="020B0502020104020203" pitchFamily="34" charset="0"/>
                        </a:rPr>
                        <a:t>0.8106</a:t>
                      </a:r>
                    </a:p>
                  </a:txBody>
                  <a:tcPr/>
                </a:tc>
                <a:tc>
                  <a:txBody>
                    <a:bodyPr/>
                    <a:lstStyle/>
                    <a:p>
                      <a:r>
                        <a:rPr lang="en-US" baseline="0" dirty="0">
                          <a:latin typeface="Gill Sans MT" panose="020B0502020104020203" pitchFamily="34" charset="0"/>
                        </a:rPr>
                        <a:t>0.7616</a:t>
                      </a:r>
                    </a:p>
                  </a:txBody>
                  <a:tcPr/>
                </a:tc>
                <a:tc>
                  <a:txBody>
                    <a:bodyPr/>
                    <a:lstStyle/>
                    <a:p>
                      <a:r>
                        <a:rPr lang="en-US" baseline="0" dirty="0">
                          <a:latin typeface="Gill Sans MT" panose="020B0502020104020203" pitchFamily="34" charset="0"/>
                        </a:rPr>
                        <a:t>0.8739</a:t>
                      </a:r>
                    </a:p>
                  </a:txBody>
                  <a:tcPr/>
                </a:tc>
                <a:extLst>
                  <a:ext uri="{0D108BD9-81ED-4DB2-BD59-A6C34878D82A}">
                    <a16:rowId xmlns:a16="http://schemas.microsoft.com/office/drawing/2014/main" val="3812700308"/>
                  </a:ext>
                </a:extLst>
              </a:tr>
              <a:tr h="495211">
                <a:tc>
                  <a:txBody>
                    <a:bodyPr/>
                    <a:lstStyle/>
                    <a:p>
                      <a:r>
                        <a:rPr lang="en-US" baseline="0" dirty="0">
                          <a:latin typeface="Gill Sans MT" panose="020B0502020104020203" pitchFamily="34" charset="0"/>
                        </a:rPr>
                        <a:t>Training F1-Score</a:t>
                      </a:r>
                    </a:p>
                  </a:txBody>
                  <a:tcPr/>
                </a:tc>
                <a:tc>
                  <a:txBody>
                    <a:bodyPr/>
                    <a:lstStyle/>
                    <a:p>
                      <a:r>
                        <a:rPr lang="en-US" baseline="0" dirty="0">
                          <a:latin typeface="Gill Sans MT" panose="020B0502020104020203" pitchFamily="34" charset="0"/>
                        </a:rPr>
                        <a:t>0.6822</a:t>
                      </a:r>
                    </a:p>
                  </a:txBody>
                  <a:tcPr/>
                </a:tc>
                <a:tc>
                  <a:txBody>
                    <a:bodyPr/>
                    <a:lstStyle/>
                    <a:p>
                      <a:r>
                        <a:rPr lang="en-US" baseline="0" dirty="0">
                          <a:latin typeface="Gill Sans MT" panose="020B0502020104020203" pitchFamily="34" charset="0"/>
                        </a:rPr>
                        <a:t>0.9876</a:t>
                      </a:r>
                    </a:p>
                  </a:txBody>
                  <a:tcPr/>
                </a:tc>
                <a:tc>
                  <a:txBody>
                    <a:bodyPr/>
                    <a:lstStyle/>
                    <a:p>
                      <a:r>
                        <a:rPr lang="en-US" baseline="0" dirty="0">
                          <a:latin typeface="Gill Sans MT" panose="020B0502020104020203" pitchFamily="34" charset="0"/>
                        </a:rPr>
                        <a:t>0.6809</a:t>
                      </a:r>
                    </a:p>
                  </a:txBody>
                  <a:tcPr/>
                </a:tc>
                <a:tc>
                  <a:txBody>
                    <a:bodyPr/>
                    <a:lstStyle/>
                    <a:p>
                      <a:r>
                        <a:rPr lang="en-US" baseline="0" dirty="0">
                          <a:latin typeface="Gill Sans MT" panose="020B0502020104020203" pitchFamily="34" charset="0"/>
                        </a:rPr>
                        <a:t>0.5809</a:t>
                      </a:r>
                    </a:p>
                  </a:txBody>
                  <a:tcPr/>
                </a:tc>
                <a:tc>
                  <a:txBody>
                    <a:bodyPr/>
                    <a:lstStyle/>
                    <a:p>
                      <a:r>
                        <a:rPr lang="en-US" baseline="0" dirty="0">
                          <a:latin typeface="Gill Sans MT" panose="020B0502020104020203" pitchFamily="34" charset="0"/>
                        </a:rPr>
                        <a:t>0.9294</a:t>
                      </a:r>
                    </a:p>
                  </a:txBody>
                  <a:tcPr/>
                </a:tc>
                <a:extLst>
                  <a:ext uri="{0D108BD9-81ED-4DB2-BD59-A6C34878D82A}">
                    <a16:rowId xmlns:a16="http://schemas.microsoft.com/office/drawing/2014/main" val="2097091588"/>
                  </a:ext>
                </a:extLst>
              </a:tr>
            </a:tbl>
          </a:graphicData>
        </a:graphic>
      </p:graphicFrame>
      <p:graphicFrame>
        <p:nvGraphicFramePr>
          <p:cNvPr id="5" name="Table 3">
            <a:extLst>
              <a:ext uri="{FF2B5EF4-FFF2-40B4-BE49-F238E27FC236}">
                <a16:creationId xmlns:a16="http://schemas.microsoft.com/office/drawing/2014/main" id="{AE6316C9-E988-6B2F-13CE-147987B3C095}"/>
              </a:ext>
            </a:extLst>
          </p:cNvPr>
          <p:cNvGraphicFramePr>
            <a:graphicFrameLocks noGrp="1"/>
          </p:cNvGraphicFramePr>
          <p:nvPr>
            <p:extLst>
              <p:ext uri="{D42A27DB-BD31-4B8C-83A1-F6EECF244321}">
                <p14:modId xmlns:p14="http://schemas.microsoft.com/office/powerpoint/2010/main" val="2975268667"/>
              </p:ext>
            </p:extLst>
          </p:nvPr>
        </p:nvGraphicFramePr>
        <p:xfrm>
          <a:off x="294967" y="3711677"/>
          <a:ext cx="10944125" cy="2729079"/>
        </p:xfrm>
        <a:graphic>
          <a:graphicData uri="http://schemas.openxmlformats.org/drawingml/2006/table">
            <a:tbl>
              <a:tblPr firstRow="1" bandRow="1">
                <a:tableStyleId>{5C22544A-7EE6-4342-B048-85BDC9FD1C3A}</a:tableStyleId>
              </a:tblPr>
              <a:tblGrid>
                <a:gridCol w="1917290">
                  <a:extLst>
                    <a:ext uri="{9D8B030D-6E8A-4147-A177-3AD203B41FA5}">
                      <a16:colId xmlns:a16="http://schemas.microsoft.com/office/drawing/2014/main" val="3209893811"/>
                    </a:ext>
                  </a:extLst>
                </a:gridCol>
                <a:gridCol w="1560535">
                  <a:extLst>
                    <a:ext uri="{9D8B030D-6E8A-4147-A177-3AD203B41FA5}">
                      <a16:colId xmlns:a16="http://schemas.microsoft.com/office/drawing/2014/main" val="3926909329"/>
                    </a:ext>
                  </a:extLst>
                </a:gridCol>
                <a:gridCol w="1866575">
                  <a:extLst>
                    <a:ext uri="{9D8B030D-6E8A-4147-A177-3AD203B41FA5}">
                      <a16:colId xmlns:a16="http://schemas.microsoft.com/office/drawing/2014/main" val="1261277"/>
                    </a:ext>
                  </a:extLst>
                </a:gridCol>
                <a:gridCol w="1866575">
                  <a:extLst>
                    <a:ext uri="{9D8B030D-6E8A-4147-A177-3AD203B41FA5}">
                      <a16:colId xmlns:a16="http://schemas.microsoft.com/office/drawing/2014/main" val="581752930"/>
                    </a:ext>
                  </a:extLst>
                </a:gridCol>
                <a:gridCol w="1866575">
                  <a:extLst>
                    <a:ext uri="{9D8B030D-6E8A-4147-A177-3AD203B41FA5}">
                      <a16:colId xmlns:a16="http://schemas.microsoft.com/office/drawing/2014/main" val="2220682411"/>
                    </a:ext>
                  </a:extLst>
                </a:gridCol>
                <a:gridCol w="1866575">
                  <a:extLst>
                    <a:ext uri="{9D8B030D-6E8A-4147-A177-3AD203B41FA5}">
                      <a16:colId xmlns:a16="http://schemas.microsoft.com/office/drawing/2014/main" val="1722399244"/>
                    </a:ext>
                  </a:extLst>
                </a:gridCol>
              </a:tblGrid>
              <a:tr h="748235">
                <a:tc>
                  <a:txBody>
                    <a:bodyPr/>
                    <a:lstStyle/>
                    <a:p>
                      <a:endParaRPr lang="en-US" b="0" i="0" baseline="0" dirty="0">
                        <a:latin typeface="Gill Sans MT" panose="020B0502020104020203" pitchFamily="34" charset="0"/>
                      </a:endParaRPr>
                    </a:p>
                  </a:txBody>
                  <a:tcPr/>
                </a:tc>
                <a:tc>
                  <a:txBody>
                    <a:bodyPr/>
                    <a:lstStyle/>
                    <a:p>
                      <a:r>
                        <a:rPr lang="en-US" b="0" i="0" baseline="0" dirty="0">
                          <a:latin typeface="Gill Sans MT" panose="020B0502020104020203" pitchFamily="34" charset="0"/>
                        </a:rPr>
                        <a:t>Decision Tree</a:t>
                      </a:r>
                    </a:p>
                  </a:txBody>
                  <a:tcPr/>
                </a:tc>
                <a:tc>
                  <a:txBody>
                    <a:bodyPr/>
                    <a:lstStyle/>
                    <a:p>
                      <a:r>
                        <a:rPr lang="en-US" b="0" i="0" baseline="0" dirty="0">
                          <a:latin typeface="Gill Sans MT" panose="020B0502020104020203" pitchFamily="34" charset="0"/>
                        </a:rPr>
                        <a:t>Random Forest</a:t>
                      </a:r>
                    </a:p>
                  </a:txBody>
                  <a:tcPr/>
                </a:tc>
                <a:tc>
                  <a:txBody>
                    <a:bodyPr/>
                    <a:lstStyle/>
                    <a:p>
                      <a:r>
                        <a:rPr lang="en-US" b="0" i="0" baseline="0" dirty="0">
                          <a:latin typeface="Gill Sans MT" panose="020B0502020104020203" pitchFamily="34" charset="0"/>
                        </a:rPr>
                        <a:t>Gradient Boosting</a:t>
                      </a:r>
                    </a:p>
                  </a:txBody>
                  <a:tcPr/>
                </a:tc>
                <a:tc>
                  <a:txBody>
                    <a:bodyPr/>
                    <a:lstStyle/>
                    <a:p>
                      <a:r>
                        <a:rPr lang="en-US" b="0" i="0" baseline="0" dirty="0">
                          <a:latin typeface="Gill Sans MT" panose="020B0502020104020203" pitchFamily="34" charset="0"/>
                        </a:rPr>
                        <a:t>Logistic Regression</a:t>
                      </a:r>
                    </a:p>
                  </a:txBody>
                  <a:tcPr/>
                </a:tc>
                <a:tc>
                  <a:txBody>
                    <a:bodyPr/>
                    <a:lstStyle/>
                    <a:p>
                      <a:r>
                        <a:rPr lang="en-US" b="0" i="0" baseline="0" dirty="0">
                          <a:latin typeface="Gill Sans MT" panose="020B0502020104020203" pitchFamily="34" charset="0"/>
                        </a:rPr>
                        <a:t>XG Boosting</a:t>
                      </a:r>
                    </a:p>
                  </a:txBody>
                  <a:tcPr/>
                </a:tc>
                <a:extLst>
                  <a:ext uri="{0D108BD9-81ED-4DB2-BD59-A6C34878D82A}">
                    <a16:rowId xmlns:a16="http://schemas.microsoft.com/office/drawing/2014/main" val="3230681028"/>
                  </a:ext>
                </a:extLst>
              </a:tr>
              <a:tr h="495211">
                <a:tc>
                  <a:txBody>
                    <a:bodyPr/>
                    <a:lstStyle/>
                    <a:p>
                      <a:r>
                        <a:rPr lang="en-US" baseline="0" dirty="0">
                          <a:latin typeface="Gill Sans MT" panose="020B0502020104020203" pitchFamily="34" charset="0"/>
                        </a:rPr>
                        <a:t>Testing Accuracy</a:t>
                      </a:r>
                    </a:p>
                  </a:txBody>
                  <a:tcPr/>
                </a:tc>
                <a:tc>
                  <a:txBody>
                    <a:bodyPr/>
                    <a:lstStyle/>
                    <a:p>
                      <a:r>
                        <a:rPr lang="en-US" baseline="0" dirty="0">
                          <a:latin typeface="Gill Sans MT" panose="020B0502020104020203" pitchFamily="34" charset="0"/>
                        </a:rPr>
                        <a:t>0.8736</a:t>
                      </a:r>
                    </a:p>
                  </a:txBody>
                  <a:tcPr/>
                </a:tc>
                <a:tc>
                  <a:txBody>
                    <a:bodyPr/>
                    <a:lstStyle/>
                    <a:p>
                      <a:r>
                        <a:rPr lang="en-US" baseline="0" dirty="0">
                          <a:latin typeface="Gill Sans MT" panose="020B0502020104020203" pitchFamily="34" charset="0"/>
                        </a:rPr>
                        <a:t>0.9532</a:t>
                      </a:r>
                    </a:p>
                  </a:txBody>
                  <a:tcPr/>
                </a:tc>
                <a:tc>
                  <a:txBody>
                    <a:bodyPr/>
                    <a:lstStyle/>
                    <a:p>
                      <a:r>
                        <a:rPr lang="en-US" baseline="0" dirty="0">
                          <a:latin typeface="Gill Sans MT" panose="020B0502020104020203" pitchFamily="34" charset="0"/>
                        </a:rPr>
                        <a:t>0.9032</a:t>
                      </a:r>
                    </a:p>
                  </a:txBody>
                  <a:tcPr/>
                </a:tc>
                <a:tc>
                  <a:txBody>
                    <a:bodyPr/>
                    <a:lstStyle/>
                    <a:p>
                      <a:r>
                        <a:rPr lang="en-US" baseline="0" dirty="0">
                          <a:latin typeface="Gill Sans MT" panose="020B0502020104020203" pitchFamily="34" charset="0"/>
                        </a:rPr>
                        <a:t>0.8840</a:t>
                      </a:r>
                    </a:p>
                  </a:txBody>
                  <a:tcPr/>
                </a:tc>
                <a:tc>
                  <a:txBody>
                    <a:bodyPr/>
                    <a:lstStyle/>
                    <a:p>
                      <a:r>
                        <a:rPr lang="en-US" baseline="0" dirty="0">
                          <a:latin typeface="Gill Sans MT" panose="020B0502020104020203" pitchFamily="34" charset="0"/>
                        </a:rPr>
                        <a:t>0.9408</a:t>
                      </a:r>
                    </a:p>
                  </a:txBody>
                  <a:tcPr/>
                </a:tc>
                <a:extLst>
                  <a:ext uri="{0D108BD9-81ED-4DB2-BD59-A6C34878D82A}">
                    <a16:rowId xmlns:a16="http://schemas.microsoft.com/office/drawing/2014/main" val="2478980221"/>
                  </a:ext>
                </a:extLst>
              </a:tr>
              <a:tr h="495211">
                <a:tc>
                  <a:txBody>
                    <a:bodyPr/>
                    <a:lstStyle/>
                    <a:p>
                      <a:r>
                        <a:rPr lang="en-US" baseline="0" dirty="0">
                          <a:latin typeface="Gill Sans MT" panose="020B0502020104020203" pitchFamily="34" charset="0"/>
                        </a:rPr>
                        <a:t>Testing Recall</a:t>
                      </a:r>
                    </a:p>
                  </a:txBody>
                  <a:tcPr/>
                </a:tc>
                <a:tc>
                  <a:txBody>
                    <a:bodyPr/>
                    <a:lstStyle/>
                    <a:p>
                      <a:r>
                        <a:rPr lang="en-US" baseline="0" dirty="0">
                          <a:latin typeface="Gill Sans MT" panose="020B0502020104020203" pitchFamily="34" charset="0"/>
                        </a:rPr>
                        <a:t>0.7188</a:t>
                      </a:r>
                    </a:p>
                  </a:txBody>
                  <a:tcPr/>
                </a:tc>
                <a:tc>
                  <a:txBody>
                    <a:bodyPr/>
                    <a:lstStyle/>
                    <a:p>
                      <a:r>
                        <a:rPr lang="en-US" baseline="0" dirty="0">
                          <a:latin typeface="Gill Sans MT" panose="020B0502020104020203" pitchFamily="34" charset="0"/>
                        </a:rPr>
                        <a:t>0.8330</a:t>
                      </a:r>
                    </a:p>
                  </a:txBody>
                  <a:tcPr/>
                </a:tc>
                <a:tc>
                  <a:txBody>
                    <a:bodyPr/>
                    <a:lstStyle/>
                    <a:p>
                      <a:r>
                        <a:rPr lang="en-US" baseline="0" dirty="0">
                          <a:latin typeface="Gill Sans MT" panose="020B0502020104020203" pitchFamily="34" charset="0"/>
                        </a:rPr>
                        <a:t>0.5589</a:t>
                      </a:r>
                    </a:p>
                  </a:txBody>
                  <a:tcPr/>
                </a:tc>
                <a:tc>
                  <a:txBody>
                    <a:bodyPr/>
                    <a:lstStyle/>
                    <a:p>
                      <a:r>
                        <a:rPr lang="en-US" baseline="0" dirty="0">
                          <a:latin typeface="Gill Sans MT" panose="020B0502020104020203" pitchFamily="34" charset="0"/>
                        </a:rPr>
                        <a:t>0.4482</a:t>
                      </a:r>
                    </a:p>
                  </a:txBody>
                  <a:tcPr/>
                </a:tc>
                <a:tc>
                  <a:txBody>
                    <a:bodyPr/>
                    <a:lstStyle/>
                    <a:p>
                      <a:r>
                        <a:rPr lang="en-US" baseline="0" dirty="0">
                          <a:latin typeface="Gill Sans MT" panose="020B0502020104020203" pitchFamily="34" charset="0"/>
                        </a:rPr>
                        <a:t>0.8963</a:t>
                      </a:r>
                    </a:p>
                  </a:txBody>
                  <a:tcPr/>
                </a:tc>
                <a:extLst>
                  <a:ext uri="{0D108BD9-81ED-4DB2-BD59-A6C34878D82A}">
                    <a16:rowId xmlns:a16="http://schemas.microsoft.com/office/drawing/2014/main" val="146340468"/>
                  </a:ext>
                </a:extLst>
              </a:tr>
              <a:tr h="495211">
                <a:tc>
                  <a:txBody>
                    <a:bodyPr/>
                    <a:lstStyle/>
                    <a:p>
                      <a:r>
                        <a:rPr lang="en-US" baseline="0" dirty="0">
                          <a:latin typeface="Gill Sans MT" panose="020B0502020104020203" pitchFamily="34" charset="0"/>
                        </a:rPr>
                        <a:t>Testing Precision</a:t>
                      </a:r>
                    </a:p>
                  </a:txBody>
                  <a:tcPr/>
                </a:tc>
                <a:tc>
                  <a:txBody>
                    <a:bodyPr/>
                    <a:lstStyle/>
                    <a:p>
                      <a:r>
                        <a:rPr lang="en-US" baseline="0" dirty="0">
                          <a:latin typeface="Gill Sans MT" panose="020B0502020104020203" pitchFamily="34" charset="0"/>
                        </a:rPr>
                        <a:t>0.6050</a:t>
                      </a:r>
                    </a:p>
                  </a:txBody>
                  <a:tcPr/>
                </a:tc>
                <a:tc>
                  <a:txBody>
                    <a:bodyPr/>
                    <a:lstStyle/>
                    <a:p>
                      <a:r>
                        <a:rPr lang="en-US" baseline="0" dirty="0">
                          <a:latin typeface="Gill Sans MT" panose="020B0502020104020203" pitchFamily="34" charset="0"/>
                        </a:rPr>
                        <a:t>0.8827</a:t>
                      </a:r>
                    </a:p>
                  </a:txBody>
                  <a:tcPr/>
                </a:tc>
                <a:tc>
                  <a:txBody>
                    <a:bodyPr/>
                    <a:lstStyle/>
                    <a:p>
                      <a:r>
                        <a:rPr lang="en-US" baseline="0" dirty="0">
                          <a:latin typeface="Gill Sans MT" panose="020B0502020104020203" pitchFamily="34" charset="0"/>
                        </a:rPr>
                        <a:t>0.8071</a:t>
                      </a:r>
                    </a:p>
                  </a:txBody>
                  <a:tcPr/>
                </a:tc>
                <a:tc>
                  <a:txBody>
                    <a:bodyPr/>
                    <a:lstStyle/>
                    <a:p>
                      <a:r>
                        <a:rPr lang="en-US" baseline="0" dirty="0">
                          <a:latin typeface="Gill Sans MT" panose="020B0502020104020203" pitchFamily="34" charset="0"/>
                        </a:rPr>
                        <a:t>0.7658</a:t>
                      </a:r>
                    </a:p>
                  </a:txBody>
                  <a:tcPr/>
                </a:tc>
                <a:tc>
                  <a:txBody>
                    <a:bodyPr/>
                    <a:lstStyle/>
                    <a:p>
                      <a:r>
                        <a:rPr lang="en-US" baseline="0" dirty="0">
                          <a:latin typeface="Gill Sans MT" panose="020B0502020104020203" pitchFamily="34" charset="0"/>
                        </a:rPr>
                        <a:t>0.7834</a:t>
                      </a:r>
                    </a:p>
                  </a:txBody>
                  <a:tcPr/>
                </a:tc>
                <a:extLst>
                  <a:ext uri="{0D108BD9-81ED-4DB2-BD59-A6C34878D82A}">
                    <a16:rowId xmlns:a16="http://schemas.microsoft.com/office/drawing/2014/main" val="3812700308"/>
                  </a:ext>
                </a:extLst>
              </a:tr>
              <a:tr h="495211">
                <a:tc>
                  <a:txBody>
                    <a:bodyPr/>
                    <a:lstStyle/>
                    <a:p>
                      <a:r>
                        <a:rPr lang="en-US" baseline="0" dirty="0">
                          <a:latin typeface="Gill Sans MT" panose="020B0502020104020203" pitchFamily="34" charset="0"/>
                        </a:rPr>
                        <a:t>Testing F1-Score</a:t>
                      </a:r>
                    </a:p>
                  </a:txBody>
                  <a:tcPr/>
                </a:tc>
                <a:tc>
                  <a:txBody>
                    <a:bodyPr/>
                    <a:lstStyle/>
                    <a:p>
                      <a:r>
                        <a:rPr lang="en-US" baseline="0" dirty="0">
                          <a:latin typeface="Gill Sans MT" panose="020B0502020104020203" pitchFamily="34" charset="0"/>
                        </a:rPr>
                        <a:t>0.6570</a:t>
                      </a:r>
                    </a:p>
                  </a:txBody>
                  <a:tcPr/>
                </a:tc>
                <a:tc>
                  <a:txBody>
                    <a:bodyPr/>
                    <a:lstStyle/>
                    <a:p>
                      <a:r>
                        <a:rPr lang="en-US" baseline="0" dirty="0">
                          <a:latin typeface="Gill Sans MT" panose="020B0502020104020203" pitchFamily="34" charset="0"/>
                        </a:rPr>
                        <a:t>0.8571</a:t>
                      </a:r>
                    </a:p>
                  </a:txBody>
                  <a:tcPr/>
                </a:tc>
                <a:tc>
                  <a:txBody>
                    <a:bodyPr/>
                    <a:lstStyle/>
                    <a:p>
                      <a:r>
                        <a:rPr lang="en-US" baseline="0" dirty="0">
                          <a:latin typeface="Gill Sans MT" panose="020B0502020104020203" pitchFamily="34" charset="0"/>
                        </a:rPr>
                        <a:t>0.6604</a:t>
                      </a:r>
                    </a:p>
                  </a:txBody>
                  <a:tcPr/>
                </a:tc>
                <a:tc>
                  <a:txBody>
                    <a:bodyPr/>
                    <a:lstStyle/>
                    <a:p>
                      <a:r>
                        <a:rPr lang="en-US" baseline="0" dirty="0">
                          <a:latin typeface="Gill Sans MT" panose="020B0502020104020203" pitchFamily="34" charset="0"/>
                        </a:rPr>
                        <a:t>0.5654</a:t>
                      </a:r>
                    </a:p>
                  </a:txBody>
                  <a:tcPr/>
                </a:tc>
                <a:tc>
                  <a:txBody>
                    <a:bodyPr/>
                    <a:lstStyle/>
                    <a:p>
                      <a:r>
                        <a:rPr lang="en-US" baseline="0" dirty="0">
                          <a:latin typeface="Gill Sans MT" panose="020B0502020104020203" pitchFamily="34" charset="0"/>
                        </a:rPr>
                        <a:t>0.8361</a:t>
                      </a:r>
                    </a:p>
                  </a:txBody>
                  <a:tcPr/>
                </a:tc>
                <a:extLst>
                  <a:ext uri="{0D108BD9-81ED-4DB2-BD59-A6C34878D82A}">
                    <a16:rowId xmlns:a16="http://schemas.microsoft.com/office/drawing/2014/main" val="2097091588"/>
                  </a:ext>
                </a:extLst>
              </a:tr>
            </a:tbl>
          </a:graphicData>
        </a:graphic>
      </p:graphicFrame>
    </p:spTree>
    <p:extLst>
      <p:ext uri="{BB962C8B-B14F-4D97-AF65-F5344CB8AC3E}">
        <p14:creationId xmlns:p14="http://schemas.microsoft.com/office/powerpoint/2010/main" val="2577732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9090-FF86-683C-571C-F028064241A5}"/>
              </a:ext>
            </a:extLst>
          </p:cNvPr>
          <p:cNvSpPr>
            <a:spLocks noGrp="1"/>
          </p:cNvSpPr>
          <p:nvPr>
            <p:ph type="title"/>
          </p:nvPr>
        </p:nvSpPr>
        <p:spPr>
          <a:xfrm>
            <a:off x="294967" y="108156"/>
            <a:ext cx="11058833" cy="747250"/>
          </a:xfrm>
        </p:spPr>
        <p:txBody>
          <a:bodyPr>
            <a:normAutofit fontScale="90000"/>
          </a:bodyPr>
          <a:lstStyle/>
          <a:p>
            <a:r>
              <a:rPr lang="en-US" sz="3200" dirty="0">
                <a:latin typeface="Gill Sans MT" panose="020B0502020104020203" pitchFamily="34" charset="0"/>
              </a:rPr>
              <a:t>Model Performance (Oversampled Data and Hyperparameter Tuning)                                  </a:t>
            </a:r>
          </a:p>
        </p:txBody>
      </p:sp>
      <p:graphicFrame>
        <p:nvGraphicFramePr>
          <p:cNvPr id="3" name="Table 3">
            <a:extLst>
              <a:ext uri="{FF2B5EF4-FFF2-40B4-BE49-F238E27FC236}">
                <a16:creationId xmlns:a16="http://schemas.microsoft.com/office/drawing/2014/main" id="{6EEC0AF1-A5A9-C22D-82F1-9718A7B22ECC}"/>
              </a:ext>
            </a:extLst>
          </p:cNvPr>
          <p:cNvGraphicFramePr>
            <a:graphicFrameLocks noGrp="1"/>
          </p:cNvGraphicFramePr>
          <p:nvPr>
            <p:extLst>
              <p:ext uri="{D42A27DB-BD31-4B8C-83A1-F6EECF244321}">
                <p14:modId xmlns:p14="http://schemas.microsoft.com/office/powerpoint/2010/main" val="2926691291"/>
              </p:ext>
            </p:extLst>
          </p:nvPr>
        </p:nvGraphicFramePr>
        <p:xfrm>
          <a:off x="294968" y="855406"/>
          <a:ext cx="10944125" cy="2729079"/>
        </p:xfrm>
        <a:graphic>
          <a:graphicData uri="http://schemas.openxmlformats.org/drawingml/2006/table">
            <a:tbl>
              <a:tblPr firstRow="1" bandRow="1">
                <a:tableStyleId>{5C22544A-7EE6-4342-B048-85BDC9FD1C3A}</a:tableStyleId>
              </a:tblPr>
              <a:tblGrid>
                <a:gridCol w="1917290">
                  <a:extLst>
                    <a:ext uri="{9D8B030D-6E8A-4147-A177-3AD203B41FA5}">
                      <a16:colId xmlns:a16="http://schemas.microsoft.com/office/drawing/2014/main" val="3209893811"/>
                    </a:ext>
                  </a:extLst>
                </a:gridCol>
                <a:gridCol w="1560535">
                  <a:extLst>
                    <a:ext uri="{9D8B030D-6E8A-4147-A177-3AD203B41FA5}">
                      <a16:colId xmlns:a16="http://schemas.microsoft.com/office/drawing/2014/main" val="3926909329"/>
                    </a:ext>
                  </a:extLst>
                </a:gridCol>
                <a:gridCol w="1866575">
                  <a:extLst>
                    <a:ext uri="{9D8B030D-6E8A-4147-A177-3AD203B41FA5}">
                      <a16:colId xmlns:a16="http://schemas.microsoft.com/office/drawing/2014/main" val="1261277"/>
                    </a:ext>
                  </a:extLst>
                </a:gridCol>
                <a:gridCol w="1866575">
                  <a:extLst>
                    <a:ext uri="{9D8B030D-6E8A-4147-A177-3AD203B41FA5}">
                      <a16:colId xmlns:a16="http://schemas.microsoft.com/office/drawing/2014/main" val="581752930"/>
                    </a:ext>
                  </a:extLst>
                </a:gridCol>
                <a:gridCol w="1866575">
                  <a:extLst>
                    <a:ext uri="{9D8B030D-6E8A-4147-A177-3AD203B41FA5}">
                      <a16:colId xmlns:a16="http://schemas.microsoft.com/office/drawing/2014/main" val="2220682411"/>
                    </a:ext>
                  </a:extLst>
                </a:gridCol>
                <a:gridCol w="1866575">
                  <a:extLst>
                    <a:ext uri="{9D8B030D-6E8A-4147-A177-3AD203B41FA5}">
                      <a16:colId xmlns:a16="http://schemas.microsoft.com/office/drawing/2014/main" val="1722399244"/>
                    </a:ext>
                  </a:extLst>
                </a:gridCol>
              </a:tblGrid>
              <a:tr h="748235">
                <a:tc>
                  <a:txBody>
                    <a:bodyPr/>
                    <a:lstStyle/>
                    <a:p>
                      <a:endParaRPr lang="en-US" b="0" i="0" baseline="0" dirty="0">
                        <a:latin typeface="Gill Sans MT" panose="020B0502020104020203" pitchFamily="34" charset="0"/>
                      </a:endParaRPr>
                    </a:p>
                  </a:txBody>
                  <a:tcPr/>
                </a:tc>
                <a:tc>
                  <a:txBody>
                    <a:bodyPr/>
                    <a:lstStyle/>
                    <a:p>
                      <a:r>
                        <a:rPr lang="en-US" b="0" i="0" baseline="0" dirty="0">
                          <a:latin typeface="Gill Sans MT" panose="020B0502020104020203" pitchFamily="34" charset="0"/>
                        </a:rPr>
                        <a:t>Decision Tree</a:t>
                      </a:r>
                    </a:p>
                  </a:txBody>
                  <a:tcPr/>
                </a:tc>
                <a:tc>
                  <a:txBody>
                    <a:bodyPr/>
                    <a:lstStyle/>
                    <a:p>
                      <a:r>
                        <a:rPr lang="en-US" b="0" i="0" baseline="0" dirty="0">
                          <a:latin typeface="Gill Sans MT" panose="020B0502020104020203" pitchFamily="34" charset="0"/>
                        </a:rPr>
                        <a:t>Random Forest</a:t>
                      </a:r>
                    </a:p>
                  </a:txBody>
                  <a:tcPr/>
                </a:tc>
                <a:tc>
                  <a:txBody>
                    <a:bodyPr/>
                    <a:lstStyle/>
                    <a:p>
                      <a:r>
                        <a:rPr lang="en-US" b="0" i="0" baseline="0" dirty="0">
                          <a:latin typeface="Gill Sans MT" panose="020B0502020104020203" pitchFamily="34" charset="0"/>
                        </a:rPr>
                        <a:t>Gradient Boosting</a:t>
                      </a:r>
                    </a:p>
                  </a:txBody>
                  <a:tcPr/>
                </a:tc>
                <a:tc>
                  <a:txBody>
                    <a:bodyPr/>
                    <a:lstStyle/>
                    <a:p>
                      <a:r>
                        <a:rPr lang="en-US" b="0" i="0" baseline="0" dirty="0">
                          <a:latin typeface="Gill Sans MT" panose="020B0502020104020203" pitchFamily="34" charset="0"/>
                        </a:rPr>
                        <a:t>Logistic Regression</a:t>
                      </a:r>
                    </a:p>
                  </a:txBody>
                  <a:tcPr/>
                </a:tc>
                <a:tc>
                  <a:txBody>
                    <a:bodyPr/>
                    <a:lstStyle/>
                    <a:p>
                      <a:r>
                        <a:rPr lang="en-US" b="0" i="0" baseline="0" dirty="0">
                          <a:latin typeface="Gill Sans MT" panose="020B0502020104020203" pitchFamily="34" charset="0"/>
                        </a:rPr>
                        <a:t>XG Boosting</a:t>
                      </a:r>
                    </a:p>
                  </a:txBody>
                  <a:tcPr/>
                </a:tc>
                <a:extLst>
                  <a:ext uri="{0D108BD9-81ED-4DB2-BD59-A6C34878D82A}">
                    <a16:rowId xmlns:a16="http://schemas.microsoft.com/office/drawing/2014/main" val="3230681028"/>
                  </a:ext>
                </a:extLst>
              </a:tr>
              <a:tr h="495211">
                <a:tc>
                  <a:txBody>
                    <a:bodyPr/>
                    <a:lstStyle/>
                    <a:p>
                      <a:r>
                        <a:rPr lang="en-US" baseline="0" dirty="0">
                          <a:latin typeface="Gill Sans MT" panose="020B0502020104020203" pitchFamily="34" charset="0"/>
                        </a:rPr>
                        <a:t>Training Accuracy</a:t>
                      </a:r>
                    </a:p>
                  </a:txBody>
                  <a:tcPr/>
                </a:tc>
                <a:tc>
                  <a:txBody>
                    <a:bodyPr/>
                    <a:lstStyle/>
                    <a:p>
                      <a:r>
                        <a:rPr lang="en-US" baseline="0" dirty="0">
                          <a:latin typeface="Gill Sans MT" panose="020B0502020104020203" pitchFamily="34" charset="0"/>
                        </a:rPr>
                        <a:t>0.7754</a:t>
                      </a:r>
                    </a:p>
                  </a:txBody>
                  <a:tcPr/>
                </a:tc>
                <a:tc>
                  <a:txBody>
                    <a:bodyPr/>
                    <a:lstStyle/>
                    <a:p>
                      <a:r>
                        <a:rPr lang="en-US" baseline="0" dirty="0">
                          <a:latin typeface="Gill Sans MT" panose="020B0502020104020203" pitchFamily="34" charset="0"/>
                        </a:rPr>
                        <a:t>0.9802</a:t>
                      </a:r>
                    </a:p>
                  </a:txBody>
                  <a:tcPr/>
                </a:tc>
                <a:tc>
                  <a:txBody>
                    <a:bodyPr/>
                    <a:lstStyle/>
                    <a:p>
                      <a:r>
                        <a:rPr lang="en-US" baseline="0" dirty="0">
                          <a:latin typeface="Gill Sans MT" panose="020B0502020104020203" pitchFamily="34" charset="0"/>
                        </a:rPr>
                        <a:t>0.9177</a:t>
                      </a:r>
                    </a:p>
                  </a:txBody>
                  <a:tcPr/>
                </a:tc>
                <a:tc>
                  <a:txBody>
                    <a:bodyPr/>
                    <a:lstStyle/>
                    <a:p>
                      <a:r>
                        <a:rPr lang="en-US" baseline="0" dirty="0">
                          <a:latin typeface="Gill Sans MT" panose="020B0502020104020203" pitchFamily="34" charset="0"/>
                        </a:rPr>
                        <a:t>0.8149</a:t>
                      </a:r>
                    </a:p>
                  </a:txBody>
                  <a:tcPr/>
                </a:tc>
                <a:tc>
                  <a:txBody>
                    <a:bodyPr/>
                    <a:lstStyle/>
                    <a:p>
                      <a:r>
                        <a:rPr lang="en-US" baseline="0" dirty="0">
                          <a:latin typeface="Gill Sans MT" panose="020B0502020104020203" pitchFamily="34" charset="0"/>
                        </a:rPr>
                        <a:t>0.8843</a:t>
                      </a:r>
                    </a:p>
                  </a:txBody>
                  <a:tcPr/>
                </a:tc>
                <a:extLst>
                  <a:ext uri="{0D108BD9-81ED-4DB2-BD59-A6C34878D82A}">
                    <a16:rowId xmlns:a16="http://schemas.microsoft.com/office/drawing/2014/main" val="2478980221"/>
                  </a:ext>
                </a:extLst>
              </a:tr>
              <a:tr h="495211">
                <a:tc>
                  <a:txBody>
                    <a:bodyPr/>
                    <a:lstStyle/>
                    <a:p>
                      <a:r>
                        <a:rPr lang="en-US" baseline="0" dirty="0">
                          <a:latin typeface="Gill Sans MT" panose="020B0502020104020203" pitchFamily="34" charset="0"/>
                        </a:rPr>
                        <a:t>Training Recall</a:t>
                      </a:r>
                    </a:p>
                  </a:txBody>
                  <a:tcPr/>
                </a:tc>
                <a:tc>
                  <a:txBody>
                    <a:bodyPr/>
                    <a:lstStyle/>
                    <a:p>
                      <a:r>
                        <a:rPr lang="en-US" baseline="0" dirty="0">
                          <a:latin typeface="Gill Sans MT" panose="020B0502020104020203" pitchFamily="34" charset="0"/>
                        </a:rPr>
                        <a:t>0.9195</a:t>
                      </a:r>
                    </a:p>
                  </a:txBody>
                  <a:tcPr/>
                </a:tc>
                <a:tc>
                  <a:txBody>
                    <a:bodyPr/>
                    <a:lstStyle/>
                    <a:p>
                      <a:r>
                        <a:rPr lang="en-US" baseline="0" dirty="0">
                          <a:latin typeface="Gill Sans MT" panose="020B0502020104020203" pitchFamily="34" charset="0"/>
                        </a:rPr>
                        <a:t>0.9933</a:t>
                      </a:r>
                    </a:p>
                  </a:txBody>
                  <a:tcPr/>
                </a:tc>
                <a:tc>
                  <a:txBody>
                    <a:bodyPr/>
                    <a:lstStyle/>
                    <a:p>
                      <a:r>
                        <a:rPr lang="en-US" baseline="0" dirty="0">
                          <a:latin typeface="Gill Sans MT" panose="020B0502020104020203" pitchFamily="34" charset="0"/>
                        </a:rPr>
                        <a:t>0.9031</a:t>
                      </a:r>
                    </a:p>
                  </a:txBody>
                  <a:tcPr/>
                </a:tc>
                <a:tc>
                  <a:txBody>
                    <a:bodyPr/>
                    <a:lstStyle/>
                    <a:p>
                      <a:r>
                        <a:rPr lang="en-US" baseline="0" dirty="0">
                          <a:latin typeface="Gill Sans MT" panose="020B0502020104020203" pitchFamily="34" charset="0"/>
                        </a:rPr>
                        <a:t>0.8362</a:t>
                      </a:r>
                    </a:p>
                  </a:txBody>
                  <a:tcPr/>
                </a:tc>
                <a:tc>
                  <a:txBody>
                    <a:bodyPr/>
                    <a:lstStyle/>
                    <a:p>
                      <a:r>
                        <a:rPr lang="en-US" baseline="0" dirty="0">
                          <a:latin typeface="Gill Sans MT" panose="020B0502020104020203" pitchFamily="34" charset="0"/>
                        </a:rPr>
                        <a:t>0.9919</a:t>
                      </a:r>
                    </a:p>
                  </a:txBody>
                  <a:tcPr/>
                </a:tc>
                <a:extLst>
                  <a:ext uri="{0D108BD9-81ED-4DB2-BD59-A6C34878D82A}">
                    <a16:rowId xmlns:a16="http://schemas.microsoft.com/office/drawing/2014/main" val="146340468"/>
                  </a:ext>
                </a:extLst>
              </a:tr>
              <a:tr h="495211">
                <a:tc>
                  <a:txBody>
                    <a:bodyPr/>
                    <a:lstStyle/>
                    <a:p>
                      <a:r>
                        <a:rPr lang="en-US" baseline="0" dirty="0">
                          <a:latin typeface="Gill Sans MT" panose="020B0502020104020203" pitchFamily="34" charset="0"/>
                        </a:rPr>
                        <a:t>Training Precision</a:t>
                      </a:r>
                    </a:p>
                  </a:txBody>
                  <a:tcPr/>
                </a:tc>
                <a:tc>
                  <a:txBody>
                    <a:bodyPr/>
                    <a:lstStyle/>
                    <a:p>
                      <a:r>
                        <a:rPr lang="en-US" baseline="0" dirty="0">
                          <a:latin typeface="Gill Sans MT" panose="020B0502020104020203" pitchFamily="34" charset="0"/>
                        </a:rPr>
                        <a:t>0.7138</a:t>
                      </a:r>
                    </a:p>
                  </a:txBody>
                  <a:tcPr/>
                </a:tc>
                <a:tc>
                  <a:txBody>
                    <a:bodyPr/>
                    <a:lstStyle/>
                    <a:p>
                      <a:r>
                        <a:rPr lang="en-US" baseline="0" dirty="0">
                          <a:latin typeface="Gill Sans MT" panose="020B0502020104020203" pitchFamily="34" charset="0"/>
                        </a:rPr>
                        <a:t>0.9679</a:t>
                      </a:r>
                    </a:p>
                  </a:txBody>
                  <a:tcPr/>
                </a:tc>
                <a:tc>
                  <a:txBody>
                    <a:bodyPr/>
                    <a:lstStyle/>
                    <a:p>
                      <a:r>
                        <a:rPr lang="en-US" baseline="0" dirty="0">
                          <a:latin typeface="Gill Sans MT" panose="020B0502020104020203" pitchFamily="34" charset="0"/>
                        </a:rPr>
                        <a:t>0.9302</a:t>
                      </a:r>
                    </a:p>
                  </a:txBody>
                  <a:tcPr/>
                </a:tc>
                <a:tc>
                  <a:txBody>
                    <a:bodyPr/>
                    <a:lstStyle/>
                    <a:p>
                      <a:r>
                        <a:rPr lang="en-US" baseline="0" dirty="0">
                          <a:latin typeface="Gill Sans MT" panose="020B0502020104020203" pitchFamily="34" charset="0"/>
                        </a:rPr>
                        <a:t>0.8020</a:t>
                      </a:r>
                    </a:p>
                  </a:txBody>
                  <a:tcPr/>
                </a:tc>
                <a:tc>
                  <a:txBody>
                    <a:bodyPr/>
                    <a:lstStyle/>
                    <a:p>
                      <a:r>
                        <a:rPr lang="en-US" baseline="0" dirty="0">
                          <a:latin typeface="Gill Sans MT" panose="020B0502020104020203" pitchFamily="34" charset="0"/>
                        </a:rPr>
                        <a:t>0.8162</a:t>
                      </a:r>
                    </a:p>
                  </a:txBody>
                  <a:tcPr/>
                </a:tc>
                <a:extLst>
                  <a:ext uri="{0D108BD9-81ED-4DB2-BD59-A6C34878D82A}">
                    <a16:rowId xmlns:a16="http://schemas.microsoft.com/office/drawing/2014/main" val="3812700308"/>
                  </a:ext>
                </a:extLst>
              </a:tr>
              <a:tr h="495211">
                <a:tc>
                  <a:txBody>
                    <a:bodyPr/>
                    <a:lstStyle/>
                    <a:p>
                      <a:r>
                        <a:rPr lang="en-US" baseline="0" dirty="0">
                          <a:latin typeface="Gill Sans MT" panose="020B0502020104020203" pitchFamily="34" charset="0"/>
                        </a:rPr>
                        <a:t>Training F1-Score</a:t>
                      </a:r>
                    </a:p>
                  </a:txBody>
                  <a:tcPr/>
                </a:tc>
                <a:tc>
                  <a:txBody>
                    <a:bodyPr/>
                    <a:lstStyle/>
                    <a:p>
                      <a:r>
                        <a:rPr lang="en-US" baseline="0" dirty="0">
                          <a:latin typeface="Gill Sans MT" panose="020B0502020104020203" pitchFamily="34" charset="0"/>
                        </a:rPr>
                        <a:t>0.8037</a:t>
                      </a:r>
                    </a:p>
                  </a:txBody>
                  <a:tcPr/>
                </a:tc>
                <a:tc>
                  <a:txBody>
                    <a:bodyPr/>
                    <a:lstStyle/>
                    <a:p>
                      <a:r>
                        <a:rPr lang="en-US" baseline="0" dirty="0">
                          <a:latin typeface="Gill Sans MT" panose="020B0502020104020203" pitchFamily="34" charset="0"/>
                        </a:rPr>
                        <a:t>0.9804</a:t>
                      </a:r>
                    </a:p>
                  </a:txBody>
                  <a:tcPr/>
                </a:tc>
                <a:tc>
                  <a:txBody>
                    <a:bodyPr/>
                    <a:lstStyle/>
                    <a:p>
                      <a:r>
                        <a:rPr lang="en-US" baseline="0" dirty="0">
                          <a:latin typeface="Gill Sans MT" panose="020B0502020104020203" pitchFamily="34" charset="0"/>
                        </a:rPr>
                        <a:t>0.9165</a:t>
                      </a:r>
                    </a:p>
                  </a:txBody>
                  <a:tcPr/>
                </a:tc>
                <a:tc>
                  <a:txBody>
                    <a:bodyPr/>
                    <a:lstStyle/>
                    <a:p>
                      <a:r>
                        <a:rPr lang="en-US" baseline="0" dirty="0">
                          <a:latin typeface="Gill Sans MT" panose="020B0502020104020203" pitchFamily="34" charset="0"/>
                        </a:rPr>
                        <a:t>0.8187</a:t>
                      </a:r>
                    </a:p>
                  </a:txBody>
                  <a:tcPr/>
                </a:tc>
                <a:tc>
                  <a:txBody>
                    <a:bodyPr/>
                    <a:lstStyle/>
                    <a:p>
                      <a:r>
                        <a:rPr lang="en-US" baseline="0" dirty="0">
                          <a:latin typeface="Gill Sans MT" panose="020B0502020104020203" pitchFamily="34" charset="0"/>
                        </a:rPr>
                        <a:t>0.8955</a:t>
                      </a:r>
                    </a:p>
                  </a:txBody>
                  <a:tcPr/>
                </a:tc>
                <a:extLst>
                  <a:ext uri="{0D108BD9-81ED-4DB2-BD59-A6C34878D82A}">
                    <a16:rowId xmlns:a16="http://schemas.microsoft.com/office/drawing/2014/main" val="2097091588"/>
                  </a:ext>
                </a:extLst>
              </a:tr>
            </a:tbl>
          </a:graphicData>
        </a:graphic>
      </p:graphicFrame>
      <p:graphicFrame>
        <p:nvGraphicFramePr>
          <p:cNvPr id="5" name="Table 3">
            <a:extLst>
              <a:ext uri="{FF2B5EF4-FFF2-40B4-BE49-F238E27FC236}">
                <a16:creationId xmlns:a16="http://schemas.microsoft.com/office/drawing/2014/main" id="{AE6316C9-E988-6B2F-13CE-147987B3C095}"/>
              </a:ext>
            </a:extLst>
          </p:cNvPr>
          <p:cNvGraphicFramePr>
            <a:graphicFrameLocks noGrp="1"/>
          </p:cNvGraphicFramePr>
          <p:nvPr>
            <p:extLst>
              <p:ext uri="{D42A27DB-BD31-4B8C-83A1-F6EECF244321}">
                <p14:modId xmlns:p14="http://schemas.microsoft.com/office/powerpoint/2010/main" val="2453386496"/>
              </p:ext>
            </p:extLst>
          </p:nvPr>
        </p:nvGraphicFramePr>
        <p:xfrm>
          <a:off x="294967" y="3711677"/>
          <a:ext cx="10944125" cy="2729079"/>
        </p:xfrm>
        <a:graphic>
          <a:graphicData uri="http://schemas.openxmlformats.org/drawingml/2006/table">
            <a:tbl>
              <a:tblPr firstRow="1" bandRow="1">
                <a:tableStyleId>{5C22544A-7EE6-4342-B048-85BDC9FD1C3A}</a:tableStyleId>
              </a:tblPr>
              <a:tblGrid>
                <a:gridCol w="1917290">
                  <a:extLst>
                    <a:ext uri="{9D8B030D-6E8A-4147-A177-3AD203B41FA5}">
                      <a16:colId xmlns:a16="http://schemas.microsoft.com/office/drawing/2014/main" val="3209893811"/>
                    </a:ext>
                  </a:extLst>
                </a:gridCol>
                <a:gridCol w="1560535">
                  <a:extLst>
                    <a:ext uri="{9D8B030D-6E8A-4147-A177-3AD203B41FA5}">
                      <a16:colId xmlns:a16="http://schemas.microsoft.com/office/drawing/2014/main" val="3926909329"/>
                    </a:ext>
                  </a:extLst>
                </a:gridCol>
                <a:gridCol w="1866575">
                  <a:extLst>
                    <a:ext uri="{9D8B030D-6E8A-4147-A177-3AD203B41FA5}">
                      <a16:colId xmlns:a16="http://schemas.microsoft.com/office/drawing/2014/main" val="1261277"/>
                    </a:ext>
                  </a:extLst>
                </a:gridCol>
                <a:gridCol w="1866575">
                  <a:extLst>
                    <a:ext uri="{9D8B030D-6E8A-4147-A177-3AD203B41FA5}">
                      <a16:colId xmlns:a16="http://schemas.microsoft.com/office/drawing/2014/main" val="581752930"/>
                    </a:ext>
                  </a:extLst>
                </a:gridCol>
                <a:gridCol w="1866575">
                  <a:extLst>
                    <a:ext uri="{9D8B030D-6E8A-4147-A177-3AD203B41FA5}">
                      <a16:colId xmlns:a16="http://schemas.microsoft.com/office/drawing/2014/main" val="2220682411"/>
                    </a:ext>
                  </a:extLst>
                </a:gridCol>
                <a:gridCol w="1866575">
                  <a:extLst>
                    <a:ext uri="{9D8B030D-6E8A-4147-A177-3AD203B41FA5}">
                      <a16:colId xmlns:a16="http://schemas.microsoft.com/office/drawing/2014/main" val="1722399244"/>
                    </a:ext>
                  </a:extLst>
                </a:gridCol>
              </a:tblGrid>
              <a:tr h="748235">
                <a:tc>
                  <a:txBody>
                    <a:bodyPr/>
                    <a:lstStyle/>
                    <a:p>
                      <a:endParaRPr lang="en-US" b="0" i="0" baseline="0" dirty="0">
                        <a:latin typeface="Gill Sans MT" panose="020B0502020104020203" pitchFamily="34" charset="0"/>
                      </a:endParaRPr>
                    </a:p>
                  </a:txBody>
                  <a:tcPr/>
                </a:tc>
                <a:tc>
                  <a:txBody>
                    <a:bodyPr/>
                    <a:lstStyle/>
                    <a:p>
                      <a:r>
                        <a:rPr lang="en-US" b="0" i="0" baseline="0" dirty="0">
                          <a:latin typeface="Gill Sans MT" panose="020B0502020104020203" pitchFamily="34" charset="0"/>
                        </a:rPr>
                        <a:t>Decision Tree</a:t>
                      </a:r>
                    </a:p>
                  </a:txBody>
                  <a:tcPr/>
                </a:tc>
                <a:tc>
                  <a:txBody>
                    <a:bodyPr/>
                    <a:lstStyle/>
                    <a:p>
                      <a:r>
                        <a:rPr lang="en-US" b="0" i="0" baseline="0" dirty="0">
                          <a:latin typeface="Gill Sans MT" panose="020B0502020104020203" pitchFamily="34" charset="0"/>
                        </a:rPr>
                        <a:t>Random Forest</a:t>
                      </a:r>
                    </a:p>
                  </a:txBody>
                  <a:tcPr/>
                </a:tc>
                <a:tc>
                  <a:txBody>
                    <a:bodyPr/>
                    <a:lstStyle/>
                    <a:p>
                      <a:r>
                        <a:rPr lang="en-US" b="0" i="0" baseline="0" dirty="0">
                          <a:latin typeface="Gill Sans MT" panose="020B0502020104020203" pitchFamily="34" charset="0"/>
                        </a:rPr>
                        <a:t>Gradient Boosting</a:t>
                      </a:r>
                    </a:p>
                  </a:txBody>
                  <a:tcPr/>
                </a:tc>
                <a:tc>
                  <a:txBody>
                    <a:bodyPr/>
                    <a:lstStyle/>
                    <a:p>
                      <a:r>
                        <a:rPr lang="en-US" b="0" i="0" baseline="0" dirty="0">
                          <a:latin typeface="Gill Sans MT" panose="020B0502020104020203" pitchFamily="34" charset="0"/>
                        </a:rPr>
                        <a:t>Logistic Regression</a:t>
                      </a:r>
                    </a:p>
                  </a:txBody>
                  <a:tcPr/>
                </a:tc>
                <a:tc>
                  <a:txBody>
                    <a:bodyPr/>
                    <a:lstStyle/>
                    <a:p>
                      <a:r>
                        <a:rPr lang="en-US" b="0" i="0" baseline="0" dirty="0">
                          <a:latin typeface="Gill Sans MT" panose="020B0502020104020203" pitchFamily="34" charset="0"/>
                        </a:rPr>
                        <a:t>XG Boosting</a:t>
                      </a:r>
                    </a:p>
                  </a:txBody>
                  <a:tcPr/>
                </a:tc>
                <a:extLst>
                  <a:ext uri="{0D108BD9-81ED-4DB2-BD59-A6C34878D82A}">
                    <a16:rowId xmlns:a16="http://schemas.microsoft.com/office/drawing/2014/main" val="3230681028"/>
                  </a:ext>
                </a:extLst>
              </a:tr>
              <a:tr h="495211">
                <a:tc>
                  <a:txBody>
                    <a:bodyPr/>
                    <a:lstStyle/>
                    <a:p>
                      <a:r>
                        <a:rPr lang="en-US" baseline="0" dirty="0">
                          <a:latin typeface="Gill Sans MT" panose="020B0502020104020203" pitchFamily="34" charset="0"/>
                        </a:rPr>
                        <a:t>Testing Accuracy</a:t>
                      </a:r>
                    </a:p>
                  </a:txBody>
                  <a:tcPr/>
                </a:tc>
                <a:tc>
                  <a:txBody>
                    <a:bodyPr/>
                    <a:lstStyle/>
                    <a:p>
                      <a:r>
                        <a:rPr lang="en-US" baseline="0" dirty="0">
                          <a:latin typeface="Gill Sans MT" panose="020B0502020104020203" pitchFamily="34" charset="0"/>
                        </a:rPr>
                        <a:t>0.6841</a:t>
                      </a:r>
                    </a:p>
                  </a:txBody>
                  <a:tcPr/>
                </a:tc>
                <a:tc>
                  <a:txBody>
                    <a:bodyPr/>
                    <a:lstStyle/>
                    <a:p>
                      <a:r>
                        <a:rPr lang="en-US" baseline="0" dirty="0">
                          <a:latin typeface="Gill Sans MT" panose="020B0502020104020203" pitchFamily="34" charset="0"/>
                        </a:rPr>
                        <a:t>0.9298</a:t>
                      </a:r>
                    </a:p>
                  </a:txBody>
                  <a:tcPr/>
                </a:tc>
                <a:tc>
                  <a:txBody>
                    <a:bodyPr/>
                    <a:lstStyle/>
                    <a:p>
                      <a:r>
                        <a:rPr lang="en-US" baseline="0" dirty="0">
                          <a:latin typeface="Gill Sans MT" panose="020B0502020104020203" pitchFamily="34" charset="0"/>
                        </a:rPr>
                        <a:t>0.8937</a:t>
                      </a:r>
                    </a:p>
                  </a:txBody>
                  <a:tcPr/>
                </a:tc>
                <a:tc>
                  <a:txBody>
                    <a:bodyPr/>
                    <a:lstStyle/>
                    <a:p>
                      <a:r>
                        <a:rPr lang="en-US" baseline="0" dirty="0">
                          <a:latin typeface="Gill Sans MT" panose="020B0502020104020203" pitchFamily="34" charset="0"/>
                        </a:rPr>
                        <a:t>0.7830</a:t>
                      </a:r>
                    </a:p>
                  </a:txBody>
                  <a:tcPr/>
                </a:tc>
                <a:tc>
                  <a:txBody>
                    <a:bodyPr/>
                    <a:lstStyle/>
                    <a:p>
                      <a:r>
                        <a:rPr lang="en-US" baseline="0" dirty="0">
                          <a:latin typeface="Gill Sans MT" panose="020B0502020104020203" pitchFamily="34" charset="0"/>
                        </a:rPr>
                        <a:t>0.7886</a:t>
                      </a:r>
                    </a:p>
                  </a:txBody>
                  <a:tcPr/>
                </a:tc>
                <a:extLst>
                  <a:ext uri="{0D108BD9-81ED-4DB2-BD59-A6C34878D82A}">
                    <a16:rowId xmlns:a16="http://schemas.microsoft.com/office/drawing/2014/main" val="2478980221"/>
                  </a:ext>
                </a:extLst>
              </a:tr>
              <a:tr h="495211">
                <a:tc>
                  <a:txBody>
                    <a:bodyPr/>
                    <a:lstStyle/>
                    <a:p>
                      <a:r>
                        <a:rPr lang="en-US" baseline="0" dirty="0">
                          <a:latin typeface="Gill Sans MT" panose="020B0502020104020203" pitchFamily="34" charset="0"/>
                        </a:rPr>
                        <a:t>Testing Recall</a:t>
                      </a:r>
                    </a:p>
                  </a:txBody>
                  <a:tcPr/>
                </a:tc>
                <a:tc>
                  <a:txBody>
                    <a:bodyPr/>
                    <a:lstStyle/>
                    <a:p>
                      <a:r>
                        <a:rPr lang="en-US" baseline="0" dirty="0">
                          <a:latin typeface="Gill Sans MT" panose="020B0502020104020203" pitchFamily="34" charset="0"/>
                        </a:rPr>
                        <a:t>0.8612</a:t>
                      </a:r>
                    </a:p>
                  </a:txBody>
                  <a:tcPr/>
                </a:tc>
                <a:tc>
                  <a:txBody>
                    <a:bodyPr/>
                    <a:lstStyle/>
                    <a:p>
                      <a:r>
                        <a:rPr lang="en-US" baseline="0" dirty="0">
                          <a:latin typeface="Gill Sans MT" panose="020B0502020104020203" pitchFamily="34" charset="0"/>
                        </a:rPr>
                        <a:t>0.8489</a:t>
                      </a:r>
                    </a:p>
                  </a:txBody>
                  <a:tcPr/>
                </a:tc>
                <a:tc>
                  <a:txBody>
                    <a:bodyPr/>
                    <a:lstStyle/>
                    <a:p>
                      <a:r>
                        <a:rPr lang="en-US" baseline="0" dirty="0">
                          <a:latin typeface="Gill Sans MT" panose="020B0502020104020203" pitchFamily="34" charset="0"/>
                        </a:rPr>
                        <a:t>0.6837</a:t>
                      </a:r>
                    </a:p>
                  </a:txBody>
                  <a:tcPr/>
                </a:tc>
                <a:tc>
                  <a:txBody>
                    <a:bodyPr/>
                    <a:lstStyle/>
                    <a:p>
                      <a:r>
                        <a:rPr lang="en-US" baseline="0" dirty="0">
                          <a:latin typeface="Gill Sans MT" panose="020B0502020104020203" pitchFamily="34" charset="0"/>
                        </a:rPr>
                        <a:t>0.7821</a:t>
                      </a:r>
                    </a:p>
                  </a:txBody>
                  <a:tcPr/>
                </a:tc>
                <a:tc>
                  <a:txBody>
                    <a:bodyPr/>
                    <a:lstStyle/>
                    <a:p>
                      <a:r>
                        <a:rPr lang="en-US" baseline="0" dirty="0">
                          <a:latin typeface="Gill Sans MT" panose="020B0502020104020203" pitchFamily="34" charset="0"/>
                        </a:rPr>
                        <a:t>0.8998</a:t>
                      </a:r>
                    </a:p>
                  </a:txBody>
                  <a:tcPr/>
                </a:tc>
                <a:extLst>
                  <a:ext uri="{0D108BD9-81ED-4DB2-BD59-A6C34878D82A}">
                    <a16:rowId xmlns:a16="http://schemas.microsoft.com/office/drawing/2014/main" val="146340468"/>
                  </a:ext>
                </a:extLst>
              </a:tr>
              <a:tr h="495211">
                <a:tc>
                  <a:txBody>
                    <a:bodyPr/>
                    <a:lstStyle/>
                    <a:p>
                      <a:r>
                        <a:rPr lang="en-US" baseline="0" dirty="0">
                          <a:latin typeface="Gill Sans MT" panose="020B0502020104020203" pitchFamily="34" charset="0"/>
                        </a:rPr>
                        <a:t>Testing Precision</a:t>
                      </a:r>
                    </a:p>
                  </a:txBody>
                  <a:tcPr/>
                </a:tc>
                <a:tc>
                  <a:txBody>
                    <a:bodyPr/>
                    <a:lstStyle/>
                    <a:p>
                      <a:r>
                        <a:rPr lang="en-US" baseline="0" dirty="0">
                          <a:latin typeface="Gill Sans MT" panose="020B0502020104020203" pitchFamily="34" charset="0"/>
                        </a:rPr>
                        <a:t>0.3315</a:t>
                      </a:r>
                    </a:p>
                  </a:txBody>
                  <a:tcPr/>
                </a:tc>
                <a:tc>
                  <a:txBody>
                    <a:bodyPr/>
                    <a:lstStyle/>
                    <a:p>
                      <a:r>
                        <a:rPr lang="en-US" baseline="0" dirty="0">
                          <a:latin typeface="Gill Sans MT" panose="020B0502020104020203" pitchFamily="34" charset="0"/>
                        </a:rPr>
                        <a:t>0.7618</a:t>
                      </a:r>
                    </a:p>
                  </a:txBody>
                  <a:tcPr/>
                </a:tc>
                <a:tc>
                  <a:txBody>
                    <a:bodyPr/>
                    <a:lstStyle/>
                    <a:p>
                      <a:r>
                        <a:rPr lang="en-US" baseline="0" dirty="0">
                          <a:latin typeface="Gill Sans MT" panose="020B0502020104020203" pitchFamily="34" charset="0"/>
                        </a:rPr>
                        <a:t>0.6849</a:t>
                      </a:r>
                    </a:p>
                  </a:txBody>
                  <a:tcPr/>
                </a:tc>
                <a:tc>
                  <a:txBody>
                    <a:bodyPr/>
                    <a:lstStyle/>
                    <a:p>
                      <a:r>
                        <a:rPr lang="en-US" baseline="0" dirty="0">
                          <a:latin typeface="Gill Sans MT" panose="020B0502020104020203" pitchFamily="34" charset="0"/>
                        </a:rPr>
                        <a:t>0.4222</a:t>
                      </a:r>
                    </a:p>
                  </a:txBody>
                  <a:tcPr/>
                </a:tc>
                <a:tc>
                  <a:txBody>
                    <a:bodyPr/>
                    <a:lstStyle/>
                    <a:p>
                      <a:r>
                        <a:rPr lang="en-US" baseline="0" dirty="0">
                          <a:latin typeface="Gill Sans MT" panose="020B0502020104020203" pitchFamily="34" charset="0"/>
                        </a:rPr>
                        <a:t>0.4380</a:t>
                      </a:r>
                    </a:p>
                  </a:txBody>
                  <a:tcPr/>
                </a:tc>
                <a:extLst>
                  <a:ext uri="{0D108BD9-81ED-4DB2-BD59-A6C34878D82A}">
                    <a16:rowId xmlns:a16="http://schemas.microsoft.com/office/drawing/2014/main" val="3812700308"/>
                  </a:ext>
                </a:extLst>
              </a:tr>
              <a:tr h="495211">
                <a:tc>
                  <a:txBody>
                    <a:bodyPr/>
                    <a:lstStyle/>
                    <a:p>
                      <a:r>
                        <a:rPr lang="en-US" baseline="0" dirty="0">
                          <a:latin typeface="Gill Sans MT" panose="020B0502020104020203" pitchFamily="34" charset="0"/>
                        </a:rPr>
                        <a:t>Testing F1-Score</a:t>
                      </a:r>
                    </a:p>
                  </a:txBody>
                  <a:tcPr/>
                </a:tc>
                <a:tc>
                  <a:txBody>
                    <a:bodyPr/>
                    <a:lstStyle/>
                    <a:p>
                      <a:r>
                        <a:rPr lang="en-US" baseline="0" dirty="0">
                          <a:latin typeface="Gill Sans MT" panose="020B0502020104020203" pitchFamily="34" charset="0"/>
                        </a:rPr>
                        <a:t>0.4787</a:t>
                      </a:r>
                    </a:p>
                  </a:txBody>
                  <a:tcPr/>
                </a:tc>
                <a:tc>
                  <a:txBody>
                    <a:bodyPr/>
                    <a:lstStyle/>
                    <a:p>
                      <a:r>
                        <a:rPr lang="en-US" baseline="0" dirty="0">
                          <a:latin typeface="Gill Sans MT" panose="020B0502020104020203" pitchFamily="34" charset="0"/>
                        </a:rPr>
                        <a:t>0.8030</a:t>
                      </a:r>
                    </a:p>
                  </a:txBody>
                  <a:tcPr/>
                </a:tc>
                <a:tc>
                  <a:txBody>
                    <a:bodyPr/>
                    <a:lstStyle/>
                    <a:p>
                      <a:r>
                        <a:rPr lang="en-US" baseline="0" dirty="0">
                          <a:latin typeface="Gill Sans MT" panose="020B0502020104020203" pitchFamily="34" charset="0"/>
                        </a:rPr>
                        <a:t>0.6843</a:t>
                      </a:r>
                    </a:p>
                  </a:txBody>
                  <a:tcPr/>
                </a:tc>
                <a:tc>
                  <a:txBody>
                    <a:bodyPr/>
                    <a:lstStyle/>
                    <a:p>
                      <a:r>
                        <a:rPr lang="en-US" baseline="0" dirty="0">
                          <a:latin typeface="Gill Sans MT" panose="020B0502020104020203" pitchFamily="34" charset="0"/>
                        </a:rPr>
                        <a:t>0.5484</a:t>
                      </a:r>
                    </a:p>
                  </a:txBody>
                  <a:tcPr/>
                </a:tc>
                <a:tc>
                  <a:txBody>
                    <a:bodyPr/>
                    <a:lstStyle/>
                    <a:p>
                      <a:r>
                        <a:rPr lang="en-US" baseline="0" dirty="0">
                          <a:latin typeface="Gill Sans MT" panose="020B0502020104020203" pitchFamily="34" charset="0"/>
                        </a:rPr>
                        <a:t>0.5892</a:t>
                      </a:r>
                    </a:p>
                  </a:txBody>
                  <a:tcPr/>
                </a:tc>
                <a:extLst>
                  <a:ext uri="{0D108BD9-81ED-4DB2-BD59-A6C34878D82A}">
                    <a16:rowId xmlns:a16="http://schemas.microsoft.com/office/drawing/2014/main" val="2097091588"/>
                  </a:ext>
                </a:extLst>
              </a:tr>
            </a:tbl>
          </a:graphicData>
        </a:graphic>
      </p:graphicFrame>
    </p:spTree>
    <p:extLst>
      <p:ext uri="{BB962C8B-B14F-4D97-AF65-F5344CB8AC3E}">
        <p14:creationId xmlns:p14="http://schemas.microsoft.com/office/powerpoint/2010/main" val="3658165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F5E-5DC4-7C90-4917-2DFDCF1FCBD9}"/>
              </a:ext>
            </a:extLst>
          </p:cNvPr>
          <p:cNvSpPr>
            <a:spLocks noGrp="1"/>
          </p:cNvSpPr>
          <p:nvPr>
            <p:ph type="title"/>
          </p:nvPr>
        </p:nvSpPr>
        <p:spPr>
          <a:xfrm>
            <a:off x="167148" y="72731"/>
            <a:ext cx="5633884" cy="624348"/>
          </a:xfrm>
        </p:spPr>
        <p:txBody>
          <a:bodyPr>
            <a:normAutofit fontScale="90000"/>
          </a:bodyPr>
          <a:lstStyle/>
          <a:p>
            <a:r>
              <a:rPr lang="en-US" dirty="0">
                <a:latin typeface="Gill Sans MT" panose="020B0502020104020203" pitchFamily="34" charset="0"/>
              </a:rPr>
              <a:t>Interpretation From The Best Model</a:t>
            </a:r>
          </a:p>
        </p:txBody>
      </p:sp>
      <p:sp>
        <p:nvSpPr>
          <p:cNvPr id="4" name="Text Placeholder 3">
            <a:extLst>
              <a:ext uri="{FF2B5EF4-FFF2-40B4-BE49-F238E27FC236}">
                <a16:creationId xmlns:a16="http://schemas.microsoft.com/office/drawing/2014/main" id="{E1B54CDB-8E70-7B00-D9CF-E64421D254D5}"/>
              </a:ext>
            </a:extLst>
          </p:cNvPr>
          <p:cNvSpPr>
            <a:spLocks noGrp="1"/>
          </p:cNvSpPr>
          <p:nvPr>
            <p:ph type="body" sz="half" idx="2"/>
          </p:nvPr>
        </p:nvSpPr>
        <p:spPr>
          <a:xfrm>
            <a:off x="167148" y="766916"/>
            <a:ext cx="4604877" cy="5850193"/>
          </a:xfrm>
        </p:spPr>
        <p:txBody>
          <a:bodyPr>
            <a:normAutofit fontScale="85000" lnSpcReduction="20000"/>
          </a:bodyPr>
          <a:lstStyle/>
          <a:p>
            <a:pPr marL="285750" indent="-285750">
              <a:buFont typeface="Arial" panose="020B0604020202020204" pitchFamily="34" charset="0"/>
              <a:buChar char="•"/>
            </a:pPr>
            <a:r>
              <a:rPr lang="en-US" sz="2600" dirty="0">
                <a:latin typeface="Gill Sans MT" panose="020B0502020104020203" pitchFamily="34" charset="0"/>
              </a:rPr>
              <a:t>Recall is the key evaluation metric.</a:t>
            </a:r>
          </a:p>
          <a:p>
            <a:endParaRPr lang="en-US" sz="2600" dirty="0">
              <a:latin typeface="Gill Sans MT" panose="020B0502020104020203" pitchFamily="34" charset="0"/>
            </a:endParaRPr>
          </a:p>
          <a:p>
            <a:pPr marL="285750" indent="-285750">
              <a:buFont typeface="Arial" panose="020B0604020202020204" pitchFamily="34" charset="0"/>
              <a:buChar char="•"/>
            </a:pPr>
            <a:r>
              <a:rPr lang="en-US" sz="2600" dirty="0">
                <a:latin typeface="Gill Sans MT" panose="020B0502020104020203" pitchFamily="34" charset="0"/>
              </a:rPr>
              <a:t>The superior model is </a:t>
            </a:r>
            <a:r>
              <a:rPr lang="en-US" sz="2600" dirty="0" err="1">
                <a:latin typeface="Gill Sans MT" panose="020B0502020104020203" pitchFamily="34" charset="0"/>
              </a:rPr>
              <a:t>XGBoost</a:t>
            </a:r>
            <a:r>
              <a:rPr lang="en-US" sz="2600" dirty="0">
                <a:latin typeface="Gill Sans MT" panose="020B0502020104020203" pitchFamily="34" charset="0"/>
              </a:rPr>
              <a:t> with hyperparameter tuning applied to the base data. </a:t>
            </a:r>
          </a:p>
          <a:p>
            <a:pPr marL="285750" indent="-285750">
              <a:buFont typeface="Arial" panose="020B0604020202020204" pitchFamily="34" charset="0"/>
              <a:buChar char="•"/>
            </a:pPr>
            <a:endParaRPr lang="en-US" sz="2600" dirty="0">
              <a:latin typeface="Gill Sans MT" panose="020B0502020104020203" pitchFamily="34" charset="0"/>
            </a:endParaRPr>
          </a:p>
          <a:p>
            <a:pPr marL="285750" indent="-285750">
              <a:buFont typeface="Arial" panose="020B0604020202020204" pitchFamily="34" charset="0"/>
              <a:buChar char="•"/>
            </a:pPr>
            <a:r>
              <a:rPr lang="en-US" sz="2600" dirty="0">
                <a:latin typeface="Gill Sans MT" panose="020B0502020104020203" pitchFamily="34" charset="0"/>
              </a:rPr>
              <a:t>Testing Accuracy – 0.9408</a:t>
            </a:r>
          </a:p>
          <a:p>
            <a:pPr marL="285750" indent="-285750">
              <a:buFont typeface="Arial" panose="020B0604020202020204" pitchFamily="34" charset="0"/>
              <a:buChar char="•"/>
            </a:pPr>
            <a:r>
              <a:rPr lang="en-US" sz="2600" dirty="0">
                <a:latin typeface="Gill Sans MT" panose="020B0502020104020203" pitchFamily="34" charset="0"/>
              </a:rPr>
              <a:t>Testing Recall – 0.8963</a:t>
            </a:r>
          </a:p>
          <a:p>
            <a:pPr marL="285750" indent="-285750">
              <a:buFont typeface="Arial" panose="020B0604020202020204" pitchFamily="34" charset="0"/>
              <a:buChar char="•"/>
            </a:pPr>
            <a:r>
              <a:rPr lang="en-US" sz="2600" dirty="0">
                <a:latin typeface="Gill Sans MT" panose="020B0502020104020203" pitchFamily="34" charset="0"/>
              </a:rPr>
              <a:t>Testing Precision – 0.7834</a:t>
            </a:r>
          </a:p>
          <a:p>
            <a:pPr marL="285750" indent="-285750">
              <a:buFont typeface="Arial" panose="020B0604020202020204" pitchFamily="34" charset="0"/>
              <a:buChar char="•"/>
            </a:pPr>
            <a:r>
              <a:rPr lang="en-US" sz="2600" dirty="0">
                <a:latin typeface="Gill Sans MT" panose="020B0502020104020203" pitchFamily="34" charset="0"/>
              </a:rPr>
              <a:t>Testing F1 Score – 0.8361</a:t>
            </a:r>
          </a:p>
          <a:p>
            <a:endParaRPr lang="en-US" sz="2600" dirty="0">
              <a:latin typeface="Gill Sans MT" panose="020B0502020104020203" pitchFamily="34" charset="0"/>
            </a:endParaRPr>
          </a:p>
          <a:p>
            <a:pPr marL="285750" indent="-285750">
              <a:buFont typeface="Arial" panose="020B0604020202020204" pitchFamily="34" charset="0"/>
              <a:buChar char="•"/>
            </a:pPr>
            <a:r>
              <a:rPr lang="en-US" sz="2600" dirty="0">
                <a:latin typeface="Gill Sans MT" panose="020B0502020104020203" pitchFamily="34" charset="0"/>
              </a:rPr>
              <a:t>Tenure, </a:t>
            </a:r>
            <a:r>
              <a:rPr lang="en-US" sz="2600" dirty="0" err="1">
                <a:latin typeface="Gill Sans MT" panose="020B0502020104020203" pitchFamily="34" charset="0"/>
              </a:rPr>
              <a:t>Complain_ly</a:t>
            </a:r>
            <a:r>
              <a:rPr lang="en-US" sz="2600" dirty="0">
                <a:latin typeface="Gill Sans MT" panose="020B0502020104020203" pitchFamily="34" charset="0"/>
              </a:rPr>
              <a:t>, and </a:t>
            </a:r>
            <a:r>
              <a:rPr lang="en-US" sz="2600" dirty="0" err="1">
                <a:latin typeface="Gill Sans MT" panose="020B0502020104020203" pitchFamily="34" charset="0"/>
              </a:rPr>
              <a:t>Marital_Status</a:t>
            </a:r>
            <a:r>
              <a:rPr lang="en-US" sz="2600" dirty="0">
                <a:latin typeface="Gill Sans MT" panose="020B0502020104020203" pitchFamily="34" charset="0"/>
              </a:rPr>
              <a:t> are the three most important features.</a:t>
            </a:r>
          </a:p>
          <a:p>
            <a:pPr marL="285750" indent="-285750">
              <a:buFont typeface="Arial" panose="020B0604020202020204" pitchFamily="34" charset="0"/>
              <a:buChar char="•"/>
            </a:pPr>
            <a:endParaRPr lang="en-US" sz="2600" dirty="0">
              <a:latin typeface="Gill Sans MT" panose="020B0502020104020203" pitchFamily="34" charset="0"/>
            </a:endParaRPr>
          </a:p>
          <a:p>
            <a:pPr marL="285750" indent="-285750">
              <a:buFont typeface="Arial" panose="020B0604020202020204" pitchFamily="34" charset="0"/>
              <a:buChar char="•"/>
            </a:pPr>
            <a:r>
              <a:rPr lang="en-US" sz="2600" dirty="0">
                <a:latin typeface="Gill Sans MT" panose="020B0502020104020203" pitchFamily="34" charset="0"/>
              </a:rPr>
              <a:t>Appendix includes additional modeling results.</a:t>
            </a:r>
          </a:p>
          <a:p>
            <a:pPr marL="285750" indent="-285750">
              <a:buFont typeface="Arial" panose="020B0604020202020204" pitchFamily="34" charset="0"/>
              <a:buChar char="•"/>
            </a:pPr>
            <a:endParaRPr lang="en-US" sz="2400" dirty="0">
              <a:latin typeface="Gill Sans MT" panose="020B0502020104020203" pitchFamily="34" charset="0"/>
            </a:endParaRPr>
          </a:p>
        </p:txBody>
      </p:sp>
      <p:pic>
        <p:nvPicPr>
          <p:cNvPr id="2050" name="Picture 2">
            <a:extLst>
              <a:ext uri="{FF2B5EF4-FFF2-40B4-BE49-F238E27FC236}">
                <a16:creationId xmlns:a16="http://schemas.microsoft.com/office/drawing/2014/main" id="{25D434DF-11A4-1A47-4F51-EF36EAD1BB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67931" y="697079"/>
            <a:ext cx="7142692" cy="5698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758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82EE-8D80-1AA0-A18E-F04F3841AA5E}"/>
              </a:ext>
            </a:extLst>
          </p:cNvPr>
          <p:cNvSpPr>
            <a:spLocks noGrp="1"/>
          </p:cNvSpPr>
          <p:nvPr>
            <p:ph type="title"/>
          </p:nvPr>
        </p:nvSpPr>
        <p:spPr/>
        <p:txBody>
          <a:bodyPr/>
          <a:lstStyle/>
          <a:p>
            <a:r>
              <a:rPr lang="en-US" dirty="0"/>
              <a:t>      </a:t>
            </a:r>
            <a:r>
              <a:rPr lang="en-US" sz="3600" dirty="0">
                <a:latin typeface="Gill Sans MT" panose="020B0502020104020203" pitchFamily="34" charset="0"/>
              </a:rPr>
              <a:t> </a:t>
            </a:r>
          </a:p>
        </p:txBody>
      </p:sp>
      <p:sp>
        <p:nvSpPr>
          <p:cNvPr id="7" name="TextBox 6">
            <a:extLst>
              <a:ext uri="{FF2B5EF4-FFF2-40B4-BE49-F238E27FC236}">
                <a16:creationId xmlns:a16="http://schemas.microsoft.com/office/drawing/2014/main" id="{BD0ECE79-7DB2-58DF-E1B7-BCF1C0823717}"/>
              </a:ext>
            </a:extLst>
          </p:cNvPr>
          <p:cNvSpPr txBox="1"/>
          <p:nvPr/>
        </p:nvSpPr>
        <p:spPr>
          <a:xfrm>
            <a:off x="68827" y="0"/>
            <a:ext cx="11373463" cy="646331"/>
          </a:xfrm>
          <a:prstGeom prst="rect">
            <a:avLst/>
          </a:prstGeom>
          <a:noFill/>
        </p:spPr>
        <p:txBody>
          <a:bodyPr wrap="square" rtlCol="0">
            <a:spAutoFit/>
          </a:bodyPr>
          <a:lstStyle/>
          <a:p>
            <a:r>
              <a:rPr lang="en-US" sz="3600" dirty="0">
                <a:latin typeface="Gill Sans MT" panose="020B0502020104020203" pitchFamily="34" charset="0"/>
              </a:rPr>
              <a:t>    </a:t>
            </a:r>
            <a:r>
              <a:rPr lang="en-US" sz="3200" dirty="0">
                <a:latin typeface="Gill Sans MT" panose="020B0502020104020203" pitchFamily="34" charset="0"/>
              </a:rPr>
              <a:t>Account Segment Data</a:t>
            </a:r>
          </a:p>
        </p:txBody>
      </p:sp>
      <p:graphicFrame>
        <p:nvGraphicFramePr>
          <p:cNvPr id="3" name="Table 3">
            <a:extLst>
              <a:ext uri="{FF2B5EF4-FFF2-40B4-BE49-F238E27FC236}">
                <a16:creationId xmlns:a16="http://schemas.microsoft.com/office/drawing/2014/main" id="{395EAD47-EC32-0659-DD13-64B17180B283}"/>
              </a:ext>
            </a:extLst>
          </p:cNvPr>
          <p:cNvGraphicFramePr>
            <a:graphicFrameLocks noGrp="1"/>
          </p:cNvGraphicFramePr>
          <p:nvPr>
            <p:extLst>
              <p:ext uri="{D42A27DB-BD31-4B8C-83A1-F6EECF244321}">
                <p14:modId xmlns:p14="http://schemas.microsoft.com/office/powerpoint/2010/main" val="649844315"/>
              </p:ext>
            </p:extLst>
          </p:nvPr>
        </p:nvGraphicFramePr>
        <p:xfrm>
          <a:off x="68827" y="867995"/>
          <a:ext cx="12024849" cy="1737360"/>
        </p:xfrm>
        <a:graphic>
          <a:graphicData uri="http://schemas.openxmlformats.org/drawingml/2006/table">
            <a:tbl>
              <a:tblPr firstRow="1" bandRow="1">
                <a:tableStyleId>{5C22544A-7EE6-4342-B048-85BDC9FD1C3A}</a:tableStyleId>
              </a:tblPr>
              <a:tblGrid>
                <a:gridCol w="4955457">
                  <a:extLst>
                    <a:ext uri="{9D8B030D-6E8A-4147-A177-3AD203B41FA5}">
                      <a16:colId xmlns:a16="http://schemas.microsoft.com/office/drawing/2014/main" val="3067090901"/>
                    </a:ext>
                  </a:extLst>
                </a:gridCol>
                <a:gridCol w="1415845">
                  <a:extLst>
                    <a:ext uri="{9D8B030D-6E8A-4147-A177-3AD203B41FA5}">
                      <a16:colId xmlns:a16="http://schemas.microsoft.com/office/drawing/2014/main" val="3522005565"/>
                    </a:ext>
                  </a:extLst>
                </a:gridCol>
                <a:gridCol w="1268361">
                  <a:extLst>
                    <a:ext uri="{9D8B030D-6E8A-4147-A177-3AD203B41FA5}">
                      <a16:colId xmlns:a16="http://schemas.microsoft.com/office/drawing/2014/main" val="1933121558"/>
                    </a:ext>
                  </a:extLst>
                </a:gridCol>
                <a:gridCol w="1592826">
                  <a:extLst>
                    <a:ext uri="{9D8B030D-6E8A-4147-A177-3AD203B41FA5}">
                      <a16:colId xmlns:a16="http://schemas.microsoft.com/office/drawing/2014/main" val="376455242"/>
                    </a:ext>
                  </a:extLst>
                </a:gridCol>
                <a:gridCol w="1411268">
                  <a:extLst>
                    <a:ext uri="{9D8B030D-6E8A-4147-A177-3AD203B41FA5}">
                      <a16:colId xmlns:a16="http://schemas.microsoft.com/office/drawing/2014/main" val="1845674903"/>
                    </a:ext>
                  </a:extLst>
                </a:gridCol>
                <a:gridCol w="1381092">
                  <a:extLst>
                    <a:ext uri="{9D8B030D-6E8A-4147-A177-3AD203B41FA5}">
                      <a16:colId xmlns:a16="http://schemas.microsoft.com/office/drawing/2014/main" val="4245751560"/>
                    </a:ext>
                  </a:extLst>
                </a:gridCol>
              </a:tblGrid>
              <a:tr h="370840">
                <a:tc>
                  <a:txBody>
                    <a:bodyPr/>
                    <a:lstStyle/>
                    <a:p>
                      <a:r>
                        <a:rPr lang="en-US" sz="2400" b="0" i="0" baseline="0" dirty="0">
                          <a:latin typeface="Gill Sans MT" panose="020B0502020104020203" pitchFamily="34" charset="0"/>
                        </a:rPr>
                        <a:t>Account Segment Financial Impacts</a:t>
                      </a:r>
                    </a:p>
                  </a:txBody>
                  <a:tcPr/>
                </a:tc>
                <a:tc>
                  <a:txBody>
                    <a:bodyPr/>
                    <a:lstStyle/>
                    <a:p>
                      <a:r>
                        <a:rPr lang="en-US" sz="2400" b="0" i="0" baseline="0" dirty="0">
                          <a:latin typeface="Gill Sans MT" panose="020B0502020104020203" pitchFamily="34" charset="0"/>
                        </a:rPr>
                        <a:t>Regular</a:t>
                      </a:r>
                    </a:p>
                  </a:txBody>
                  <a:tcPr/>
                </a:tc>
                <a:tc>
                  <a:txBody>
                    <a:bodyPr/>
                    <a:lstStyle/>
                    <a:p>
                      <a:r>
                        <a:rPr lang="en-US" sz="2400" b="0" i="0" baseline="0" dirty="0">
                          <a:latin typeface="Gill Sans MT" panose="020B0502020104020203" pitchFamily="34" charset="0"/>
                        </a:rPr>
                        <a:t>Regular Plus</a:t>
                      </a:r>
                    </a:p>
                  </a:txBody>
                  <a:tcPr/>
                </a:tc>
                <a:tc>
                  <a:txBody>
                    <a:bodyPr/>
                    <a:lstStyle/>
                    <a:p>
                      <a:r>
                        <a:rPr lang="en-US" sz="2400" b="0" i="0" baseline="0" dirty="0">
                          <a:latin typeface="Gill Sans MT" panose="020B0502020104020203" pitchFamily="34" charset="0"/>
                        </a:rPr>
                        <a:t>Super </a:t>
                      </a:r>
                    </a:p>
                  </a:txBody>
                  <a:tcPr/>
                </a:tc>
                <a:tc>
                  <a:txBody>
                    <a:bodyPr/>
                    <a:lstStyle/>
                    <a:p>
                      <a:r>
                        <a:rPr lang="en-US" sz="2400" b="0" i="0" baseline="0" dirty="0">
                          <a:latin typeface="Gill Sans MT" panose="020B0502020104020203" pitchFamily="34" charset="0"/>
                        </a:rPr>
                        <a:t>Super Plus</a:t>
                      </a:r>
                    </a:p>
                  </a:txBody>
                  <a:tcPr/>
                </a:tc>
                <a:tc>
                  <a:txBody>
                    <a:bodyPr/>
                    <a:lstStyle/>
                    <a:p>
                      <a:r>
                        <a:rPr lang="en-US" sz="2400" b="0" i="0" baseline="0" dirty="0">
                          <a:latin typeface="Gill Sans MT" panose="020B0502020104020203" pitchFamily="34" charset="0"/>
                        </a:rPr>
                        <a:t>HNI</a:t>
                      </a:r>
                    </a:p>
                  </a:txBody>
                  <a:tcPr/>
                </a:tc>
                <a:extLst>
                  <a:ext uri="{0D108BD9-81ED-4DB2-BD59-A6C34878D82A}">
                    <a16:rowId xmlns:a16="http://schemas.microsoft.com/office/drawing/2014/main" val="4195377364"/>
                  </a:ext>
                </a:extLst>
              </a:tr>
              <a:tr h="370840">
                <a:tc>
                  <a:txBody>
                    <a:bodyPr/>
                    <a:lstStyle/>
                    <a:p>
                      <a:r>
                        <a:rPr lang="en-US" sz="2400" b="0" i="0" baseline="0" dirty="0">
                          <a:latin typeface="Gill Sans MT" panose="020B0502020104020203" pitchFamily="34" charset="0"/>
                        </a:rPr>
                        <a:t>% Monthly Income Contribution</a:t>
                      </a:r>
                    </a:p>
                  </a:txBody>
                  <a:tcPr/>
                </a:tc>
                <a:tc>
                  <a:txBody>
                    <a:bodyPr/>
                    <a:lstStyle/>
                    <a:p>
                      <a:r>
                        <a:rPr lang="en-US" sz="2400" b="0" i="0" baseline="0" dirty="0">
                          <a:latin typeface="Gill Sans MT" panose="020B0502020104020203" pitchFamily="34" charset="0"/>
                        </a:rPr>
                        <a:t>5.10</a:t>
                      </a:r>
                    </a:p>
                  </a:txBody>
                  <a:tcPr/>
                </a:tc>
                <a:tc>
                  <a:txBody>
                    <a:bodyPr/>
                    <a:lstStyle/>
                    <a:p>
                      <a:r>
                        <a:rPr lang="en-US" sz="2400" b="0" i="0" baseline="0" dirty="0">
                          <a:latin typeface="Gill Sans MT" panose="020B0502020104020203" pitchFamily="34" charset="0"/>
                        </a:rPr>
                        <a:t>34.24</a:t>
                      </a:r>
                    </a:p>
                  </a:txBody>
                  <a:tcPr/>
                </a:tc>
                <a:tc>
                  <a:txBody>
                    <a:bodyPr/>
                    <a:lstStyle/>
                    <a:p>
                      <a:r>
                        <a:rPr lang="en-US" sz="2400" b="0" i="0" baseline="0" dirty="0">
                          <a:latin typeface="Gill Sans MT" panose="020B0502020104020203" pitchFamily="34" charset="0"/>
                        </a:rPr>
                        <a:t>36.66</a:t>
                      </a:r>
                    </a:p>
                  </a:txBody>
                  <a:tcPr/>
                </a:tc>
                <a:tc>
                  <a:txBody>
                    <a:bodyPr/>
                    <a:lstStyle/>
                    <a:p>
                      <a:r>
                        <a:rPr lang="en-US" sz="2400" b="0" i="0" baseline="0" dirty="0">
                          <a:latin typeface="Gill Sans MT" panose="020B0502020104020203" pitchFamily="34" charset="0"/>
                        </a:rPr>
                        <a:t>8.15</a:t>
                      </a:r>
                    </a:p>
                  </a:txBody>
                  <a:tcPr/>
                </a:tc>
                <a:tc>
                  <a:txBody>
                    <a:bodyPr/>
                    <a:lstStyle/>
                    <a:p>
                      <a:r>
                        <a:rPr lang="en-US" sz="2400" b="0" i="0" baseline="0" dirty="0">
                          <a:latin typeface="Gill Sans MT" panose="020B0502020104020203" pitchFamily="34" charset="0"/>
                        </a:rPr>
                        <a:t>15.86</a:t>
                      </a:r>
                    </a:p>
                  </a:txBody>
                  <a:tcPr/>
                </a:tc>
                <a:extLst>
                  <a:ext uri="{0D108BD9-81ED-4DB2-BD59-A6C34878D82A}">
                    <a16:rowId xmlns:a16="http://schemas.microsoft.com/office/drawing/2014/main" val="3500051421"/>
                  </a:ext>
                </a:extLst>
              </a:tr>
              <a:tr h="370840">
                <a:tc>
                  <a:txBody>
                    <a:bodyPr/>
                    <a:lstStyle/>
                    <a:p>
                      <a:r>
                        <a:rPr lang="en-US" sz="2400" b="0" i="0" baseline="0" dirty="0">
                          <a:latin typeface="Gill Sans MT" panose="020B0502020104020203" pitchFamily="34" charset="0"/>
                        </a:rPr>
                        <a:t>% YOY Revenue Growth Contribution</a:t>
                      </a:r>
                    </a:p>
                  </a:txBody>
                  <a:tcPr/>
                </a:tc>
                <a:tc>
                  <a:txBody>
                    <a:bodyPr/>
                    <a:lstStyle/>
                    <a:p>
                      <a:r>
                        <a:rPr lang="en-US" sz="2400" b="0" i="0" baseline="0" dirty="0">
                          <a:latin typeface="Gill Sans MT" panose="020B0502020104020203" pitchFamily="34" charset="0"/>
                        </a:rPr>
                        <a:t>4.34</a:t>
                      </a:r>
                    </a:p>
                  </a:txBody>
                  <a:tcPr/>
                </a:tc>
                <a:tc>
                  <a:txBody>
                    <a:bodyPr/>
                    <a:lstStyle/>
                    <a:p>
                      <a:r>
                        <a:rPr lang="en-US" sz="2400" b="0" i="0" baseline="0" dirty="0">
                          <a:latin typeface="Gill Sans MT" panose="020B0502020104020203" pitchFamily="34" charset="0"/>
                        </a:rPr>
                        <a:t>37.19</a:t>
                      </a:r>
                    </a:p>
                  </a:txBody>
                  <a:tcPr/>
                </a:tc>
                <a:tc>
                  <a:txBody>
                    <a:bodyPr/>
                    <a:lstStyle/>
                    <a:p>
                      <a:r>
                        <a:rPr lang="en-US" sz="2400" b="0" i="0" baseline="0" dirty="0">
                          <a:latin typeface="Gill Sans MT" panose="020B0502020104020203" pitchFamily="34" charset="0"/>
                        </a:rPr>
                        <a:t>36.28</a:t>
                      </a:r>
                    </a:p>
                  </a:txBody>
                  <a:tcPr/>
                </a:tc>
                <a:tc>
                  <a:txBody>
                    <a:bodyPr/>
                    <a:lstStyle/>
                    <a:p>
                      <a:r>
                        <a:rPr lang="en-US" sz="2400" b="0" i="0" baseline="0" dirty="0">
                          <a:latin typeface="Gill Sans MT" panose="020B0502020104020203" pitchFamily="34" charset="0"/>
                        </a:rPr>
                        <a:t>7.39</a:t>
                      </a:r>
                    </a:p>
                  </a:txBody>
                  <a:tcPr/>
                </a:tc>
                <a:tc>
                  <a:txBody>
                    <a:bodyPr/>
                    <a:lstStyle/>
                    <a:p>
                      <a:r>
                        <a:rPr lang="en-US" sz="2400" b="0" i="0" baseline="0" dirty="0">
                          <a:latin typeface="Gill Sans MT" panose="020B0502020104020203" pitchFamily="34" charset="0"/>
                        </a:rPr>
                        <a:t>14.72</a:t>
                      </a:r>
                    </a:p>
                  </a:txBody>
                  <a:tcPr/>
                </a:tc>
                <a:extLst>
                  <a:ext uri="{0D108BD9-81ED-4DB2-BD59-A6C34878D82A}">
                    <a16:rowId xmlns:a16="http://schemas.microsoft.com/office/drawing/2014/main" val="893077836"/>
                  </a:ext>
                </a:extLst>
              </a:tr>
            </a:tbl>
          </a:graphicData>
        </a:graphic>
      </p:graphicFrame>
      <p:pic>
        <p:nvPicPr>
          <p:cNvPr id="5" name="Picture 4">
            <a:extLst>
              <a:ext uri="{FF2B5EF4-FFF2-40B4-BE49-F238E27FC236}">
                <a16:creationId xmlns:a16="http://schemas.microsoft.com/office/drawing/2014/main" id="{7BF4DE91-93C7-C78C-432E-EA97E7550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452" y="2827019"/>
            <a:ext cx="3945214" cy="3770426"/>
          </a:xfrm>
          <a:prstGeom prst="rect">
            <a:avLst/>
          </a:prstGeom>
        </p:spPr>
      </p:pic>
      <p:sp>
        <p:nvSpPr>
          <p:cNvPr id="8" name="TextBox 7">
            <a:extLst>
              <a:ext uri="{FF2B5EF4-FFF2-40B4-BE49-F238E27FC236}">
                <a16:creationId xmlns:a16="http://schemas.microsoft.com/office/drawing/2014/main" id="{ECF44BCD-09CD-661B-9615-EFB0C4CFBC51}"/>
              </a:ext>
            </a:extLst>
          </p:cNvPr>
          <p:cNvSpPr txBox="1"/>
          <p:nvPr/>
        </p:nvSpPr>
        <p:spPr>
          <a:xfrm>
            <a:off x="3529781" y="2851844"/>
            <a:ext cx="5437237" cy="461665"/>
          </a:xfrm>
          <a:prstGeom prst="rect">
            <a:avLst/>
          </a:prstGeom>
          <a:noFill/>
        </p:spPr>
        <p:txBody>
          <a:bodyPr wrap="square" rtlCol="0">
            <a:spAutoFit/>
          </a:bodyPr>
          <a:lstStyle/>
          <a:p>
            <a:r>
              <a:rPr lang="en-US" sz="2400" dirty="0">
                <a:latin typeface="Gill Sans MT" panose="020B0502020104020203" pitchFamily="34" charset="0"/>
              </a:rPr>
              <a:t>Account Segment Population Distribution</a:t>
            </a:r>
          </a:p>
        </p:txBody>
      </p:sp>
      <p:sp>
        <p:nvSpPr>
          <p:cNvPr id="9" name="TextBox 8">
            <a:extLst>
              <a:ext uri="{FF2B5EF4-FFF2-40B4-BE49-F238E27FC236}">
                <a16:creationId xmlns:a16="http://schemas.microsoft.com/office/drawing/2014/main" id="{CBC3BC42-6C0B-F794-0424-A664218B7CA8}"/>
              </a:ext>
            </a:extLst>
          </p:cNvPr>
          <p:cNvSpPr txBox="1"/>
          <p:nvPr/>
        </p:nvSpPr>
        <p:spPr>
          <a:xfrm>
            <a:off x="3529781" y="4807973"/>
            <a:ext cx="1818968" cy="383459"/>
          </a:xfrm>
          <a:prstGeom prst="rect">
            <a:avLst/>
          </a:prstGeom>
          <a:noFill/>
        </p:spPr>
        <p:txBody>
          <a:bodyPr wrap="square" rtlCol="0">
            <a:spAutoFit/>
          </a:bodyPr>
          <a:lstStyle/>
          <a:p>
            <a:r>
              <a:rPr lang="en-US" dirty="0">
                <a:latin typeface="Gill Sans MT" panose="020B0502020104020203" pitchFamily="34" charset="0"/>
              </a:rPr>
              <a:t>Super</a:t>
            </a:r>
          </a:p>
        </p:txBody>
      </p:sp>
      <p:sp>
        <p:nvSpPr>
          <p:cNvPr id="10" name="TextBox 9">
            <a:extLst>
              <a:ext uri="{FF2B5EF4-FFF2-40B4-BE49-F238E27FC236}">
                <a16:creationId xmlns:a16="http://schemas.microsoft.com/office/drawing/2014/main" id="{D212178A-3DAE-4013-D01E-2A9C510FF5D0}"/>
              </a:ext>
            </a:extLst>
          </p:cNvPr>
          <p:cNvSpPr txBox="1"/>
          <p:nvPr/>
        </p:nvSpPr>
        <p:spPr>
          <a:xfrm>
            <a:off x="6735097" y="3688885"/>
            <a:ext cx="1740310" cy="369332"/>
          </a:xfrm>
          <a:prstGeom prst="rect">
            <a:avLst/>
          </a:prstGeom>
          <a:noFill/>
        </p:spPr>
        <p:txBody>
          <a:bodyPr wrap="square" rtlCol="0">
            <a:spAutoFit/>
          </a:bodyPr>
          <a:lstStyle/>
          <a:p>
            <a:r>
              <a:rPr lang="en-US" dirty="0">
                <a:latin typeface="Gill Sans MT" panose="020B0502020104020203" pitchFamily="34" charset="0"/>
              </a:rPr>
              <a:t>Regular Plus</a:t>
            </a:r>
          </a:p>
        </p:txBody>
      </p:sp>
      <p:sp>
        <p:nvSpPr>
          <p:cNvPr id="11" name="TextBox 10">
            <a:extLst>
              <a:ext uri="{FF2B5EF4-FFF2-40B4-BE49-F238E27FC236}">
                <a16:creationId xmlns:a16="http://schemas.microsoft.com/office/drawing/2014/main" id="{3F02FD3D-3A0A-A73F-8690-02099EAF449E}"/>
              </a:ext>
            </a:extLst>
          </p:cNvPr>
          <p:cNvSpPr txBox="1"/>
          <p:nvPr/>
        </p:nvSpPr>
        <p:spPr>
          <a:xfrm>
            <a:off x="7058643" y="4822720"/>
            <a:ext cx="1468045" cy="369332"/>
          </a:xfrm>
          <a:prstGeom prst="rect">
            <a:avLst/>
          </a:prstGeom>
          <a:noFill/>
        </p:spPr>
        <p:txBody>
          <a:bodyPr wrap="square" rtlCol="0">
            <a:spAutoFit/>
          </a:bodyPr>
          <a:lstStyle/>
          <a:p>
            <a:r>
              <a:rPr lang="en-US" dirty="0">
                <a:latin typeface="Gill Sans MT" panose="020B0502020104020203" pitchFamily="34" charset="0"/>
              </a:rPr>
              <a:t>Regular</a:t>
            </a:r>
          </a:p>
        </p:txBody>
      </p:sp>
      <p:sp>
        <p:nvSpPr>
          <p:cNvPr id="12" name="TextBox 11">
            <a:extLst>
              <a:ext uri="{FF2B5EF4-FFF2-40B4-BE49-F238E27FC236}">
                <a16:creationId xmlns:a16="http://schemas.microsoft.com/office/drawing/2014/main" id="{D715FCB3-35E9-5900-9510-6A08EE70248E}"/>
              </a:ext>
            </a:extLst>
          </p:cNvPr>
          <p:cNvSpPr txBox="1"/>
          <p:nvPr/>
        </p:nvSpPr>
        <p:spPr>
          <a:xfrm>
            <a:off x="6839358" y="5413716"/>
            <a:ext cx="2645796" cy="369332"/>
          </a:xfrm>
          <a:prstGeom prst="rect">
            <a:avLst/>
          </a:prstGeom>
          <a:noFill/>
        </p:spPr>
        <p:txBody>
          <a:bodyPr wrap="square" rtlCol="0">
            <a:spAutoFit/>
          </a:bodyPr>
          <a:lstStyle/>
          <a:p>
            <a:r>
              <a:rPr lang="en-US" dirty="0">
                <a:latin typeface="Gill Sans MT" panose="020B0502020104020203" pitchFamily="34" charset="0"/>
              </a:rPr>
              <a:t>Super Plus</a:t>
            </a:r>
          </a:p>
        </p:txBody>
      </p:sp>
      <p:sp>
        <p:nvSpPr>
          <p:cNvPr id="13" name="TextBox 12">
            <a:extLst>
              <a:ext uri="{FF2B5EF4-FFF2-40B4-BE49-F238E27FC236}">
                <a16:creationId xmlns:a16="http://schemas.microsoft.com/office/drawing/2014/main" id="{EA1327C1-07BF-02D1-970E-C753EE13298A}"/>
              </a:ext>
            </a:extLst>
          </p:cNvPr>
          <p:cNvSpPr txBox="1"/>
          <p:nvPr/>
        </p:nvSpPr>
        <p:spPr>
          <a:xfrm>
            <a:off x="6143885" y="6004712"/>
            <a:ext cx="1638948" cy="369332"/>
          </a:xfrm>
          <a:prstGeom prst="rect">
            <a:avLst/>
          </a:prstGeom>
          <a:noFill/>
        </p:spPr>
        <p:txBody>
          <a:bodyPr wrap="square" rtlCol="0">
            <a:spAutoFit/>
          </a:bodyPr>
          <a:lstStyle/>
          <a:p>
            <a:r>
              <a:rPr lang="en-US" dirty="0">
                <a:latin typeface="Gill Sans MT" panose="020B0502020104020203" pitchFamily="34" charset="0"/>
              </a:rPr>
              <a:t>HNI</a:t>
            </a:r>
          </a:p>
        </p:txBody>
      </p:sp>
    </p:spTree>
    <p:extLst>
      <p:ext uri="{BB962C8B-B14F-4D97-AF65-F5344CB8AC3E}">
        <p14:creationId xmlns:p14="http://schemas.microsoft.com/office/powerpoint/2010/main" val="219405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F5E-5DC4-7C90-4917-2DFDCF1FCBD9}"/>
              </a:ext>
            </a:extLst>
          </p:cNvPr>
          <p:cNvSpPr>
            <a:spLocks noGrp="1"/>
          </p:cNvSpPr>
          <p:nvPr>
            <p:ph type="title"/>
          </p:nvPr>
        </p:nvSpPr>
        <p:spPr/>
        <p:txBody>
          <a:bodyPr/>
          <a:lstStyle/>
          <a:p>
            <a:r>
              <a:rPr kumimoji="0" lang="en-US" sz="3200" b="0" i="0" u="none" strike="noStrike" kern="1200" cap="none" spc="0" normalizeH="0" baseline="0" noProof="0" dirty="0">
                <a:ln>
                  <a:noFill/>
                </a:ln>
                <a:solidFill>
                  <a:prstClr val="black"/>
                </a:solidFill>
                <a:effectLst/>
                <a:uLnTx/>
                <a:uFillTx/>
                <a:latin typeface="Gill Sans MT" panose="020B0502020104020203" pitchFamily="34" charset="0"/>
                <a:ea typeface="+mj-ea"/>
                <a:cs typeface="+mj-cs"/>
              </a:rPr>
              <a:t>Relationship Between Churn and Account Segment</a:t>
            </a:r>
            <a:endParaRPr lang="en-US" dirty="0"/>
          </a:p>
        </p:txBody>
      </p:sp>
      <p:pic>
        <p:nvPicPr>
          <p:cNvPr id="6" name="Content Placeholder 5">
            <a:extLst>
              <a:ext uri="{FF2B5EF4-FFF2-40B4-BE49-F238E27FC236}">
                <a16:creationId xmlns:a16="http://schemas.microsoft.com/office/drawing/2014/main" id="{776BCF0C-BCE3-F13C-5334-7D1C7BE829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3232" y="747252"/>
            <a:ext cx="6787323" cy="5121736"/>
          </a:xfrm>
        </p:spPr>
      </p:pic>
      <p:sp>
        <p:nvSpPr>
          <p:cNvPr id="4" name="Text Placeholder 3">
            <a:extLst>
              <a:ext uri="{FF2B5EF4-FFF2-40B4-BE49-F238E27FC236}">
                <a16:creationId xmlns:a16="http://schemas.microsoft.com/office/drawing/2014/main" id="{E1B54CDB-8E70-7B00-D9CF-E64421D254D5}"/>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400" dirty="0">
                <a:latin typeface="Gill Sans MT" panose="020B0502020104020203" pitchFamily="34" charset="0"/>
              </a:rPr>
              <a:t>Super Plus - 4.95% churned</a:t>
            </a:r>
          </a:p>
          <a:p>
            <a:pPr marL="285750" indent="-285750">
              <a:buFont typeface="Arial" panose="020B0604020202020204" pitchFamily="34" charset="0"/>
              <a:buChar char="•"/>
            </a:pPr>
            <a:r>
              <a:rPr lang="en-US" sz="2400" dirty="0">
                <a:latin typeface="Gill Sans MT" panose="020B0502020104020203" pitchFamily="34" charset="0"/>
              </a:rPr>
              <a:t>Regular - 7.79% churned</a:t>
            </a:r>
          </a:p>
          <a:p>
            <a:pPr marL="285750" indent="-285750">
              <a:buFont typeface="Arial" panose="020B0604020202020204" pitchFamily="34" charset="0"/>
              <a:buChar char="•"/>
            </a:pPr>
            <a:r>
              <a:rPr lang="en-US" sz="2400" dirty="0">
                <a:latin typeface="Gill Sans MT" panose="020B0502020104020203" pitchFamily="34" charset="0"/>
              </a:rPr>
              <a:t>Super -  10.23% churned</a:t>
            </a:r>
          </a:p>
          <a:p>
            <a:pPr marL="285750" indent="-285750">
              <a:buFont typeface="Arial" panose="020B0604020202020204" pitchFamily="34" charset="0"/>
              <a:buChar char="•"/>
            </a:pPr>
            <a:r>
              <a:rPr lang="en-US" sz="2400" dirty="0">
                <a:latin typeface="Gill Sans MT" panose="020B0502020104020203" pitchFamily="34" charset="0"/>
              </a:rPr>
              <a:t>HNI -  15.53% churned</a:t>
            </a:r>
          </a:p>
          <a:p>
            <a:pPr marL="285750" indent="-285750">
              <a:buFont typeface="Arial" panose="020B0604020202020204" pitchFamily="34" charset="0"/>
              <a:buChar char="•"/>
            </a:pPr>
            <a:r>
              <a:rPr lang="en-US" sz="2400" dirty="0">
                <a:latin typeface="Gill Sans MT" panose="020B0502020104020203" pitchFamily="34" charset="0"/>
              </a:rPr>
              <a:t>Regular Plus – 27.33% churned</a:t>
            </a:r>
          </a:p>
        </p:txBody>
      </p:sp>
    </p:spTree>
    <p:extLst>
      <p:ext uri="{BB962C8B-B14F-4D97-AF65-F5344CB8AC3E}">
        <p14:creationId xmlns:p14="http://schemas.microsoft.com/office/powerpoint/2010/main" val="3721710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9BFC9-8DA0-696A-FBB6-1457547625C2}"/>
              </a:ext>
            </a:extLst>
          </p:cNvPr>
          <p:cNvSpPr txBox="1"/>
          <p:nvPr/>
        </p:nvSpPr>
        <p:spPr>
          <a:xfrm>
            <a:off x="547396" y="165042"/>
            <a:ext cx="11131420" cy="584775"/>
          </a:xfrm>
          <a:prstGeom prst="rect">
            <a:avLst/>
          </a:prstGeom>
          <a:noFill/>
        </p:spPr>
        <p:txBody>
          <a:bodyPr wrap="square" rtlCol="0">
            <a:spAutoFit/>
          </a:bodyPr>
          <a:lstStyle/>
          <a:p>
            <a:r>
              <a:rPr lang="en-US" sz="3200" dirty="0">
                <a:latin typeface="Gill Sans MT" panose="020B0502020104020203" pitchFamily="34" charset="0"/>
              </a:rPr>
              <a:t>Executive Summary</a:t>
            </a:r>
          </a:p>
        </p:txBody>
      </p:sp>
      <p:sp>
        <p:nvSpPr>
          <p:cNvPr id="9" name="TextBox 8">
            <a:extLst>
              <a:ext uri="{FF2B5EF4-FFF2-40B4-BE49-F238E27FC236}">
                <a16:creationId xmlns:a16="http://schemas.microsoft.com/office/drawing/2014/main" id="{315D70EB-6083-9E6B-3CBB-585BC7F35EC6}"/>
              </a:ext>
            </a:extLst>
          </p:cNvPr>
          <p:cNvSpPr txBox="1"/>
          <p:nvPr/>
        </p:nvSpPr>
        <p:spPr>
          <a:xfrm>
            <a:off x="547396" y="749817"/>
            <a:ext cx="11327363" cy="7602081"/>
          </a:xfrm>
          <a:prstGeom prst="rect">
            <a:avLst/>
          </a:prstGeom>
          <a:noFill/>
        </p:spPr>
        <p:txBody>
          <a:bodyPr wrap="square">
            <a:spAutoFit/>
          </a:bodyPr>
          <a:lstStyle/>
          <a:p>
            <a:r>
              <a:rPr lang="en-US" sz="2800" dirty="0">
                <a:solidFill>
                  <a:srgbClr val="000000"/>
                </a:solidFill>
                <a:latin typeface="Gill Sans MT" panose="020B0502020104020203" pitchFamily="34" charset="0"/>
              </a:rPr>
              <a:t>Key Takeaways:</a:t>
            </a:r>
          </a:p>
          <a:p>
            <a:endParaRPr lang="en-US" sz="2800" dirty="0">
              <a:solidFill>
                <a:srgbClr val="000000"/>
              </a:solidFill>
              <a:latin typeface="Gill Sans MT" panose="020B0502020104020203" pitchFamily="34" charset="0"/>
            </a:endParaRPr>
          </a:p>
          <a:p>
            <a:pPr marL="342900" indent="-342900">
              <a:buFont typeface="Arial" panose="020B0604020202020204" pitchFamily="34" charset="0"/>
              <a:buChar char="•"/>
            </a:pPr>
            <a:r>
              <a:rPr lang="en-US" sz="2400" b="0" i="0" dirty="0">
                <a:solidFill>
                  <a:srgbClr val="000000"/>
                </a:solidFill>
                <a:effectLst/>
                <a:latin typeface="Gill Sans MT" panose="020B0502020104020203" pitchFamily="34" charset="0"/>
              </a:rPr>
              <a:t>Accounts with a complaint in the last year are 2.91 times more likely to churn than accounts with no complaint.</a:t>
            </a:r>
          </a:p>
          <a:p>
            <a:pPr marL="342900" indent="-342900">
              <a:buFont typeface="Arial" panose="020B0604020202020204" pitchFamily="34" charset="0"/>
              <a:buChar char="•"/>
            </a:pPr>
            <a:endParaRPr lang="en-US" sz="2400" dirty="0">
              <a:solidFill>
                <a:srgbClr val="000000"/>
              </a:solidFill>
              <a:latin typeface="Gill Sans MT" panose="020B0502020104020203" pitchFamily="34" charset="0"/>
            </a:endParaRPr>
          </a:p>
          <a:p>
            <a:pPr marL="342900" indent="-342900">
              <a:buFont typeface="Arial" panose="020B0604020202020204" pitchFamily="34" charset="0"/>
              <a:buChar char="•"/>
            </a:pPr>
            <a:r>
              <a:rPr lang="en-US" sz="2400" dirty="0">
                <a:solidFill>
                  <a:srgbClr val="000000"/>
                </a:solidFill>
                <a:latin typeface="Gill Sans MT" panose="020B0502020104020203" pitchFamily="34" charset="0"/>
              </a:rPr>
              <a:t>Accounts with a tenure of 6 months or less account for 81.28% of churn.</a:t>
            </a:r>
          </a:p>
          <a:p>
            <a:pPr marL="342900" indent="-342900">
              <a:buFont typeface="Arial" panose="020B0604020202020204" pitchFamily="34" charset="0"/>
              <a:buChar char="•"/>
            </a:pPr>
            <a:endParaRPr lang="en-US" sz="2400" b="0" i="0" dirty="0">
              <a:solidFill>
                <a:srgbClr val="000000"/>
              </a:solidFill>
              <a:effectLst/>
              <a:latin typeface="Gill Sans MT" panose="020B0502020104020203" pitchFamily="34" charset="0"/>
            </a:endParaRPr>
          </a:p>
          <a:p>
            <a:pPr marL="342900" indent="-342900">
              <a:buFont typeface="Arial" panose="020B0604020202020204" pitchFamily="34" charset="0"/>
              <a:buChar char="•"/>
            </a:pPr>
            <a:r>
              <a:rPr lang="en-US" sz="2400" b="0" i="0" dirty="0">
                <a:solidFill>
                  <a:srgbClr val="000000"/>
                </a:solidFill>
                <a:effectLst/>
                <a:latin typeface="Gill Sans MT" panose="020B0502020104020203" pitchFamily="34" charset="0"/>
              </a:rPr>
              <a:t>The complaint frequency for accounts which churned with a tenure of 6 months or less is 54.60% and median customer care contact is 17.</a:t>
            </a:r>
          </a:p>
          <a:p>
            <a:pPr marL="342900" indent="-342900">
              <a:buFont typeface="Arial" panose="020B0604020202020204" pitchFamily="34" charset="0"/>
              <a:buChar char="•"/>
            </a:pPr>
            <a:endParaRPr lang="en-US" sz="2400" dirty="0">
              <a:solidFill>
                <a:srgbClr val="000000"/>
              </a:solidFill>
              <a:latin typeface="Gill Sans MT" panose="020B0502020104020203" pitchFamily="34" charset="0"/>
            </a:endParaRPr>
          </a:p>
          <a:p>
            <a:pPr marL="342900" indent="-342900">
              <a:buFont typeface="Arial" panose="020B0604020202020204" pitchFamily="34" charset="0"/>
              <a:buChar char="•"/>
            </a:pPr>
            <a:r>
              <a:rPr lang="en-US" sz="2400" dirty="0">
                <a:solidFill>
                  <a:srgbClr val="000000"/>
                </a:solidFill>
                <a:latin typeface="Gill Sans MT" panose="020B0502020104020203" pitchFamily="34" charset="0"/>
              </a:rPr>
              <a:t>F</a:t>
            </a:r>
            <a:r>
              <a:rPr lang="en-US" sz="2400" b="0" i="0" dirty="0">
                <a:solidFill>
                  <a:srgbClr val="000000"/>
                </a:solidFill>
                <a:effectLst/>
                <a:latin typeface="Gill Sans MT" panose="020B0502020104020203" pitchFamily="34" charset="0"/>
              </a:rPr>
              <a:t>or accounts which churned within 6 months the proportion of Regular </a:t>
            </a:r>
            <a:r>
              <a:rPr lang="en-US" sz="2400" dirty="0">
                <a:solidFill>
                  <a:srgbClr val="000000"/>
                </a:solidFill>
                <a:latin typeface="Gill Sans MT" panose="020B0502020104020203" pitchFamily="34" charset="0"/>
              </a:rPr>
              <a:t>P</a:t>
            </a:r>
            <a:r>
              <a:rPr lang="en-US" sz="2400" b="0" i="0" dirty="0">
                <a:solidFill>
                  <a:srgbClr val="000000"/>
                </a:solidFill>
                <a:effectLst/>
                <a:latin typeface="Gill Sans MT" panose="020B0502020104020203" pitchFamily="34" charset="0"/>
              </a:rPr>
              <a:t>lus accounts  is 66.47%.</a:t>
            </a:r>
          </a:p>
          <a:p>
            <a:pPr marL="342900" indent="-342900">
              <a:buFont typeface="Arial" panose="020B0604020202020204" pitchFamily="34" charset="0"/>
              <a:buChar char="•"/>
            </a:pPr>
            <a:endParaRPr lang="en-US" sz="2400" dirty="0">
              <a:solidFill>
                <a:srgbClr val="000000"/>
              </a:solidFill>
              <a:latin typeface="Gill Sans MT" panose="020B0502020104020203" pitchFamily="34" charset="0"/>
            </a:endParaRPr>
          </a:p>
          <a:p>
            <a:pPr marL="342900" indent="-342900">
              <a:buFont typeface="Arial" panose="020B0604020202020204" pitchFamily="34" charset="0"/>
              <a:buChar char="•"/>
            </a:pPr>
            <a:r>
              <a:rPr lang="en-US" sz="2400" b="0" i="0" dirty="0">
                <a:solidFill>
                  <a:srgbClr val="000000"/>
                </a:solidFill>
                <a:effectLst/>
                <a:latin typeface="Gill Sans MT" panose="020B0502020104020203" pitchFamily="34" charset="0"/>
              </a:rPr>
              <a:t>Single status accounts are 2.34 ti</a:t>
            </a:r>
            <a:r>
              <a:rPr lang="en-US" sz="2400" dirty="0">
                <a:solidFill>
                  <a:srgbClr val="000000"/>
                </a:solidFill>
                <a:latin typeface="Gill Sans MT" panose="020B0502020104020203" pitchFamily="34" charset="0"/>
              </a:rPr>
              <a:t>mes more likely to churn than married status.</a:t>
            </a:r>
          </a:p>
          <a:p>
            <a:pPr marL="342900" indent="-342900">
              <a:buFont typeface="Arial" panose="020B0604020202020204" pitchFamily="34" charset="0"/>
              <a:buChar char="•"/>
            </a:pPr>
            <a:endParaRPr lang="en-US" sz="2400" dirty="0">
              <a:solidFill>
                <a:srgbClr val="000000"/>
              </a:solidFill>
              <a:latin typeface="Gill Sans MT" panose="020B0502020104020203" pitchFamily="34" charset="0"/>
            </a:endParaRPr>
          </a:p>
          <a:p>
            <a:pPr marL="342900" indent="-342900">
              <a:buFont typeface="Arial" panose="020B0604020202020204" pitchFamily="34" charset="0"/>
              <a:buChar char="•"/>
            </a:pPr>
            <a:r>
              <a:rPr lang="en-US" sz="2400" b="0" i="0" dirty="0">
                <a:solidFill>
                  <a:srgbClr val="000000"/>
                </a:solidFill>
                <a:effectLst/>
                <a:latin typeface="Gill Sans MT" panose="020B0502020104020203" pitchFamily="34" charset="0"/>
              </a:rPr>
              <a:t>Females and Tier 2 cities are underrepresented in the customer base.</a:t>
            </a:r>
          </a:p>
          <a:p>
            <a:pPr marL="342900" indent="-342900">
              <a:buFont typeface="Arial" panose="020B0604020202020204" pitchFamily="34" charset="0"/>
              <a:buChar char="•"/>
            </a:pPr>
            <a:endParaRPr lang="en-US" sz="2400" dirty="0">
              <a:solidFill>
                <a:srgbClr val="000000"/>
              </a:solidFill>
              <a:latin typeface="Gill Sans MT" panose="020B0502020104020203" pitchFamily="34" charset="0"/>
            </a:endParaRPr>
          </a:p>
          <a:p>
            <a:pPr marL="342900" indent="-342900">
              <a:buFont typeface="Arial" panose="020B0604020202020204" pitchFamily="34" charset="0"/>
              <a:buChar char="•"/>
            </a:pPr>
            <a:endParaRPr lang="en-US" sz="2400" b="0" i="0" dirty="0">
              <a:solidFill>
                <a:srgbClr val="000000"/>
              </a:solidFill>
              <a:effectLst/>
              <a:latin typeface="Gill Sans MT" panose="020B0502020104020203" pitchFamily="34" charset="0"/>
            </a:endParaRPr>
          </a:p>
          <a:p>
            <a:pPr marL="342900" indent="-342900">
              <a:buFont typeface="Arial" panose="020B0604020202020204" pitchFamily="34" charset="0"/>
              <a:buChar char="•"/>
            </a:pPr>
            <a:endParaRPr lang="en-US" sz="2400" b="0" i="0" dirty="0">
              <a:solidFill>
                <a:srgbClr val="000000"/>
              </a:solidFill>
              <a:effectLst/>
              <a:latin typeface="Gill Sans MT" panose="020B0502020104020203" pitchFamily="34" charset="0"/>
            </a:endParaRPr>
          </a:p>
          <a:p>
            <a:endParaRPr lang="en-US" sz="240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3212987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73206-398A-B6C6-F183-A2C49C27A6C1}"/>
              </a:ext>
            </a:extLst>
          </p:cNvPr>
          <p:cNvSpPr>
            <a:spLocks noGrp="1"/>
          </p:cNvSpPr>
          <p:nvPr>
            <p:ph type="title"/>
          </p:nvPr>
        </p:nvSpPr>
        <p:spPr>
          <a:xfrm>
            <a:off x="925604" y="79990"/>
            <a:ext cx="10515600" cy="1325563"/>
          </a:xfrm>
        </p:spPr>
        <p:txBody>
          <a:bodyPr/>
          <a:lstStyle/>
          <a:p>
            <a:r>
              <a:rPr kumimoji="0" lang="en-US" sz="3600" b="0" i="0" u="none" strike="noStrike" kern="1200" cap="none" spc="0" normalizeH="0" baseline="0" noProof="0" dirty="0">
                <a:ln>
                  <a:noFill/>
                </a:ln>
                <a:solidFill>
                  <a:prstClr val="black"/>
                </a:solidFill>
                <a:effectLst/>
                <a:uLnTx/>
                <a:uFillTx/>
                <a:latin typeface="Gill Sans MT" panose="020B0502020104020203" pitchFamily="34" charset="0"/>
                <a:ea typeface="+mj-ea"/>
                <a:cs typeface="+mj-cs"/>
              </a:rPr>
              <a:t> </a:t>
            </a:r>
            <a:r>
              <a:rPr kumimoji="0" lang="en-US" sz="3200" b="0" i="0" u="none" strike="noStrike" kern="1200" cap="none" spc="0" normalizeH="0" baseline="0" noProof="0" dirty="0">
                <a:ln>
                  <a:noFill/>
                </a:ln>
                <a:solidFill>
                  <a:prstClr val="black"/>
                </a:solidFill>
                <a:effectLst/>
                <a:uLnTx/>
                <a:uFillTx/>
                <a:latin typeface="Gill Sans MT" panose="020B0502020104020203" pitchFamily="34" charset="0"/>
                <a:ea typeface="+mj-ea"/>
                <a:cs typeface="+mj-cs"/>
              </a:rPr>
              <a:t>Gender, City Tier, and Login Device Demographics Charts</a:t>
            </a:r>
            <a:endParaRPr lang="en-US" sz="3200" dirty="0"/>
          </a:p>
        </p:txBody>
      </p:sp>
      <p:pic>
        <p:nvPicPr>
          <p:cNvPr id="5" name="Picture 4">
            <a:extLst>
              <a:ext uri="{FF2B5EF4-FFF2-40B4-BE49-F238E27FC236}">
                <a16:creationId xmlns:a16="http://schemas.microsoft.com/office/drawing/2014/main" id="{3EE39789-2182-B3FE-CC26-3B7DC9487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02" y="1690228"/>
            <a:ext cx="3276884" cy="3452159"/>
          </a:xfrm>
          <a:prstGeom prst="rect">
            <a:avLst/>
          </a:prstGeom>
        </p:spPr>
      </p:pic>
      <p:pic>
        <p:nvPicPr>
          <p:cNvPr id="9" name="Picture 8">
            <a:extLst>
              <a:ext uri="{FF2B5EF4-FFF2-40B4-BE49-F238E27FC236}">
                <a16:creationId xmlns:a16="http://schemas.microsoft.com/office/drawing/2014/main" id="{C43DE9B7-33E1-1572-5020-92A45D44A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334" y="1690228"/>
            <a:ext cx="3276884" cy="3452159"/>
          </a:xfrm>
          <a:prstGeom prst="rect">
            <a:avLst/>
          </a:prstGeom>
        </p:spPr>
      </p:pic>
      <p:pic>
        <p:nvPicPr>
          <p:cNvPr id="11" name="Picture 10">
            <a:extLst>
              <a:ext uri="{FF2B5EF4-FFF2-40B4-BE49-F238E27FC236}">
                <a16:creationId xmlns:a16="http://schemas.microsoft.com/office/drawing/2014/main" id="{39E431B1-4913-6414-57E6-A92E0D5AB3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4320" y="1702920"/>
            <a:ext cx="3276884" cy="3452159"/>
          </a:xfrm>
          <a:prstGeom prst="rect">
            <a:avLst/>
          </a:prstGeom>
        </p:spPr>
      </p:pic>
      <p:sp>
        <p:nvSpPr>
          <p:cNvPr id="12" name="TextBox 11">
            <a:extLst>
              <a:ext uri="{FF2B5EF4-FFF2-40B4-BE49-F238E27FC236}">
                <a16:creationId xmlns:a16="http://schemas.microsoft.com/office/drawing/2014/main" id="{A298BB83-C16E-5D62-0D2B-BBD3DB7EC737}"/>
              </a:ext>
            </a:extLst>
          </p:cNvPr>
          <p:cNvSpPr txBox="1"/>
          <p:nvPr/>
        </p:nvSpPr>
        <p:spPr>
          <a:xfrm>
            <a:off x="671311" y="2326681"/>
            <a:ext cx="1209368" cy="369332"/>
          </a:xfrm>
          <a:prstGeom prst="rect">
            <a:avLst/>
          </a:prstGeom>
          <a:noFill/>
        </p:spPr>
        <p:txBody>
          <a:bodyPr wrap="square" rtlCol="0">
            <a:spAutoFit/>
          </a:bodyPr>
          <a:lstStyle/>
          <a:p>
            <a:r>
              <a:rPr lang="en-US" dirty="0"/>
              <a:t>Male</a:t>
            </a:r>
          </a:p>
        </p:txBody>
      </p:sp>
      <p:sp>
        <p:nvSpPr>
          <p:cNvPr id="13" name="TextBox 12">
            <a:extLst>
              <a:ext uri="{FF2B5EF4-FFF2-40B4-BE49-F238E27FC236}">
                <a16:creationId xmlns:a16="http://schemas.microsoft.com/office/drawing/2014/main" id="{62406F53-B4A7-5841-6337-53A9D660A741}"/>
              </a:ext>
            </a:extLst>
          </p:cNvPr>
          <p:cNvSpPr txBox="1"/>
          <p:nvPr/>
        </p:nvSpPr>
        <p:spPr>
          <a:xfrm>
            <a:off x="1956619" y="4785747"/>
            <a:ext cx="973394" cy="369332"/>
          </a:xfrm>
          <a:prstGeom prst="rect">
            <a:avLst/>
          </a:prstGeom>
          <a:noFill/>
        </p:spPr>
        <p:txBody>
          <a:bodyPr wrap="square" rtlCol="0">
            <a:spAutoFit/>
          </a:bodyPr>
          <a:lstStyle/>
          <a:p>
            <a:r>
              <a:rPr lang="en-US" dirty="0"/>
              <a:t>Female</a:t>
            </a:r>
          </a:p>
        </p:txBody>
      </p:sp>
      <p:sp>
        <p:nvSpPr>
          <p:cNvPr id="14" name="TextBox 13">
            <a:extLst>
              <a:ext uri="{FF2B5EF4-FFF2-40B4-BE49-F238E27FC236}">
                <a16:creationId xmlns:a16="http://schemas.microsoft.com/office/drawing/2014/main" id="{67354F56-F3CA-DFBB-DD77-11A85A449D05}"/>
              </a:ext>
            </a:extLst>
          </p:cNvPr>
          <p:cNvSpPr txBox="1"/>
          <p:nvPr/>
        </p:nvSpPr>
        <p:spPr>
          <a:xfrm>
            <a:off x="4459471" y="2511347"/>
            <a:ext cx="639097" cy="369332"/>
          </a:xfrm>
          <a:prstGeom prst="rect">
            <a:avLst/>
          </a:prstGeom>
          <a:noFill/>
        </p:spPr>
        <p:txBody>
          <a:bodyPr wrap="square" rtlCol="0">
            <a:spAutoFit/>
          </a:bodyPr>
          <a:lstStyle/>
          <a:p>
            <a:r>
              <a:rPr lang="en-US" dirty="0">
                <a:latin typeface="Gill Sans MT" panose="020B0502020104020203" pitchFamily="34" charset="0"/>
              </a:rPr>
              <a:t>1.0</a:t>
            </a:r>
          </a:p>
        </p:txBody>
      </p:sp>
      <p:sp>
        <p:nvSpPr>
          <p:cNvPr id="16" name="TextBox 15">
            <a:extLst>
              <a:ext uri="{FF2B5EF4-FFF2-40B4-BE49-F238E27FC236}">
                <a16:creationId xmlns:a16="http://schemas.microsoft.com/office/drawing/2014/main" id="{67523A9D-59BF-0465-F8FF-13844559E459}"/>
              </a:ext>
            </a:extLst>
          </p:cNvPr>
          <p:cNvSpPr txBox="1"/>
          <p:nvPr/>
        </p:nvSpPr>
        <p:spPr>
          <a:xfrm>
            <a:off x="5914646" y="4785747"/>
            <a:ext cx="676227" cy="369332"/>
          </a:xfrm>
          <a:prstGeom prst="rect">
            <a:avLst/>
          </a:prstGeom>
          <a:noFill/>
        </p:spPr>
        <p:txBody>
          <a:bodyPr wrap="square" rtlCol="0">
            <a:spAutoFit/>
          </a:bodyPr>
          <a:lstStyle/>
          <a:p>
            <a:r>
              <a:rPr lang="en-US" dirty="0">
                <a:latin typeface="Gill Sans MT" panose="020B0502020104020203" pitchFamily="34" charset="0"/>
              </a:rPr>
              <a:t>3.0</a:t>
            </a:r>
          </a:p>
        </p:txBody>
      </p:sp>
      <p:sp>
        <p:nvSpPr>
          <p:cNvPr id="17" name="TextBox 16">
            <a:extLst>
              <a:ext uri="{FF2B5EF4-FFF2-40B4-BE49-F238E27FC236}">
                <a16:creationId xmlns:a16="http://schemas.microsoft.com/office/drawing/2014/main" id="{2A0F95E1-9A08-C6B1-FF24-2C7D01181945}"/>
              </a:ext>
            </a:extLst>
          </p:cNvPr>
          <p:cNvSpPr txBox="1"/>
          <p:nvPr/>
        </p:nvSpPr>
        <p:spPr>
          <a:xfrm>
            <a:off x="7152694" y="3549445"/>
            <a:ext cx="511278" cy="369332"/>
          </a:xfrm>
          <a:prstGeom prst="rect">
            <a:avLst/>
          </a:prstGeom>
          <a:noFill/>
        </p:spPr>
        <p:txBody>
          <a:bodyPr wrap="square" rtlCol="0">
            <a:spAutoFit/>
          </a:bodyPr>
          <a:lstStyle/>
          <a:p>
            <a:r>
              <a:rPr lang="en-US" dirty="0">
                <a:latin typeface="Gill Sans MT" panose="020B0502020104020203" pitchFamily="34" charset="0"/>
              </a:rPr>
              <a:t>2.0</a:t>
            </a:r>
          </a:p>
        </p:txBody>
      </p:sp>
      <p:sp>
        <p:nvSpPr>
          <p:cNvPr id="18" name="TextBox 17">
            <a:extLst>
              <a:ext uri="{FF2B5EF4-FFF2-40B4-BE49-F238E27FC236}">
                <a16:creationId xmlns:a16="http://schemas.microsoft.com/office/drawing/2014/main" id="{6222E59A-D411-7892-DEBC-A35E10E980DF}"/>
              </a:ext>
            </a:extLst>
          </p:cNvPr>
          <p:cNvSpPr txBox="1"/>
          <p:nvPr/>
        </p:nvSpPr>
        <p:spPr>
          <a:xfrm>
            <a:off x="10669914" y="2326681"/>
            <a:ext cx="1187789" cy="369332"/>
          </a:xfrm>
          <a:prstGeom prst="rect">
            <a:avLst/>
          </a:prstGeom>
          <a:noFill/>
        </p:spPr>
        <p:txBody>
          <a:bodyPr wrap="square" rtlCol="0">
            <a:spAutoFit/>
          </a:bodyPr>
          <a:lstStyle/>
          <a:p>
            <a:r>
              <a:rPr lang="en-US" dirty="0">
                <a:latin typeface="Gill Sans MT" panose="020B0502020104020203" pitchFamily="34" charset="0"/>
              </a:rPr>
              <a:t>Mobile</a:t>
            </a:r>
          </a:p>
        </p:txBody>
      </p:sp>
      <p:sp>
        <p:nvSpPr>
          <p:cNvPr id="19" name="TextBox 18">
            <a:extLst>
              <a:ext uri="{FF2B5EF4-FFF2-40B4-BE49-F238E27FC236}">
                <a16:creationId xmlns:a16="http://schemas.microsoft.com/office/drawing/2014/main" id="{68F88C47-E7EA-DD11-AC59-679862E7F5B1}"/>
              </a:ext>
            </a:extLst>
          </p:cNvPr>
          <p:cNvSpPr txBox="1"/>
          <p:nvPr/>
        </p:nvSpPr>
        <p:spPr>
          <a:xfrm>
            <a:off x="10089670" y="4773515"/>
            <a:ext cx="1559784" cy="369332"/>
          </a:xfrm>
          <a:prstGeom prst="rect">
            <a:avLst/>
          </a:prstGeom>
          <a:noFill/>
        </p:spPr>
        <p:txBody>
          <a:bodyPr wrap="square" rtlCol="0">
            <a:spAutoFit/>
          </a:bodyPr>
          <a:lstStyle/>
          <a:p>
            <a:r>
              <a:rPr lang="en-US" dirty="0">
                <a:latin typeface="Gill Sans MT" panose="020B0502020104020203" pitchFamily="34" charset="0"/>
              </a:rPr>
              <a:t>Computer</a:t>
            </a:r>
          </a:p>
        </p:txBody>
      </p:sp>
      <p:sp>
        <p:nvSpPr>
          <p:cNvPr id="20" name="TextBox 19">
            <a:extLst>
              <a:ext uri="{FF2B5EF4-FFF2-40B4-BE49-F238E27FC236}">
                <a16:creationId xmlns:a16="http://schemas.microsoft.com/office/drawing/2014/main" id="{4B96D162-38CA-38D3-4742-FD38E16120BF}"/>
              </a:ext>
            </a:extLst>
          </p:cNvPr>
          <p:cNvSpPr txBox="1"/>
          <p:nvPr/>
        </p:nvSpPr>
        <p:spPr>
          <a:xfrm>
            <a:off x="1661651" y="1422443"/>
            <a:ext cx="2536723" cy="461665"/>
          </a:xfrm>
          <a:prstGeom prst="rect">
            <a:avLst/>
          </a:prstGeom>
          <a:noFill/>
        </p:spPr>
        <p:txBody>
          <a:bodyPr wrap="square" rtlCol="0">
            <a:spAutoFit/>
          </a:bodyPr>
          <a:lstStyle/>
          <a:p>
            <a:r>
              <a:rPr lang="en-US" sz="2400" dirty="0">
                <a:latin typeface="Gill Sans MT" panose="020B0502020104020203" pitchFamily="34" charset="0"/>
              </a:rPr>
              <a:t>Gender</a:t>
            </a:r>
          </a:p>
        </p:txBody>
      </p:sp>
      <p:sp>
        <p:nvSpPr>
          <p:cNvPr id="21" name="TextBox 20">
            <a:extLst>
              <a:ext uri="{FF2B5EF4-FFF2-40B4-BE49-F238E27FC236}">
                <a16:creationId xmlns:a16="http://schemas.microsoft.com/office/drawing/2014/main" id="{C24DF2C3-A1D8-660F-0B0B-EAB53AB2D2AD}"/>
              </a:ext>
            </a:extLst>
          </p:cNvPr>
          <p:cNvSpPr txBox="1"/>
          <p:nvPr/>
        </p:nvSpPr>
        <p:spPr>
          <a:xfrm>
            <a:off x="8862941" y="1389775"/>
            <a:ext cx="2693223" cy="461665"/>
          </a:xfrm>
          <a:prstGeom prst="rect">
            <a:avLst/>
          </a:prstGeom>
          <a:noFill/>
        </p:spPr>
        <p:txBody>
          <a:bodyPr wrap="square" rtlCol="0">
            <a:spAutoFit/>
          </a:bodyPr>
          <a:lstStyle/>
          <a:p>
            <a:r>
              <a:rPr lang="en-US" sz="2400" dirty="0">
                <a:latin typeface="Gill Sans MT" panose="020B0502020104020203" pitchFamily="34" charset="0"/>
              </a:rPr>
              <a:t>Login Device</a:t>
            </a:r>
          </a:p>
        </p:txBody>
      </p:sp>
      <p:sp>
        <p:nvSpPr>
          <p:cNvPr id="22" name="TextBox 21">
            <a:extLst>
              <a:ext uri="{FF2B5EF4-FFF2-40B4-BE49-F238E27FC236}">
                <a16:creationId xmlns:a16="http://schemas.microsoft.com/office/drawing/2014/main" id="{7AE9AE9E-2022-ED1F-109C-EFFD192189A7}"/>
              </a:ext>
            </a:extLst>
          </p:cNvPr>
          <p:cNvSpPr txBox="1"/>
          <p:nvPr/>
        </p:nvSpPr>
        <p:spPr>
          <a:xfrm>
            <a:off x="5183516" y="1412525"/>
            <a:ext cx="2256229" cy="461665"/>
          </a:xfrm>
          <a:prstGeom prst="rect">
            <a:avLst/>
          </a:prstGeom>
          <a:noFill/>
        </p:spPr>
        <p:txBody>
          <a:bodyPr wrap="square" rtlCol="0">
            <a:spAutoFit/>
          </a:bodyPr>
          <a:lstStyle/>
          <a:p>
            <a:r>
              <a:rPr lang="en-US" sz="2400" dirty="0">
                <a:latin typeface="Gill Sans MT" panose="020B0502020104020203" pitchFamily="34" charset="0"/>
              </a:rPr>
              <a:t>City Tier</a:t>
            </a:r>
          </a:p>
        </p:txBody>
      </p:sp>
    </p:spTree>
    <p:extLst>
      <p:ext uri="{BB962C8B-B14F-4D97-AF65-F5344CB8AC3E}">
        <p14:creationId xmlns:p14="http://schemas.microsoft.com/office/powerpoint/2010/main" val="3111268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73206-398A-B6C6-F183-A2C49C27A6C1}"/>
              </a:ext>
            </a:extLst>
          </p:cNvPr>
          <p:cNvSpPr>
            <a:spLocks noGrp="1"/>
          </p:cNvSpPr>
          <p:nvPr>
            <p:ph type="title"/>
          </p:nvPr>
        </p:nvSpPr>
        <p:spPr>
          <a:xfrm>
            <a:off x="1251155" y="320666"/>
            <a:ext cx="10515600" cy="834410"/>
          </a:xfrm>
        </p:spPr>
        <p:txBody>
          <a:bodyPr/>
          <a:lstStyle/>
          <a:p>
            <a:r>
              <a:rPr kumimoji="0" lang="en-US" sz="3600" b="0" i="0" u="none" strike="noStrike" kern="1200" cap="none" spc="0" normalizeH="0" baseline="0" noProof="0" dirty="0">
                <a:ln>
                  <a:noFill/>
                </a:ln>
                <a:solidFill>
                  <a:prstClr val="black"/>
                </a:solidFill>
                <a:effectLst/>
                <a:uLnTx/>
                <a:uFillTx/>
                <a:latin typeface="Gill Sans MT" panose="020B0502020104020203" pitchFamily="34" charset="0"/>
                <a:ea typeface="+mj-ea"/>
                <a:cs typeface="+mj-cs"/>
              </a:rPr>
              <a:t>  Account Primary </a:t>
            </a:r>
            <a:r>
              <a:rPr kumimoji="0" lang="en-US" sz="3200" b="0" i="0" u="none" strike="noStrike" kern="1200" cap="none" spc="0" normalizeH="0" baseline="0" noProof="0" dirty="0">
                <a:ln>
                  <a:noFill/>
                </a:ln>
                <a:solidFill>
                  <a:prstClr val="black"/>
                </a:solidFill>
                <a:effectLst/>
                <a:uLnTx/>
                <a:uFillTx/>
                <a:latin typeface="Gill Sans MT" panose="020B0502020104020203" pitchFamily="34" charset="0"/>
                <a:ea typeface="+mj-ea"/>
                <a:cs typeface="+mj-cs"/>
              </a:rPr>
              <a:t>Customer Marital Status </a:t>
            </a:r>
            <a:r>
              <a:rPr lang="en-US" sz="3200" dirty="0" err="1">
                <a:solidFill>
                  <a:prstClr val="black"/>
                </a:solidFill>
                <a:latin typeface="Gill Sans MT" panose="020B0502020104020203" pitchFamily="34" charset="0"/>
              </a:rPr>
              <a:t>wrt</a:t>
            </a:r>
            <a:r>
              <a:rPr lang="en-US" sz="3200" dirty="0">
                <a:solidFill>
                  <a:prstClr val="black"/>
                </a:solidFill>
                <a:latin typeface="Gill Sans MT" panose="020B0502020104020203" pitchFamily="34" charset="0"/>
              </a:rPr>
              <a:t> Churn</a:t>
            </a:r>
            <a:endParaRPr lang="en-US" sz="3200" dirty="0"/>
          </a:p>
        </p:txBody>
      </p:sp>
      <p:sp>
        <p:nvSpPr>
          <p:cNvPr id="3" name="TextBox 2">
            <a:extLst>
              <a:ext uri="{FF2B5EF4-FFF2-40B4-BE49-F238E27FC236}">
                <a16:creationId xmlns:a16="http://schemas.microsoft.com/office/drawing/2014/main" id="{CEE16791-D51E-9BC0-F3DD-DC6F18C42023}"/>
              </a:ext>
            </a:extLst>
          </p:cNvPr>
          <p:cNvSpPr txBox="1"/>
          <p:nvPr/>
        </p:nvSpPr>
        <p:spPr>
          <a:xfrm>
            <a:off x="1759974" y="1398757"/>
            <a:ext cx="3952568" cy="461665"/>
          </a:xfrm>
          <a:prstGeom prst="rect">
            <a:avLst/>
          </a:prstGeom>
          <a:noFill/>
        </p:spPr>
        <p:txBody>
          <a:bodyPr wrap="square" rtlCol="0">
            <a:spAutoFit/>
          </a:bodyPr>
          <a:lstStyle/>
          <a:p>
            <a:r>
              <a:rPr lang="en-US" sz="2400" dirty="0">
                <a:latin typeface="Gill Sans MT" panose="020B0502020104020203" pitchFamily="34" charset="0"/>
              </a:rPr>
              <a:t>Overall Dataset</a:t>
            </a:r>
          </a:p>
        </p:txBody>
      </p:sp>
      <p:sp>
        <p:nvSpPr>
          <p:cNvPr id="10" name="TextBox 9">
            <a:extLst>
              <a:ext uri="{FF2B5EF4-FFF2-40B4-BE49-F238E27FC236}">
                <a16:creationId xmlns:a16="http://schemas.microsoft.com/office/drawing/2014/main" id="{8396A19F-5549-67F1-2E09-F72B969910C6}"/>
              </a:ext>
            </a:extLst>
          </p:cNvPr>
          <p:cNvSpPr txBox="1"/>
          <p:nvPr/>
        </p:nvSpPr>
        <p:spPr>
          <a:xfrm>
            <a:off x="7066936" y="1340771"/>
            <a:ext cx="3952568" cy="461665"/>
          </a:xfrm>
          <a:prstGeom prst="rect">
            <a:avLst/>
          </a:prstGeom>
          <a:noFill/>
        </p:spPr>
        <p:txBody>
          <a:bodyPr wrap="square" rtlCol="0">
            <a:spAutoFit/>
          </a:bodyPr>
          <a:lstStyle/>
          <a:p>
            <a:r>
              <a:rPr lang="en-US" sz="2400" dirty="0">
                <a:latin typeface="Gill Sans MT" panose="020B0502020104020203" pitchFamily="34" charset="0"/>
              </a:rPr>
              <a:t>Accounts Which Churned</a:t>
            </a:r>
          </a:p>
        </p:txBody>
      </p:sp>
      <p:sp>
        <p:nvSpPr>
          <p:cNvPr id="11" name="TextBox 10">
            <a:extLst>
              <a:ext uri="{FF2B5EF4-FFF2-40B4-BE49-F238E27FC236}">
                <a16:creationId xmlns:a16="http://schemas.microsoft.com/office/drawing/2014/main" id="{AF636283-0CF3-70D4-0B63-0FA54A687236}"/>
              </a:ext>
            </a:extLst>
          </p:cNvPr>
          <p:cNvSpPr txBox="1"/>
          <p:nvPr/>
        </p:nvSpPr>
        <p:spPr>
          <a:xfrm>
            <a:off x="624348" y="5480916"/>
            <a:ext cx="10943303"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Gill Sans MT" panose="020B0502020104020203" pitchFamily="34" charset="0"/>
              </a:rPr>
              <a:t>Accounts with a single status primary customer are 2.34 times more likely to churn than accounts with the primary account customer with married status.</a:t>
            </a:r>
          </a:p>
        </p:txBody>
      </p:sp>
      <p:pic>
        <p:nvPicPr>
          <p:cNvPr id="5" name="Picture 4">
            <a:extLst>
              <a:ext uri="{FF2B5EF4-FFF2-40B4-BE49-F238E27FC236}">
                <a16:creationId xmlns:a16="http://schemas.microsoft.com/office/drawing/2014/main" id="{DE7A9B95-1CC2-82CB-B89A-C238C8A5A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522" y="1802436"/>
            <a:ext cx="3706592" cy="3714793"/>
          </a:xfrm>
          <a:prstGeom prst="rect">
            <a:avLst/>
          </a:prstGeom>
        </p:spPr>
      </p:pic>
      <p:pic>
        <p:nvPicPr>
          <p:cNvPr id="8" name="Picture 7">
            <a:extLst>
              <a:ext uri="{FF2B5EF4-FFF2-40B4-BE49-F238E27FC236}">
                <a16:creationId xmlns:a16="http://schemas.microsoft.com/office/drawing/2014/main" id="{C834E8A3-11AB-D221-6B39-A1D032769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0504" y="1860422"/>
            <a:ext cx="3598570" cy="3567072"/>
          </a:xfrm>
          <a:prstGeom prst="rect">
            <a:avLst/>
          </a:prstGeom>
        </p:spPr>
      </p:pic>
      <p:sp>
        <p:nvSpPr>
          <p:cNvPr id="12" name="TextBox 11">
            <a:extLst>
              <a:ext uri="{FF2B5EF4-FFF2-40B4-BE49-F238E27FC236}">
                <a16:creationId xmlns:a16="http://schemas.microsoft.com/office/drawing/2014/main" id="{A32E3A12-AB63-BDD2-0FD0-43895455FFCA}"/>
              </a:ext>
            </a:extLst>
          </p:cNvPr>
          <p:cNvSpPr txBox="1"/>
          <p:nvPr/>
        </p:nvSpPr>
        <p:spPr>
          <a:xfrm>
            <a:off x="9043220" y="2054942"/>
            <a:ext cx="1976284" cy="369332"/>
          </a:xfrm>
          <a:prstGeom prst="rect">
            <a:avLst/>
          </a:prstGeom>
          <a:noFill/>
        </p:spPr>
        <p:txBody>
          <a:bodyPr wrap="square" rtlCol="0">
            <a:spAutoFit/>
          </a:bodyPr>
          <a:lstStyle/>
          <a:p>
            <a:r>
              <a:rPr lang="en-US" dirty="0">
                <a:latin typeface="Gill Sans MT" panose="020B0502020104020203" pitchFamily="34" charset="0"/>
              </a:rPr>
              <a:t>Single</a:t>
            </a:r>
          </a:p>
        </p:txBody>
      </p:sp>
      <p:sp>
        <p:nvSpPr>
          <p:cNvPr id="13" name="TextBox 12">
            <a:extLst>
              <a:ext uri="{FF2B5EF4-FFF2-40B4-BE49-F238E27FC236}">
                <a16:creationId xmlns:a16="http://schemas.microsoft.com/office/drawing/2014/main" id="{64D6F41D-0D0A-340A-CDC8-B486313E757B}"/>
              </a:ext>
            </a:extLst>
          </p:cNvPr>
          <p:cNvSpPr txBox="1"/>
          <p:nvPr/>
        </p:nvSpPr>
        <p:spPr>
          <a:xfrm>
            <a:off x="6843252" y="4640827"/>
            <a:ext cx="2340077" cy="369332"/>
          </a:xfrm>
          <a:prstGeom prst="rect">
            <a:avLst/>
          </a:prstGeom>
          <a:noFill/>
        </p:spPr>
        <p:txBody>
          <a:bodyPr wrap="square" rtlCol="0">
            <a:spAutoFit/>
          </a:bodyPr>
          <a:lstStyle/>
          <a:p>
            <a:r>
              <a:rPr lang="en-US" dirty="0">
                <a:latin typeface="Gill Sans MT" panose="020B0502020104020203" pitchFamily="34" charset="0"/>
              </a:rPr>
              <a:t>Married</a:t>
            </a:r>
          </a:p>
        </p:txBody>
      </p:sp>
      <p:sp>
        <p:nvSpPr>
          <p:cNvPr id="14" name="TextBox 13">
            <a:extLst>
              <a:ext uri="{FF2B5EF4-FFF2-40B4-BE49-F238E27FC236}">
                <a16:creationId xmlns:a16="http://schemas.microsoft.com/office/drawing/2014/main" id="{8ACDE4FC-DA91-1307-AFC8-C9AFCDB62E2E}"/>
              </a:ext>
            </a:extLst>
          </p:cNvPr>
          <p:cNvSpPr txBox="1"/>
          <p:nvPr/>
        </p:nvSpPr>
        <p:spPr>
          <a:xfrm>
            <a:off x="10031362" y="4149213"/>
            <a:ext cx="1735393" cy="369332"/>
          </a:xfrm>
          <a:prstGeom prst="rect">
            <a:avLst/>
          </a:prstGeom>
          <a:noFill/>
        </p:spPr>
        <p:txBody>
          <a:bodyPr wrap="square" rtlCol="0">
            <a:spAutoFit/>
          </a:bodyPr>
          <a:lstStyle/>
          <a:p>
            <a:r>
              <a:rPr lang="en-US" dirty="0">
                <a:latin typeface="Gill Sans MT" panose="020B0502020104020203" pitchFamily="34" charset="0"/>
              </a:rPr>
              <a:t>Divorced</a:t>
            </a:r>
          </a:p>
        </p:txBody>
      </p:sp>
      <p:sp>
        <p:nvSpPr>
          <p:cNvPr id="16" name="TextBox 15">
            <a:extLst>
              <a:ext uri="{FF2B5EF4-FFF2-40B4-BE49-F238E27FC236}">
                <a16:creationId xmlns:a16="http://schemas.microsoft.com/office/drawing/2014/main" id="{9612B530-8646-DD80-1E2E-E5456A2A8F83}"/>
              </a:ext>
            </a:extLst>
          </p:cNvPr>
          <p:cNvSpPr txBox="1"/>
          <p:nvPr/>
        </p:nvSpPr>
        <p:spPr>
          <a:xfrm>
            <a:off x="3224981" y="2154734"/>
            <a:ext cx="100289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Married</a:t>
            </a:r>
          </a:p>
        </p:txBody>
      </p:sp>
      <p:sp>
        <p:nvSpPr>
          <p:cNvPr id="18" name="TextBox 17">
            <a:extLst>
              <a:ext uri="{FF2B5EF4-FFF2-40B4-BE49-F238E27FC236}">
                <a16:creationId xmlns:a16="http://schemas.microsoft.com/office/drawing/2014/main" id="{C03BBB8C-0A9F-9CFA-9014-0FA443541299}"/>
              </a:ext>
            </a:extLst>
          </p:cNvPr>
          <p:cNvSpPr txBox="1"/>
          <p:nvPr/>
        </p:nvSpPr>
        <p:spPr>
          <a:xfrm>
            <a:off x="916193" y="4555953"/>
            <a:ext cx="84378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Single</a:t>
            </a:r>
          </a:p>
        </p:txBody>
      </p:sp>
      <p:sp>
        <p:nvSpPr>
          <p:cNvPr id="20" name="TextBox 19">
            <a:extLst>
              <a:ext uri="{FF2B5EF4-FFF2-40B4-BE49-F238E27FC236}">
                <a16:creationId xmlns:a16="http://schemas.microsoft.com/office/drawing/2014/main" id="{0743843B-D047-3680-C08B-0EF8B9B8E55C}"/>
              </a:ext>
            </a:extLst>
          </p:cNvPr>
          <p:cNvSpPr txBox="1"/>
          <p:nvPr/>
        </p:nvSpPr>
        <p:spPr>
          <a:xfrm>
            <a:off x="3935362" y="4338310"/>
            <a:ext cx="127613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Divorced</a:t>
            </a:r>
          </a:p>
        </p:txBody>
      </p:sp>
    </p:spTree>
    <p:extLst>
      <p:ext uri="{BB962C8B-B14F-4D97-AF65-F5344CB8AC3E}">
        <p14:creationId xmlns:p14="http://schemas.microsoft.com/office/powerpoint/2010/main" val="1390880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BBB4-883B-7473-164B-24BB4588F7D4}"/>
              </a:ext>
            </a:extLst>
          </p:cNvPr>
          <p:cNvSpPr>
            <a:spLocks noGrp="1"/>
          </p:cNvSpPr>
          <p:nvPr>
            <p:ph type="title"/>
          </p:nvPr>
        </p:nvSpPr>
        <p:spPr/>
        <p:txBody>
          <a:bodyPr/>
          <a:lstStyle/>
          <a:p>
            <a:r>
              <a:rPr kumimoji="0" lang="en-US" sz="3200" b="0" i="0" u="none" strike="noStrike" kern="1200" cap="none" spc="0" normalizeH="0" baseline="0" noProof="0" dirty="0">
                <a:ln>
                  <a:noFill/>
                </a:ln>
                <a:solidFill>
                  <a:prstClr val="black"/>
                </a:solidFill>
                <a:effectLst/>
                <a:uLnTx/>
                <a:uFillTx/>
                <a:latin typeface="Gill Sans MT" panose="020B0502020104020203" pitchFamily="34" charset="0"/>
                <a:ea typeface="+mj-ea"/>
                <a:cs typeface="+mj-cs"/>
              </a:rPr>
              <a:t>Relationship Between Churn and Login Device</a:t>
            </a:r>
            <a:endParaRPr lang="en-US" dirty="0"/>
          </a:p>
        </p:txBody>
      </p:sp>
      <p:pic>
        <p:nvPicPr>
          <p:cNvPr id="6" name="Content Placeholder 5">
            <a:extLst>
              <a:ext uri="{FF2B5EF4-FFF2-40B4-BE49-F238E27FC236}">
                <a16:creationId xmlns:a16="http://schemas.microsoft.com/office/drawing/2014/main" id="{60C83D45-D518-3BBC-04EB-E303728E65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2168" y="766916"/>
            <a:ext cx="7177548" cy="5427407"/>
          </a:xfrm>
        </p:spPr>
      </p:pic>
      <p:sp>
        <p:nvSpPr>
          <p:cNvPr id="4" name="Text Placeholder 3">
            <a:extLst>
              <a:ext uri="{FF2B5EF4-FFF2-40B4-BE49-F238E27FC236}">
                <a16:creationId xmlns:a16="http://schemas.microsoft.com/office/drawing/2014/main" id="{9BCDDAD9-EBA3-645F-7061-C23FD7147996}"/>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400" dirty="0">
                <a:latin typeface="Gill Sans MT" panose="020B0502020104020203" pitchFamily="34" charset="0"/>
              </a:rPr>
              <a:t>Mobile Login – 15.67% churned</a:t>
            </a:r>
          </a:p>
          <a:p>
            <a:pPr marL="285750" indent="-285750">
              <a:buFont typeface="Arial" panose="020B0604020202020204" pitchFamily="34" charset="0"/>
              <a:buChar char="•"/>
            </a:pPr>
            <a:r>
              <a:rPr lang="en-US" sz="2400" dirty="0">
                <a:latin typeface="Gill Sans MT" panose="020B0502020104020203" pitchFamily="34" charset="0"/>
              </a:rPr>
              <a:t>Computer Login – 19.78% churned</a:t>
            </a:r>
          </a:p>
        </p:txBody>
      </p:sp>
    </p:spTree>
    <p:extLst>
      <p:ext uri="{BB962C8B-B14F-4D97-AF65-F5344CB8AC3E}">
        <p14:creationId xmlns:p14="http://schemas.microsoft.com/office/powerpoint/2010/main" val="31732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8FAD-11FE-0A26-C6A6-17A449A4EC6C}"/>
              </a:ext>
            </a:extLst>
          </p:cNvPr>
          <p:cNvSpPr>
            <a:spLocks noGrp="1"/>
          </p:cNvSpPr>
          <p:nvPr>
            <p:ph type="title"/>
          </p:nvPr>
        </p:nvSpPr>
        <p:spPr>
          <a:xfrm>
            <a:off x="839788" y="457200"/>
            <a:ext cx="3932237" cy="723154"/>
          </a:xfrm>
        </p:spPr>
        <p:txBody>
          <a:bodyPr>
            <a:normAutofit/>
          </a:bodyPr>
          <a:lstStyle/>
          <a:p>
            <a:r>
              <a:rPr lang="en-US" dirty="0">
                <a:latin typeface="Gill Sans MT" panose="020B0502020104020203" pitchFamily="34" charset="0"/>
              </a:rPr>
              <a:t>Correlation Plot</a:t>
            </a:r>
          </a:p>
        </p:txBody>
      </p:sp>
      <p:pic>
        <p:nvPicPr>
          <p:cNvPr id="6" name="Content Placeholder 5">
            <a:extLst>
              <a:ext uri="{FF2B5EF4-FFF2-40B4-BE49-F238E27FC236}">
                <a16:creationId xmlns:a16="http://schemas.microsoft.com/office/drawing/2014/main" id="{158F7C9B-A44B-E08F-B930-F4950BFB5B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025" y="345233"/>
            <a:ext cx="6583363" cy="6512767"/>
          </a:xfrm>
        </p:spPr>
      </p:pic>
      <p:sp>
        <p:nvSpPr>
          <p:cNvPr id="4" name="Text Placeholder 3">
            <a:extLst>
              <a:ext uri="{FF2B5EF4-FFF2-40B4-BE49-F238E27FC236}">
                <a16:creationId xmlns:a16="http://schemas.microsoft.com/office/drawing/2014/main" id="{294E23ED-9C2C-E8BF-2B2E-F7D2982E986A}"/>
              </a:ext>
            </a:extLst>
          </p:cNvPr>
          <p:cNvSpPr>
            <a:spLocks noGrp="1"/>
          </p:cNvSpPr>
          <p:nvPr>
            <p:ph type="body" sz="half" idx="2"/>
          </p:nvPr>
        </p:nvSpPr>
        <p:spPr>
          <a:xfrm>
            <a:off x="391886" y="1292321"/>
            <a:ext cx="4380139" cy="4595328"/>
          </a:xfrm>
        </p:spPr>
        <p:txBody>
          <a:bodyPr>
            <a:normAutofit/>
          </a:bodyPr>
          <a:lstStyle/>
          <a:p>
            <a:pPr marL="285750" indent="-285750">
              <a:buFont typeface="Arial" panose="020B0604020202020204" pitchFamily="34" charset="0"/>
              <a:buChar char="•"/>
            </a:pPr>
            <a:r>
              <a:rPr lang="en-US" sz="2400" dirty="0">
                <a:latin typeface="Gill Sans MT" panose="020B0502020104020203" pitchFamily="34" charset="0"/>
              </a:rPr>
              <a:t>Churn is negatively correlated with tenure.</a:t>
            </a:r>
          </a:p>
          <a:p>
            <a:pPr marL="285750" indent="-285750">
              <a:buFont typeface="Arial" panose="020B0604020202020204" pitchFamily="34" charset="0"/>
              <a:buChar char="•"/>
            </a:pPr>
            <a:r>
              <a:rPr lang="en-US" sz="2400" dirty="0">
                <a:latin typeface="Gill Sans MT" panose="020B0502020104020203" pitchFamily="34" charset="0"/>
              </a:rPr>
              <a:t>Churn is positively correlated with a complaint in the last year.</a:t>
            </a:r>
          </a:p>
          <a:p>
            <a:pPr marL="285750" indent="-285750">
              <a:buFont typeface="Arial" panose="020B0604020202020204" pitchFamily="34" charset="0"/>
              <a:buChar char="•"/>
            </a:pPr>
            <a:r>
              <a:rPr lang="en-US" sz="2400" dirty="0">
                <a:latin typeface="Gill Sans MT" panose="020B0502020104020203" pitchFamily="34" charset="0"/>
              </a:rPr>
              <a:t>Tenure and cashback are positively correlated.</a:t>
            </a:r>
          </a:p>
          <a:p>
            <a:pPr marL="285750" indent="-285750">
              <a:buFont typeface="Arial" panose="020B0604020202020204" pitchFamily="34" charset="0"/>
              <a:buChar char="•"/>
            </a:pPr>
            <a:r>
              <a:rPr lang="en-US" sz="2400" dirty="0">
                <a:latin typeface="Gill Sans MT" panose="020B0502020104020203" pitchFamily="34" charset="0"/>
              </a:rPr>
              <a:t>There is a strong negative correlation between monthly revenue and cashback amount per monthly revenue amount ratio.</a:t>
            </a:r>
          </a:p>
        </p:txBody>
      </p:sp>
    </p:spTree>
    <p:extLst>
      <p:ext uri="{BB962C8B-B14F-4D97-AF65-F5344CB8AC3E}">
        <p14:creationId xmlns:p14="http://schemas.microsoft.com/office/powerpoint/2010/main" val="93185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AE7C-81D5-4B11-9FF3-8B68CA7532C9}"/>
              </a:ext>
            </a:extLst>
          </p:cNvPr>
          <p:cNvSpPr>
            <a:spLocks noGrp="1"/>
          </p:cNvSpPr>
          <p:nvPr>
            <p:ph type="title"/>
          </p:nvPr>
        </p:nvSpPr>
        <p:spPr>
          <a:xfrm>
            <a:off x="838200" y="0"/>
            <a:ext cx="10515598" cy="739331"/>
          </a:xfrm>
        </p:spPr>
        <p:txBody>
          <a:bodyPr>
            <a:normAutofit/>
          </a:bodyPr>
          <a:lstStyle/>
          <a:p>
            <a:r>
              <a:rPr lang="en-US" sz="3200" dirty="0">
                <a:latin typeface="Gill Sans MT" panose="020B0502020104020203" pitchFamily="34" charset="0"/>
              </a:rPr>
              <a:t>Data Pre-Processing – Missing Variable Treatment</a:t>
            </a:r>
          </a:p>
        </p:txBody>
      </p:sp>
      <p:graphicFrame>
        <p:nvGraphicFramePr>
          <p:cNvPr id="3" name="Table 3">
            <a:extLst>
              <a:ext uri="{FF2B5EF4-FFF2-40B4-BE49-F238E27FC236}">
                <a16:creationId xmlns:a16="http://schemas.microsoft.com/office/drawing/2014/main" id="{2658DB53-FAD2-DBAF-E40D-1100A61BE6F1}"/>
              </a:ext>
            </a:extLst>
          </p:cNvPr>
          <p:cNvGraphicFramePr>
            <a:graphicFrameLocks noGrp="1"/>
          </p:cNvGraphicFramePr>
          <p:nvPr>
            <p:extLst>
              <p:ext uri="{D42A27DB-BD31-4B8C-83A1-F6EECF244321}">
                <p14:modId xmlns:p14="http://schemas.microsoft.com/office/powerpoint/2010/main" val="2363393108"/>
              </p:ext>
            </p:extLst>
          </p:nvPr>
        </p:nvGraphicFramePr>
        <p:xfrm>
          <a:off x="838200" y="644008"/>
          <a:ext cx="10515598" cy="6120593"/>
        </p:xfrm>
        <a:graphic>
          <a:graphicData uri="http://schemas.openxmlformats.org/drawingml/2006/table">
            <a:tbl>
              <a:tblPr firstRow="1" bandRow="1">
                <a:tableStyleId>{5C22544A-7EE6-4342-B048-85BDC9FD1C3A}</a:tableStyleId>
              </a:tblPr>
              <a:tblGrid>
                <a:gridCol w="3420618">
                  <a:extLst>
                    <a:ext uri="{9D8B030D-6E8A-4147-A177-3AD203B41FA5}">
                      <a16:colId xmlns:a16="http://schemas.microsoft.com/office/drawing/2014/main" val="3383491751"/>
                    </a:ext>
                  </a:extLst>
                </a:gridCol>
                <a:gridCol w="3547490">
                  <a:extLst>
                    <a:ext uri="{9D8B030D-6E8A-4147-A177-3AD203B41FA5}">
                      <a16:colId xmlns:a16="http://schemas.microsoft.com/office/drawing/2014/main" val="4141834121"/>
                    </a:ext>
                  </a:extLst>
                </a:gridCol>
                <a:gridCol w="3547490">
                  <a:extLst>
                    <a:ext uri="{9D8B030D-6E8A-4147-A177-3AD203B41FA5}">
                      <a16:colId xmlns:a16="http://schemas.microsoft.com/office/drawing/2014/main" val="1777891646"/>
                    </a:ext>
                  </a:extLst>
                </a:gridCol>
              </a:tblGrid>
              <a:tr h="335271">
                <a:tc>
                  <a:txBody>
                    <a:bodyPr/>
                    <a:lstStyle/>
                    <a:p>
                      <a:r>
                        <a:rPr lang="en-US" sz="1500" baseline="0" dirty="0">
                          <a:latin typeface="Gill Sans MT" panose="020B0502020104020203" pitchFamily="34" charset="0"/>
                        </a:rPr>
                        <a:t>Variable Name</a:t>
                      </a:r>
                    </a:p>
                  </a:txBody>
                  <a:tcPr/>
                </a:tc>
                <a:tc>
                  <a:txBody>
                    <a:bodyPr/>
                    <a:lstStyle/>
                    <a:p>
                      <a:r>
                        <a:rPr lang="en-US" sz="1500" baseline="0" dirty="0">
                          <a:latin typeface="Gill Sans MT" panose="020B0502020104020203" pitchFamily="34" charset="0"/>
                        </a:rPr>
                        <a:t>    Unique Value Modifications</a:t>
                      </a:r>
                    </a:p>
                  </a:txBody>
                  <a:tcPr/>
                </a:tc>
                <a:tc>
                  <a:txBody>
                    <a:bodyPr/>
                    <a:lstStyle/>
                    <a:p>
                      <a:r>
                        <a:rPr lang="en-US" sz="1500" baseline="0" dirty="0">
                          <a:latin typeface="Gill Sans MT" panose="020B0502020104020203" pitchFamily="34" charset="0"/>
                        </a:rPr>
                        <a:t>    Total  Values Imputed From </a:t>
                      </a:r>
                      <a:r>
                        <a:rPr lang="en-US" sz="1500" baseline="0" dirty="0" err="1">
                          <a:latin typeface="Gill Sans MT" panose="020B0502020104020203" pitchFamily="34" charset="0"/>
                        </a:rPr>
                        <a:t>NaN</a:t>
                      </a:r>
                      <a:endParaRPr lang="en-US" sz="1500" baseline="0" dirty="0">
                        <a:latin typeface="Gill Sans MT" panose="020B0502020104020203" pitchFamily="34" charset="0"/>
                      </a:endParaRPr>
                    </a:p>
                  </a:txBody>
                  <a:tcPr/>
                </a:tc>
                <a:extLst>
                  <a:ext uri="{0D108BD9-81ED-4DB2-BD59-A6C34878D82A}">
                    <a16:rowId xmlns:a16="http://schemas.microsoft.com/office/drawing/2014/main" val="3188977716"/>
                  </a:ext>
                </a:extLst>
              </a:tr>
              <a:tr h="335271">
                <a:tc>
                  <a:txBody>
                    <a:bodyPr/>
                    <a:lstStyle/>
                    <a:p>
                      <a:r>
                        <a:rPr lang="en-US" sz="1500" baseline="0" dirty="0">
                          <a:latin typeface="Gill Sans MT" panose="020B0502020104020203" pitchFamily="34" charset="0"/>
                        </a:rPr>
                        <a:t>Tenure</a:t>
                      </a:r>
                    </a:p>
                  </a:txBody>
                  <a:tcPr/>
                </a:tc>
                <a:tc>
                  <a:txBody>
                    <a:bodyPr/>
                    <a:lstStyle/>
                    <a:p>
                      <a:r>
                        <a:rPr lang="en-US" sz="1500" baseline="0" dirty="0">
                          <a:latin typeface="Gill Sans MT" panose="020B0502020104020203" pitchFamily="34" charset="0"/>
                        </a:rPr>
                        <a:t>               # changed to </a:t>
                      </a:r>
                      <a:r>
                        <a:rPr lang="en-US" sz="1500" baseline="0" dirty="0" err="1">
                          <a:latin typeface="Gill Sans MT" panose="020B0502020104020203" pitchFamily="34" charset="0"/>
                        </a:rPr>
                        <a:t>NaN</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218</a:t>
                      </a:r>
                    </a:p>
                  </a:txBody>
                  <a:tcPr/>
                </a:tc>
                <a:extLst>
                  <a:ext uri="{0D108BD9-81ED-4DB2-BD59-A6C34878D82A}">
                    <a16:rowId xmlns:a16="http://schemas.microsoft.com/office/drawing/2014/main" val="2211732980"/>
                  </a:ext>
                </a:extLst>
              </a:tr>
              <a:tr h="335271">
                <a:tc>
                  <a:txBody>
                    <a:bodyPr/>
                    <a:lstStyle/>
                    <a:p>
                      <a:r>
                        <a:rPr lang="en-US" sz="1500" baseline="0" dirty="0" err="1">
                          <a:latin typeface="Gill Sans MT" panose="020B0502020104020203" pitchFamily="34" charset="0"/>
                        </a:rPr>
                        <a:t>City_Tier</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Not Applicable</a:t>
                      </a:r>
                    </a:p>
                  </a:txBody>
                  <a:tcPr/>
                </a:tc>
                <a:tc>
                  <a:txBody>
                    <a:bodyPr/>
                    <a:lstStyle/>
                    <a:p>
                      <a:r>
                        <a:rPr lang="en-US" sz="1500" baseline="0" dirty="0">
                          <a:latin typeface="Gill Sans MT" panose="020B0502020104020203" pitchFamily="34" charset="0"/>
                        </a:rPr>
                        <a:t>                         112</a:t>
                      </a:r>
                    </a:p>
                  </a:txBody>
                  <a:tcPr/>
                </a:tc>
                <a:extLst>
                  <a:ext uri="{0D108BD9-81ED-4DB2-BD59-A6C34878D82A}">
                    <a16:rowId xmlns:a16="http://schemas.microsoft.com/office/drawing/2014/main" val="1397740919"/>
                  </a:ext>
                </a:extLst>
              </a:tr>
              <a:tr h="335271">
                <a:tc>
                  <a:txBody>
                    <a:bodyPr/>
                    <a:lstStyle/>
                    <a:p>
                      <a:r>
                        <a:rPr lang="en-US" sz="1500" baseline="0" dirty="0" err="1">
                          <a:latin typeface="Gill Sans MT" panose="020B0502020104020203" pitchFamily="34" charset="0"/>
                        </a:rPr>
                        <a:t>CC_Contacted_LY</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Not Applicable</a:t>
                      </a:r>
                    </a:p>
                  </a:txBody>
                  <a:tcPr/>
                </a:tc>
                <a:tc>
                  <a:txBody>
                    <a:bodyPr/>
                    <a:lstStyle/>
                    <a:p>
                      <a:r>
                        <a:rPr lang="en-US" sz="1500" baseline="0" dirty="0">
                          <a:latin typeface="Gill Sans MT" panose="020B0502020104020203" pitchFamily="34" charset="0"/>
                        </a:rPr>
                        <a:t>                         102</a:t>
                      </a:r>
                    </a:p>
                  </a:txBody>
                  <a:tcPr/>
                </a:tc>
                <a:extLst>
                  <a:ext uri="{0D108BD9-81ED-4DB2-BD59-A6C34878D82A}">
                    <a16:rowId xmlns:a16="http://schemas.microsoft.com/office/drawing/2014/main" val="1174408267"/>
                  </a:ext>
                </a:extLst>
              </a:tr>
              <a:tr h="335271">
                <a:tc>
                  <a:txBody>
                    <a:bodyPr/>
                    <a:lstStyle/>
                    <a:p>
                      <a:r>
                        <a:rPr lang="en-US" sz="1500" baseline="0" dirty="0">
                          <a:latin typeface="Gill Sans MT" panose="020B0502020104020203" pitchFamily="34" charset="0"/>
                        </a:rPr>
                        <a:t>Payment</a:t>
                      </a:r>
                    </a:p>
                  </a:txBody>
                  <a:tcPr/>
                </a:tc>
                <a:tc>
                  <a:txBody>
                    <a:bodyPr/>
                    <a:lstStyle/>
                    <a:p>
                      <a:r>
                        <a:rPr lang="en-US" sz="1500" baseline="0" dirty="0">
                          <a:latin typeface="Gill Sans MT" panose="020B0502020104020203" pitchFamily="34" charset="0"/>
                        </a:rPr>
                        <a:t>                  Not Applicable</a:t>
                      </a:r>
                    </a:p>
                  </a:txBody>
                  <a:tcPr/>
                </a:tc>
                <a:tc>
                  <a:txBody>
                    <a:bodyPr/>
                    <a:lstStyle/>
                    <a:p>
                      <a:r>
                        <a:rPr lang="en-US" sz="1500" baseline="0" dirty="0">
                          <a:latin typeface="Gill Sans MT" panose="020B0502020104020203" pitchFamily="34" charset="0"/>
                        </a:rPr>
                        <a:t>                         109</a:t>
                      </a:r>
                    </a:p>
                  </a:txBody>
                  <a:tcPr/>
                </a:tc>
                <a:extLst>
                  <a:ext uri="{0D108BD9-81ED-4DB2-BD59-A6C34878D82A}">
                    <a16:rowId xmlns:a16="http://schemas.microsoft.com/office/drawing/2014/main" val="469195799"/>
                  </a:ext>
                </a:extLst>
              </a:tr>
              <a:tr h="335271">
                <a:tc>
                  <a:txBody>
                    <a:bodyPr/>
                    <a:lstStyle/>
                    <a:p>
                      <a:r>
                        <a:rPr lang="en-US" sz="1500" baseline="0" dirty="0">
                          <a:latin typeface="Gill Sans MT" panose="020B0502020104020203" pitchFamily="34" charset="0"/>
                        </a:rPr>
                        <a:t>Gender</a:t>
                      </a:r>
                    </a:p>
                  </a:txBody>
                  <a:tcPr/>
                </a:tc>
                <a:tc>
                  <a:txBody>
                    <a:bodyPr/>
                    <a:lstStyle/>
                    <a:p>
                      <a:r>
                        <a:rPr lang="en-US" sz="1500" baseline="0" dirty="0">
                          <a:latin typeface="Gill Sans MT" panose="020B0502020104020203" pitchFamily="34" charset="0"/>
                        </a:rPr>
                        <a:t>    F and M changed to Female and Male</a:t>
                      </a:r>
                    </a:p>
                  </a:txBody>
                  <a:tcPr/>
                </a:tc>
                <a:tc>
                  <a:txBody>
                    <a:bodyPr/>
                    <a:lstStyle/>
                    <a:p>
                      <a:r>
                        <a:rPr lang="en-US" sz="1500" baseline="0" dirty="0">
                          <a:latin typeface="Gill Sans MT" panose="020B0502020104020203" pitchFamily="34" charset="0"/>
                        </a:rPr>
                        <a:t>                         108</a:t>
                      </a:r>
                    </a:p>
                  </a:txBody>
                  <a:tcPr/>
                </a:tc>
                <a:extLst>
                  <a:ext uri="{0D108BD9-81ED-4DB2-BD59-A6C34878D82A}">
                    <a16:rowId xmlns:a16="http://schemas.microsoft.com/office/drawing/2014/main" val="972660148"/>
                  </a:ext>
                </a:extLst>
              </a:tr>
              <a:tr h="335271">
                <a:tc>
                  <a:txBody>
                    <a:bodyPr/>
                    <a:lstStyle/>
                    <a:p>
                      <a:r>
                        <a:rPr lang="en-US" sz="1500" baseline="0" dirty="0" err="1">
                          <a:latin typeface="Gill Sans MT" panose="020B0502020104020203" pitchFamily="34" charset="0"/>
                        </a:rPr>
                        <a:t>Service_Score</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Not Applicable</a:t>
                      </a:r>
                    </a:p>
                  </a:txBody>
                  <a:tcPr/>
                </a:tc>
                <a:tc>
                  <a:txBody>
                    <a:bodyPr/>
                    <a:lstStyle/>
                    <a:p>
                      <a:r>
                        <a:rPr lang="en-US" sz="1500" baseline="0" dirty="0">
                          <a:latin typeface="Gill Sans MT" panose="020B0502020104020203" pitchFamily="34" charset="0"/>
                        </a:rPr>
                        <a:t>                           98</a:t>
                      </a:r>
                    </a:p>
                  </a:txBody>
                  <a:tcPr/>
                </a:tc>
                <a:extLst>
                  <a:ext uri="{0D108BD9-81ED-4DB2-BD59-A6C34878D82A}">
                    <a16:rowId xmlns:a16="http://schemas.microsoft.com/office/drawing/2014/main" val="1107025312"/>
                  </a:ext>
                </a:extLst>
              </a:tr>
              <a:tr h="380358">
                <a:tc>
                  <a:txBody>
                    <a:bodyPr/>
                    <a:lstStyle/>
                    <a:p>
                      <a:r>
                        <a:rPr lang="en-US" sz="1500" baseline="0" dirty="0" err="1">
                          <a:latin typeface="Gill Sans MT" panose="020B0502020104020203" pitchFamily="34" charset="0"/>
                        </a:rPr>
                        <a:t>Account_user_count</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 changed to </a:t>
                      </a:r>
                      <a:r>
                        <a:rPr lang="en-US" sz="1500" baseline="0" dirty="0" err="1">
                          <a:latin typeface="Gill Sans MT" panose="020B0502020104020203" pitchFamily="34" charset="0"/>
                        </a:rPr>
                        <a:t>NaN</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444</a:t>
                      </a:r>
                    </a:p>
                  </a:txBody>
                  <a:tcPr/>
                </a:tc>
                <a:extLst>
                  <a:ext uri="{0D108BD9-81ED-4DB2-BD59-A6C34878D82A}">
                    <a16:rowId xmlns:a16="http://schemas.microsoft.com/office/drawing/2014/main" val="1071650757"/>
                  </a:ext>
                </a:extLst>
              </a:tr>
              <a:tr h="335271">
                <a:tc>
                  <a:txBody>
                    <a:bodyPr/>
                    <a:lstStyle/>
                    <a:p>
                      <a:r>
                        <a:rPr lang="en-US" sz="1500" baseline="0" dirty="0" err="1">
                          <a:latin typeface="Gill Sans MT" panose="020B0502020104020203" pitchFamily="34" charset="0"/>
                        </a:rPr>
                        <a:t>Account_segment</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 changed to Plus</a:t>
                      </a:r>
                    </a:p>
                  </a:txBody>
                  <a:tcPr/>
                </a:tc>
                <a:tc>
                  <a:txBody>
                    <a:bodyPr/>
                    <a:lstStyle/>
                    <a:p>
                      <a:r>
                        <a:rPr lang="en-US" sz="1500" baseline="0" dirty="0">
                          <a:latin typeface="Gill Sans MT" panose="020B0502020104020203" pitchFamily="34" charset="0"/>
                        </a:rPr>
                        <a:t>                           97</a:t>
                      </a:r>
                    </a:p>
                  </a:txBody>
                  <a:tcPr/>
                </a:tc>
                <a:extLst>
                  <a:ext uri="{0D108BD9-81ED-4DB2-BD59-A6C34878D82A}">
                    <a16:rowId xmlns:a16="http://schemas.microsoft.com/office/drawing/2014/main" val="1541174040"/>
                  </a:ext>
                </a:extLst>
              </a:tr>
              <a:tr h="335271">
                <a:tc>
                  <a:txBody>
                    <a:bodyPr/>
                    <a:lstStyle/>
                    <a:p>
                      <a:r>
                        <a:rPr lang="en-US" sz="1500" baseline="0" dirty="0" err="1">
                          <a:latin typeface="Gill Sans MT" panose="020B0502020104020203" pitchFamily="34" charset="0"/>
                        </a:rPr>
                        <a:t>CC_Agent_Score</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Not Applicable</a:t>
                      </a:r>
                    </a:p>
                  </a:txBody>
                  <a:tcPr/>
                </a:tc>
                <a:tc>
                  <a:txBody>
                    <a:bodyPr/>
                    <a:lstStyle/>
                    <a:p>
                      <a:r>
                        <a:rPr lang="en-US" sz="1500" baseline="0" dirty="0">
                          <a:latin typeface="Gill Sans MT" panose="020B0502020104020203" pitchFamily="34" charset="0"/>
                        </a:rPr>
                        <a:t>                         116</a:t>
                      </a:r>
                    </a:p>
                  </a:txBody>
                  <a:tcPr/>
                </a:tc>
                <a:extLst>
                  <a:ext uri="{0D108BD9-81ED-4DB2-BD59-A6C34878D82A}">
                    <a16:rowId xmlns:a16="http://schemas.microsoft.com/office/drawing/2014/main" val="407835129"/>
                  </a:ext>
                </a:extLst>
              </a:tr>
              <a:tr h="335271">
                <a:tc>
                  <a:txBody>
                    <a:bodyPr/>
                    <a:lstStyle/>
                    <a:p>
                      <a:r>
                        <a:rPr lang="en-US" sz="1500" baseline="0" dirty="0" err="1">
                          <a:latin typeface="Gill Sans MT" panose="020B0502020104020203" pitchFamily="34" charset="0"/>
                        </a:rPr>
                        <a:t>Marital_Status</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 changed to </a:t>
                      </a:r>
                      <a:r>
                        <a:rPr lang="en-US" sz="1500" baseline="0" dirty="0" err="1">
                          <a:latin typeface="Gill Sans MT" panose="020B0502020104020203" pitchFamily="34" charset="0"/>
                        </a:rPr>
                        <a:t>NaN</a:t>
                      </a:r>
                      <a:r>
                        <a:rPr lang="en-US" sz="1500" baseline="0" dirty="0">
                          <a:latin typeface="Gill Sans MT" panose="020B0502020104020203" pitchFamily="34" charset="0"/>
                        </a:rPr>
                        <a:t>    </a:t>
                      </a:r>
                    </a:p>
                  </a:txBody>
                  <a:tcPr/>
                </a:tc>
                <a:tc>
                  <a:txBody>
                    <a:bodyPr/>
                    <a:lstStyle/>
                    <a:p>
                      <a:r>
                        <a:rPr lang="en-US" sz="1500" baseline="0" dirty="0">
                          <a:latin typeface="Gill Sans MT" panose="020B0502020104020203" pitchFamily="34" charset="0"/>
                        </a:rPr>
                        <a:t>                         212</a:t>
                      </a:r>
                    </a:p>
                  </a:txBody>
                  <a:tcPr/>
                </a:tc>
                <a:extLst>
                  <a:ext uri="{0D108BD9-81ED-4DB2-BD59-A6C34878D82A}">
                    <a16:rowId xmlns:a16="http://schemas.microsoft.com/office/drawing/2014/main" val="3369645968"/>
                  </a:ext>
                </a:extLst>
              </a:tr>
              <a:tr h="335271">
                <a:tc>
                  <a:txBody>
                    <a:bodyPr/>
                    <a:lstStyle/>
                    <a:p>
                      <a:r>
                        <a:rPr lang="en-US" sz="1500" baseline="0" dirty="0" err="1">
                          <a:latin typeface="Gill Sans MT" panose="020B0502020104020203" pitchFamily="34" charset="0"/>
                        </a:rPr>
                        <a:t>rev_per_month</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Not  Applicable</a:t>
                      </a:r>
                    </a:p>
                  </a:txBody>
                  <a:tcPr/>
                </a:tc>
                <a:tc>
                  <a:txBody>
                    <a:bodyPr/>
                    <a:lstStyle/>
                    <a:p>
                      <a:r>
                        <a:rPr lang="en-US" sz="1500" baseline="0" dirty="0">
                          <a:latin typeface="Gill Sans MT" panose="020B0502020104020203" pitchFamily="34" charset="0"/>
                        </a:rPr>
                        <a:t>                         791</a:t>
                      </a:r>
                    </a:p>
                  </a:txBody>
                  <a:tcPr/>
                </a:tc>
                <a:extLst>
                  <a:ext uri="{0D108BD9-81ED-4DB2-BD59-A6C34878D82A}">
                    <a16:rowId xmlns:a16="http://schemas.microsoft.com/office/drawing/2014/main" val="3326387298"/>
                  </a:ext>
                </a:extLst>
              </a:tr>
              <a:tr h="335271">
                <a:tc>
                  <a:txBody>
                    <a:bodyPr/>
                    <a:lstStyle/>
                    <a:p>
                      <a:r>
                        <a:rPr lang="en-US" sz="1500" baseline="0" dirty="0" err="1">
                          <a:latin typeface="Gill Sans MT" panose="020B0502020104020203" pitchFamily="34" charset="0"/>
                        </a:rPr>
                        <a:t>Complain_ly</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Not Applicable  </a:t>
                      </a:r>
                    </a:p>
                  </a:txBody>
                  <a:tcPr/>
                </a:tc>
                <a:tc>
                  <a:txBody>
                    <a:bodyPr/>
                    <a:lstStyle/>
                    <a:p>
                      <a:r>
                        <a:rPr lang="en-US" sz="1500" baseline="0" dirty="0">
                          <a:latin typeface="Gill Sans MT" panose="020B0502020104020203" pitchFamily="34" charset="0"/>
                        </a:rPr>
                        <a:t>                         357</a:t>
                      </a:r>
                    </a:p>
                  </a:txBody>
                  <a:tcPr/>
                </a:tc>
                <a:extLst>
                  <a:ext uri="{0D108BD9-81ED-4DB2-BD59-A6C34878D82A}">
                    <a16:rowId xmlns:a16="http://schemas.microsoft.com/office/drawing/2014/main" val="3448751349"/>
                  </a:ext>
                </a:extLst>
              </a:tr>
              <a:tr h="375899">
                <a:tc>
                  <a:txBody>
                    <a:bodyPr/>
                    <a:lstStyle/>
                    <a:p>
                      <a:r>
                        <a:rPr lang="en-US" sz="1500" baseline="0" dirty="0" err="1">
                          <a:latin typeface="Gill Sans MT" panose="020B0502020104020203" pitchFamily="34" charset="0"/>
                        </a:rPr>
                        <a:t>Rev_growth_yoy</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 changed to </a:t>
                      </a:r>
                      <a:r>
                        <a:rPr lang="en-US" sz="1500" baseline="0" dirty="0" err="1">
                          <a:latin typeface="Gill Sans MT" panose="020B0502020104020203" pitchFamily="34" charset="0"/>
                        </a:rPr>
                        <a:t>NaN</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3</a:t>
                      </a:r>
                    </a:p>
                  </a:txBody>
                  <a:tcPr/>
                </a:tc>
                <a:extLst>
                  <a:ext uri="{0D108BD9-81ED-4DB2-BD59-A6C34878D82A}">
                    <a16:rowId xmlns:a16="http://schemas.microsoft.com/office/drawing/2014/main" val="2596360763"/>
                  </a:ext>
                </a:extLst>
              </a:tr>
              <a:tr h="335271">
                <a:tc>
                  <a:txBody>
                    <a:bodyPr/>
                    <a:lstStyle/>
                    <a:p>
                      <a:r>
                        <a:rPr lang="en-US" sz="1500" baseline="0" dirty="0" err="1">
                          <a:latin typeface="Gill Sans MT" panose="020B0502020104020203" pitchFamily="34" charset="0"/>
                        </a:rPr>
                        <a:t>Coupon_used_for_payment</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 $, *   all changed to </a:t>
                      </a:r>
                      <a:r>
                        <a:rPr lang="en-US" sz="1500" baseline="0" dirty="0" err="1">
                          <a:latin typeface="Gill Sans MT" panose="020B0502020104020203" pitchFamily="34" charset="0"/>
                        </a:rPr>
                        <a:t>NaN</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3</a:t>
                      </a:r>
                    </a:p>
                  </a:txBody>
                  <a:tcPr/>
                </a:tc>
                <a:extLst>
                  <a:ext uri="{0D108BD9-81ED-4DB2-BD59-A6C34878D82A}">
                    <a16:rowId xmlns:a16="http://schemas.microsoft.com/office/drawing/2014/main" val="1849249773"/>
                  </a:ext>
                </a:extLst>
              </a:tr>
              <a:tr h="335271">
                <a:tc>
                  <a:txBody>
                    <a:bodyPr/>
                    <a:lstStyle/>
                    <a:p>
                      <a:r>
                        <a:rPr lang="en-US" sz="1500" baseline="0" dirty="0" err="1">
                          <a:latin typeface="Gill Sans MT" panose="020B0502020104020203" pitchFamily="34" charset="0"/>
                        </a:rPr>
                        <a:t>Day_Since_CC_connect</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 changed to </a:t>
                      </a:r>
                      <a:r>
                        <a:rPr lang="en-US" sz="1500" baseline="0" dirty="0" err="1">
                          <a:latin typeface="Gill Sans MT" panose="020B0502020104020203" pitchFamily="34" charset="0"/>
                        </a:rPr>
                        <a:t>NaN</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358</a:t>
                      </a:r>
                    </a:p>
                  </a:txBody>
                  <a:tcPr/>
                </a:tc>
                <a:extLst>
                  <a:ext uri="{0D108BD9-81ED-4DB2-BD59-A6C34878D82A}">
                    <a16:rowId xmlns:a16="http://schemas.microsoft.com/office/drawing/2014/main" val="4188650095"/>
                  </a:ext>
                </a:extLst>
              </a:tr>
              <a:tr h="335271">
                <a:tc>
                  <a:txBody>
                    <a:bodyPr/>
                    <a:lstStyle/>
                    <a:p>
                      <a:r>
                        <a:rPr lang="en-US" sz="1500" baseline="0" dirty="0">
                          <a:latin typeface="Gill Sans MT" panose="020B0502020104020203" pitchFamily="34" charset="0"/>
                        </a:rPr>
                        <a:t>cashback</a:t>
                      </a:r>
                    </a:p>
                  </a:txBody>
                  <a:tcPr/>
                </a:tc>
                <a:tc>
                  <a:txBody>
                    <a:bodyPr/>
                    <a:lstStyle/>
                    <a:p>
                      <a:r>
                        <a:rPr lang="en-US" sz="1500" baseline="0" dirty="0">
                          <a:latin typeface="Gill Sans MT" panose="020B0502020104020203" pitchFamily="34" charset="0"/>
                        </a:rPr>
                        <a:t>                   Not Applicable</a:t>
                      </a:r>
                    </a:p>
                  </a:txBody>
                  <a:tcPr/>
                </a:tc>
                <a:tc>
                  <a:txBody>
                    <a:bodyPr/>
                    <a:lstStyle/>
                    <a:p>
                      <a:r>
                        <a:rPr lang="en-US" sz="1500" baseline="0" dirty="0">
                          <a:latin typeface="Gill Sans MT" panose="020B0502020104020203" pitchFamily="34" charset="0"/>
                        </a:rPr>
                        <a:t>                          473</a:t>
                      </a:r>
                    </a:p>
                  </a:txBody>
                  <a:tcPr/>
                </a:tc>
                <a:extLst>
                  <a:ext uri="{0D108BD9-81ED-4DB2-BD59-A6C34878D82A}">
                    <a16:rowId xmlns:a16="http://schemas.microsoft.com/office/drawing/2014/main" val="3132017773"/>
                  </a:ext>
                </a:extLst>
              </a:tr>
              <a:tr h="335271">
                <a:tc>
                  <a:txBody>
                    <a:bodyPr/>
                    <a:lstStyle/>
                    <a:p>
                      <a:r>
                        <a:rPr lang="en-US" sz="1500" baseline="0" dirty="0" err="1">
                          <a:latin typeface="Gill Sans MT" panose="020B0502020104020203" pitchFamily="34" charset="0"/>
                        </a:rPr>
                        <a:t>Login_device</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&amp;&amp;&amp;&amp; changed to </a:t>
                      </a:r>
                      <a:r>
                        <a:rPr lang="en-US" sz="1500" baseline="0" dirty="0" err="1">
                          <a:latin typeface="Gill Sans MT" panose="020B0502020104020203" pitchFamily="34" charset="0"/>
                        </a:rPr>
                        <a:t>NaN</a:t>
                      </a:r>
                      <a:endParaRPr lang="en-US" sz="1500" baseline="0" dirty="0">
                        <a:latin typeface="Gill Sans MT" panose="020B0502020104020203" pitchFamily="34" charset="0"/>
                      </a:endParaRPr>
                    </a:p>
                  </a:txBody>
                  <a:tcPr/>
                </a:tc>
                <a:tc>
                  <a:txBody>
                    <a:bodyPr/>
                    <a:lstStyle/>
                    <a:p>
                      <a:r>
                        <a:rPr lang="en-US" sz="1500" baseline="0" dirty="0">
                          <a:latin typeface="Gill Sans MT" panose="020B0502020104020203" pitchFamily="34" charset="0"/>
                        </a:rPr>
                        <a:t>                          760</a:t>
                      </a:r>
                    </a:p>
                  </a:txBody>
                  <a:tcPr/>
                </a:tc>
                <a:extLst>
                  <a:ext uri="{0D108BD9-81ED-4DB2-BD59-A6C34878D82A}">
                    <a16:rowId xmlns:a16="http://schemas.microsoft.com/office/drawing/2014/main" val="876254711"/>
                  </a:ext>
                </a:extLst>
              </a:tr>
            </a:tbl>
          </a:graphicData>
        </a:graphic>
      </p:graphicFrame>
    </p:spTree>
    <p:extLst>
      <p:ext uri="{BB962C8B-B14F-4D97-AF65-F5344CB8AC3E}">
        <p14:creationId xmlns:p14="http://schemas.microsoft.com/office/powerpoint/2010/main" val="1822513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AE7C-81D5-4B11-9FF3-8B68CA7532C9}"/>
              </a:ext>
            </a:extLst>
          </p:cNvPr>
          <p:cNvSpPr>
            <a:spLocks noGrp="1"/>
          </p:cNvSpPr>
          <p:nvPr>
            <p:ph type="title"/>
          </p:nvPr>
        </p:nvSpPr>
        <p:spPr>
          <a:xfrm>
            <a:off x="838200" y="0"/>
            <a:ext cx="10515598" cy="739331"/>
          </a:xfrm>
        </p:spPr>
        <p:txBody>
          <a:bodyPr>
            <a:normAutofit/>
          </a:bodyPr>
          <a:lstStyle/>
          <a:p>
            <a:r>
              <a:rPr lang="en-US" sz="3200" dirty="0">
                <a:latin typeface="Gill Sans MT" panose="020B0502020104020203" pitchFamily="34" charset="0"/>
              </a:rPr>
              <a:t>Data Pre-Processing – Outlier Treatment</a:t>
            </a:r>
          </a:p>
        </p:txBody>
      </p:sp>
      <p:graphicFrame>
        <p:nvGraphicFramePr>
          <p:cNvPr id="3" name="Table 3">
            <a:extLst>
              <a:ext uri="{FF2B5EF4-FFF2-40B4-BE49-F238E27FC236}">
                <a16:creationId xmlns:a16="http://schemas.microsoft.com/office/drawing/2014/main" id="{2658DB53-FAD2-DBAF-E40D-1100A61BE6F1}"/>
              </a:ext>
            </a:extLst>
          </p:cNvPr>
          <p:cNvGraphicFramePr>
            <a:graphicFrameLocks noGrp="1"/>
          </p:cNvGraphicFramePr>
          <p:nvPr>
            <p:extLst>
              <p:ext uri="{D42A27DB-BD31-4B8C-83A1-F6EECF244321}">
                <p14:modId xmlns:p14="http://schemas.microsoft.com/office/powerpoint/2010/main" val="3109495994"/>
              </p:ext>
            </p:extLst>
          </p:nvPr>
        </p:nvGraphicFramePr>
        <p:xfrm>
          <a:off x="265471" y="828760"/>
          <a:ext cx="11808540" cy="4389120"/>
        </p:xfrm>
        <a:graphic>
          <a:graphicData uri="http://schemas.openxmlformats.org/drawingml/2006/table">
            <a:tbl>
              <a:tblPr firstRow="1" bandRow="1">
                <a:tableStyleId>{5C22544A-7EE6-4342-B048-85BDC9FD1C3A}</a:tableStyleId>
              </a:tblPr>
              <a:tblGrid>
                <a:gridCol w="3726425">
                  <a:extLst>
                    <a:ext uri="{9D8B030D-6E8A-4147-A177-3AD203B41FA5}">
                      <a16:colId xmlns:a16="http://schemas.microsoft.com/office/drawing/2014/main" val="3383491751"/>
                    </a:ext>
                  </a:extLst>
                </a:gridCol>
                <a:gridCol w="4100051">
                  <a:extLst>
                    <a:ext uri="{9D8B030D-6E8A-4147-A177-3AD203B41FA5}">
                      <a16:colId xmlns:a16="http://schemas.microsoft.com/office/drawing/2014/main" val="4141834121"/>
                    </a:ext>
                  </a:extLst>
                </a:gridCol>
                <a:gridCol w="3982064">
                  <a:extLst>
                    <a:ext uri="{9D8B030D-6E8A-4147-A177-3AD203B41FA5}">
                      <a16:colId xmlns:a16="http://schemas.microsoft.com/office/drawing/2014/main" val="1777891646"/>
                    </a:ext>
                  </a:extLst>
                </a:gridCol>
              </a:tblGrid>
              <a:tr h="213405">
                <a:tc>
                  <a:txBody>
                    <a:bodyPr/>
                    <a:lstStyle/>
                    <a:p>
                      <a:r>
                        <a:rPr lang="en-US" sz="2400" baseline="0" dirty="0">
                          <a:latin typeface="Gill Sans MT" panose="020B0502020104020203" pitchFamily="34" charset="0"/>
                        </a:rPr>
                        <a:t>Variable Name</a:t>
                      </a:r>
                    </a:p>
                  </a:txBody>
                  <a:tcPr/>
                </a:tc>
                <a:tc>
                  <a:txBody>
                    <a:bodyPr/>
                    <a:lstStyle/>
                    <a:p>
                      <a:r>
                        <a:rPr lang="en-US" sz="2400" baseline="0" dirty="0">
                          <a:latin typeface="Gill Sans MT" panose="020B0502020104020203" pitchFamily="34" charset="0"/>
                        </a:rPr>
                        <a:t>Count Of High Outliers  Limited To 75% Quartile + 1.5 * IQR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Count Of Low Outliers  Limited To 25% Quartile - 1.5 * IQR</a:t>
                      </a:r>
                      <a:endParaRPr lang="en-US" sz="2400" baseline="0" dirty="0">
                        <a:latin typeface="Gill Sans MT" panose="020B0502020104020203" pitchFamily="34" charset="0"/>
                      </a:endParaRPr>
                    </a:p>
                  </a:txBody>
                  <a:tcPr/>
                </a:tc>
                <a:extLst>
                  <a:ext uri="{0D108BD9-81ED-4DB2-BD59-A6C34878D82A}">
                    <a16:rowId xmlns:a16="http://schemas.microsoft.com/office/drawing/2014/main" val="3188977716"/>
                  </a:ext>
                </a:extLst>
              </a:tr>
              <a:tr h="316433">
                <a:tc>
                  <a:txBody>
                    <a:bodyPr/>
                    <a:lstStyle/>
                    <a:p>
                      <a:r>
                        <a:rPr lang="en-US" sz="2400" b="0" i="0" baseline="0" dirty="0">
                          <a:latin typeface="Gill Sans MT" panose="020B0502020104020203" pitchFamily="34" charset="0"/>
                        </a:rPr>
                        <a:t>Tenure</a:t>
                      </a:r>
                    </a:p>
                  </a:txBody>
                  <a:tcPr/>
                </a:tc>
                <a:tc>
                  <a:txBody>
                    <a:bodyPr/>
                    <a:lstStyle/>
                    <a:p>
                      <a:r>
                        <a:rPr lang="en-US" sz="2400" b="0" i="0" baseline="0" dirty="0">
                          <a:latin typeface="Gill Sans MT" panose="020B0502020104020203" pitchFamily="34" charset="0"/>
                        </a:rPr>
                        <a:t>  139 Values &gt; Right Whisker</a:t>
                      </a:r>
                    </a:p>
                  </a:txBody>
                  <a:tcPr/>
                </a:tc>
                <a:tc>
                  <a:txBody>
                    <a:bodyPr/>
                    <a:lstStyle/>
                    <a:p>
                      <a:r>
                        <a:rPr lang="en-US" sz="2400" b="0" i="0" baseline="0" dirty="0">
                          <a:latin typeface="Gill Sans MT" panose="020B0502020104020203" pitchFamily="34" charset="0"/>
                        </a:rPr>
                        <a:t>              Not  Applicable         </a:t>
                      </a:r>
                    </a:p>
                  </a:txBody>
                  <a:tcPr/>
                </a:tc>
                <a:extLst>
                  <a:ext uri="{0D108BD9-81ED-4DB2-BD59-A6C34878D82A}">
                    <a16:rowId xmlns:a16="http://schemas.microsoft.com/office/drawing/2014/main" val="2211732980"/>
                  </a:ext>
                </a:extLst>
              </a:tr>
              <a:tr h="316433">
                <a:tc>
                  <a:txBody>
                    <a:bodyPr/>
                    <a:lstStyle/>
                    <a:p>
                      <a:r>
                        <a:rPr lang="en-US" sz="2400" b="0" i="0" baseline="0" dirty="0" err="1">
                          <a:latin typeface="Gill Sans MT" panose="020B0502020104020203" pitchFamily="34" charset="0"/>
                        </a:rPr>
                        <a:t>CC_Contacted_LY</a:t>
                      </a:r>
                      <a:endParaRPr lang="en-US" sz="2400" b="0" i="0" baseline="0" dirty="0">
                        <a:latin typeface="Gill Sans MT" panose="020B0502020104020203" pitchFamily="34" charset="0"/>
                      </a:endParaRPr>
                    </a:p>
                  </a:txBody>
                  <a:tcPr/>
                </a:tc>
                <a:tc>
                  <a:txBody>
                    <a:bodyPr/>
                    <a:lstStyle/>
                    <a:p>
                      <a:r>
                        <a:rPr lang="en-US" sz="2400" b="0" i="0" baseline="0" dirty="0">
                          <a:latin typeface="Gill Sans MT" panose="020B0502020104020203" pitchFamily="34" charset="0"/>
                        </a:rPr>
                        <a:t>    42 Values &gt; Right Whisker  </a:t>
                      </a:r>
                    </a:p>
                  </a:txBody>
                  <a:tcPr/>
                </a:tc>
                <a:tc>
                  <a:txBody>
                    <a:bodyPr/>
                    <a:lstStyle/>
                    <a:p>
                      <a:r>
                        <a:rPr lang="en-US" sz="2400" b="0" i="0" baseline="0" dirty="0">
                          <a:latin typeface="Gill Sans MT" panose="020B0502020104020203" pitchFamily="34" charset="0"/>
                        </a:rPr>
                        <a:t>              Not  Applicable   </a:t>
                      </a:r>
                    </a:p>
                  </a:txBody>
                  <a:tcPr/>
                </a:tc>
                <a:extLst>
                  <a:ext uri="{0D108BD9-81ED-4DB2-BD59-A6C34878D82A}">
                    <a16:rowId xmlns:a16="http://schemas.microsoft.com/office/drawing/2014/main" val="1174408267"/>
                  </a:ext>
                </a:extLst>
              </a:tr>
              <a:tr h="316433">
                <a:tc>
                  <a:txBody>
                    <a:bodyPr/>
                    <a:lstStyle/>
                    <a:p>
                      <a:r>
                        <a:rPr lang="en-US" sz="2400" b="0" i="0" baseline="0" dirty="0" err="1">
                          <a:latin typeface="Gill Sans MT" panose="020B0502020104020203" pitchFamily="34" charset="0"/>
                        </a:rPr>
                        <a:t>Service_Score</a:t>
                      </a:r>
                      <a:endParaRPr lang="en-US" sz="2400" b="0" i="0" baseline="0" dirty="0">
                        <a:latin typeface="Gill Sans MT" panose="020B0502020104020203" pitchFamily="34" charset="0"/>
                      </a:endParaRPr>
                    </a:p>
                  </a:txBody>
                  <a:tcPr/>
                </a:tc>
                <a:tc>
                  <a:txBody>
                    <a:bodyPr/>
                    <a:lstStyle/>
                    <a:p>
                      <a:r>
                        <a:rPr lang="en-US" sz="2400" b="0" i="0" baseline="0" dirty="0">
                          <a:latin typeface="Gill Sans MT" panose="020B0502020104020203" pitchFamily="34" charset="0"/>
                        </a:rPr>
                        <a:t>      </a:t>
                      </a:r>
                      <a:r>
                        <a:rPr kumimoji="0" lang="en-US" sz="24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5 Values &gt; Right Whisker  </a:t>
                      </a:r>
                      <a:endParaRPr lang="en-US" sz="2400" b="0" i="0" baseline="0" dirty="0">
                        <a:latin typeface="Gill Sans MT" panose="020B0502020104020203" pitchFamily="34" charset="0"/>
                      </a:endParaRPr>
                    </a:p>
                  </a:txBody>
                  <a:tcPr/>
                </a:tc>
                <a:tc>
                  <a:txBody>
                    <a:bodyPr/>
                    <a:lstStyle/>
                    <a:p>
                      <a:r>
                        <a:rPr lang="en-US" sz="2400" b="0" i="0" baseline="0" dirty="0">
                          <a:latin typeface="Gill Sans MT" panose="020B0502020104020203" pitchFamily="34" charset="0"/>
                        </a:rPr>
                        <a:t>        </a:t>
                      </a:r>
                      <a:r>
                        <a:rPr kumimoji="0" lang="en-US" sz="24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8 Values &lt; Left Whisker </a:t>
                      </a:r>
                      <a:r>
                        <a:rPr lang="en-US" sz="2400" b="0" i="0" baseline="0" dirty="0">
                          <a:latin typeface="Gill Sans MT" panose="020B0502020104020203" pitchFamily="34" charset="0"/>
                        </a:rPr>
                        <a:t>        </a:t>
                      </a:r>
                    </a:p>
                  </a:txBody>
                  <a:tcPr/>
                </a:tc>
                <a:extLst>
                  <a:ext uri="{0D108BD9-81ED-4DB2-BD59-A6C34878D82A}">
                    <a16:rowId xmlns:a16="http://schemas.microsoft.com/office/drawing/2014/main" val="1107025312"/>
                  </a:ext>
                </a:extLst>
              </a:tr>
              <a:tr h="316433">
                <a:tc>
                  <a:txBody>
                    <a:bodyPr/>
                    <a:lstStyle/>
                    <a:p>
                      <a:r>
                        <a:rPr lang="en-US" sz="2400" b="0" i="0" baseline="0" dirty="0" err="1">
                          <a:latin typeface="Gill Sans MT" panose="020B0502020104020203" pitchFamily="34" charset="0"/>
                        </a:rPr>
                        <a:t>rev_per_month</a:t>
                      </a:r>
                      <a:endParaRPr lang="en-US" sz="2400" b="0" i="0" baseline="0" dirty="0">
                        <a:latin typeface="Gill Sans MT" panose="020B05020201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baseline="0" dirty="0">
                          <a:latin typeface="Gill Sans MT" panose="020B0502020104020203" pitchFamily="34" charset="0"/>
                        </a:rPr>
                        <a:t>  </a:t>
                      </a:r>
                      <a:r>
                        <a:rPr kumimoji="0" lang="en-US" sz="24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185 Values &gt; Right Whisker </a:t>
                      </a:r>
                    </a:p>
                  </a:txBody>
                  <a:tcPr/>
                </a:tc>
                <a:tc>
                  <a:txBody>
                    <a:bodyPr/>
                    <a:lstStyle/>
                    <a:p>
                      <a:r>
                        <a:rPr lang="en-US" sz="2400" b="0" i="0" baseline="0" dirty="0">
                          <a:latin typeface="Gill Sans MT" panose="020B0502020104020203" pitchFamily="34" charset="0"/>
                        </a:rPr>
                        <a:t>               Not Applicable       </a:t>
                      </a:r>
                    </a:p>
                  </a:txBody>
                  <a:tcPr/>
                </a:tc>
                <a:extLst>
                  <a:ext uri="{0D108BD9-81ED-4DB2-BD59-A6C34878D82A}">
                    <a16:rowId xmlns:a16="http://schemas.microsoft.com/office/drawing/2014/main" val="3326387298"/>
                  </a:ext>
                </a:extLst>
              </a:tr>
              <a:tr h="316433">
                <a:tc>
                  <a:txBody>
                    <a:bodyPr/>
                    <a:lstStyle/>
                    <a:p>
                      <a:r>
                        <a:rPr lang="en-US" sz="2400" b="0" i="0" baseline="0" dirty="0" err="1">
                          <a:latin typeface="Gill Sans MT" panose="020B0502020104020203" pitchFamily="34" charset="0"/>
                        </a:rPr>
                        <a:t>Coupon_used_for_payment</a:t>
                      </a:r>
                      <a:endParaRPr lang="en-US" sz="2400" b="0" i="0" baseline="0" dirty="0">
                        <a:latin typeface="Gill Sans MT" panose="020B0502020104020203" pitchFamily="34" charset="0"/>
                      </a:endParaRPr>
                    </a:p>
                  </a:txBody>
                  <a:tcPr/>
                </a:tc>
                <a:tc>
                  <a:txBody>
                    <a:bodyPr/>
                    <a:lstStyle/>
                    <a:p>
                      <a:r>
                        <a:rPr kumimoji="0" lang="en-US" sz="24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1380 Values &gt; Right Whisker </a:t>
                      </a:r>
                      <a:endParaRPr lang="en-US" sz="2400" b="0" i="0" baseline="0" dirty="0">
                        <a:latin typeface="Gill Sans MT" panose="020B0502020104020203" pitchFamily="34" charset="0"/>
                      </a:endParaRPr>
                    </a:p>
                  </a:txBody>
                  <a:tcPr/>
                </a:tc>
                <a:tc>
                  <a:txBody>
                    <a:bodyPr/>
                    <a:lstStyle/>
                    <a:p>
                      <a:r>
                        <a:rPr lang="en-US" sz="2400" b="0" i="0" baseline="0" dirty="0">
                          <a:latin typeface="Gill Sans MT" panose="020B0502020104020203" pitchFamily="34" charset="0"/>
                        </a:rPr>
                        <a:t>               </a:t>
                      </a:r>
                      <a:r>
                        <a:rPr kumimoji="0" lang="en-US" sz="24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Not Applicable </a:t>
                      </a:r>
                      <a:r>
                        <a:rPr lang="en-US" sz="2400" b="0" i="0" baseline="0" dirty="0">
                          <a:latin typeface="Gill Sans MT" panose="020B0502020104020203" pitchFamily="34" charset="0"/>
                        </a:rPr>
                        <a:t>       </a:t>
                      </a:r>
                    </a:p>
                  </a:txBody>
                  <a:tcPr/>
                </a:tc>
                <a:extLst>
                  <a:ext uri="{0D108BD9-81ED-4DB2-BD59-A6C34878D82A}">
                    <a16:rowId xmlns:a16="http://schemas.microsoft.com/office/drawing/2014/main" val="1849249773"/>
                  </a:ext>
                </a:extLst>
              </a:tr>
              <a:tr h="316433">
                <a:tc>
                  <a:txBody>
                    <a:bodyPr/>
                    <a:lstStyle/>
                    <a:p>
                      <a:r>
                        <a:rPr lang="en-US" sz="2400" b="0" i="0" baseline="0" dirty="0" err="1">
                          <a:latin typeface="Gill Sans MT" panose="020B0502020104020203" pitchFamily="34" charset="0"/>
                        </a:rPr>
                        <a:t>Day_Since_CC_connect</a:t>
                      </a:r>
                      <a:endParaRPr lang="en-US" sz="2400" b="0" i="0" baseline="0" dirty="0">
                        <a:latin typeface="Gill Sans MT" panose="020B0502020104020203" pitchFamily="34" charset="0"/>
                      </a:endParaRPr>
                    </a:p>
                  </a:txBody>
                  <a:tcPr/>
                </a:tc>
                <a:tc>
                  <a:txBody>
                    <a:bodyPr/>
                    <a:lstStyle/>
                    <a:p>
                      <a:r>
                        <a:rPr lang="en-US" sz="2400" b="0" i="0" baseline="0" dirty="0">
                          <a:latin typeface="Gill Sans MT" panose="020B0502020104020203" pitchFamily="34" charset="0"/>
                        </a:rPr>
                        <a:t>    33 </a:t>
                      </a:r>
                      <a:r>
                        <a:rPr kumimoji="0" lang="en-US" sz="24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Values &gt; Right Whisker </a:t>
                      </a:r>
                      <a:r>
                        <a:rPr lang="en-US" sz="2400" b="0" i="0" baseline="0" dirty="0">
                          <a:latin typeface="Gill Sans MT" panose="020B0502020104020203" pitchFamily="34" charset="0"/>
                        </a:rPr>
                        <a:t> </a:t>
                      </a:r>
                    </a:p>
                  </a:txBody>
                  <a:tcPr/>
                </a:tc>
                <a:tc>
                  <a:txBody>
                    <a:bodyPr/>
                    <a:lstStyle/>
                    <a:p>
                      <a:r>
                        <a:rPr lang="en-US" sz="2400" b="0" i="0" baseline="0" dirty="0">
                          <a:latin typeface="Gill Sans MT" panose="020B0502020104020203" pitchFamily="34" charset="0"/>
                        </a:rPr>
                        <a:t>               Not Applicable      </a:t>
                      </a:r>
                    </a:p>
                  </a:txBody>
                  <a:tcPr/>
                </a:tc>
                <a:extLst>
                  <a:ext uri="{0D108BD9-81ED-4DB2-BD59-A6C34878D82A}">
                    <a16:rowId xmlns:a16="http://schemas.microsoft.com/office/drawing/2014/main" val="4188650095"/>
                  </a:ext>
                </a:extLst>
              </a:tr>
              <a:tr h="316433">
                <a:tc>
                  <a:txBody>
                    <a:bodyPr/>
                    <a:lstStyle/>
                    <a:p>
                      <a:r>
                        <a:rPr lang="en-US" sz="2400" b="0" i="0" baseline="0" dirty="0">
                          <a:latin typeface="Gill Sans MT" panose="020B0502020104020203" pitchFamily="34" charset="0"/>
                        </a:rPr>
                        <a:t>cashback</a:t>
                      </a:r>
                    </a:p>
                  </a:txBody>
                  <a:tcPr/>
                </a:tc>
                <a:tc>
                  <a:txBody>
                    <a:bodyPr/>
                    <a:lstStyle/>
                    <a:p>
                      <a:r>
                        <a:rPr lang="en-US" sz="2400" b="0" i="0" baseline="0" dirty="0">
                          <a:latin typeface="Gill Sans MT" panose="020B0502020104020203" pitchFamily="34" charset="0"/>
                        </a:rPr>
                        <a:t>   </a:t>
                      </a:r>
                      <a:r>
                        <a:rPr kumimoji="0" lang="en-US" sz="24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859 Values &gt; Right Whisker </a:t>
                      </a:r>
                      <a:r>
                        <a:rPr lang="en-US" sz="2400" b="0" i="0" baseline="0" dirty="0">
                          <a:latin typeface="Gill Sans MT" panose="020B0502020104020203" pitchFamily="34" charset="0"/>
                        </a:rPr>
                        <a:t>     </a:t>
                      </a:r>
                    </a:p>
                  </a:txBody>
                  <a:tcPr/>
                </a:tc>
                <a:tc>
                  <a:txBody>
                    <a:bodyPr/>
                    <a:lstStyle/>
                    <a:p>
                      <a:r>
                        <a:rPr lang="en-US" sz="2400" b="0" i="0" baseline="0" dirty="0">
                          <a:latin typeface="Gill Sans MT" panose="020B0502020104020203" pitchFamily="34" charset="0"/>
                        </a:rPr>
                        <a:t>               Not Applicable          </a:t>
                      </a:r>
                    </a:p>
                  </a:txBody>
                  <a:tcPr/>
                </a:tc>
                <a:extLst>
                  <a:ext uri="{0D108BD9-81ED-4DB2-BD59-A6C34878D82A}">
                    <a16:rowId xmlns:a16="http://schemas.microsoft.com/office/drawing/2014/main" val="3132017773"/>
                  </a:ext>
                </a:extLst>
              </a:tr>
            </a:tbl>
          </a:graphicData>
        </a:graphic>
      </p:graphicFrame>
    </p:spTree>
    <p:extLst>
      <p:ext uri="{BB962C8B-B14F-4D97-AF65-F5344CB8AC3E}">
        <p14:creationId xmlns:p14="http://schemas.microsoft.com/office/powerpoint/2010/main" val="220018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9BFC9-8DA0-696A-FBB6-1457547625C2}"/>
              </a:ext>
            </a:extLst>
          </p:cNvPr>
          <p:cNvSpPr txBox="1"/>
          <p:nvPr/>
        </p:nvSpPr>
        <p:spPr>
          <a:xfrm>
            <a:off x="513184" y="174875"/>
            <a:ext cx="11131420" cy="584775"/>
          </a:xfrm>
          <a:prstGeom prst="rect">
            <a:avLst/>
          </a:prstGeom>
          <a:noFill/>
        </p:spPr>
        <p:txBody>
          <a:bodyPr wrap="square" rtlCol="0">
            <a:spAutoFit/>
          </a:bodyPr>
          <a:lstStyle/>
          <a:p>
            <a:r>
              <a:rPr lang="en-US" sz="3200" dirty="0">
                <a:latin typeface="Gill Sans MT" panose="020B0502020104020203" pitchFamily="34" charset="0"/>
              </a:rPr>
              <a:t>Executive Summary (continued)</a:t>
            </a:r>
          </a:p>
        </p:txBody>
      </p:sp>
      <p:sp>
        <p:nvSpPr>
          <p:cNvPr id="9" name="TextBox 8">
            <a:extLst>
              <a:ext uri="{FF2B5EF4-FFF2-40B4-BE49-F238E27FC236}">
                <a16:creationId xmlns:a16="http://schemas.microsoft.com/office/drawing/2014/main" id="{315D70EB-6083-9E6B-3CBB-585BC7F35EC6}"/>
              </a:ext>
            </a:extLst>
          </p:cNvPr>
          <p:cNvSpPr txBox="1"/>
          <p:nvPr/>
        </p:nvSpPr>
        <p:spPr>
          <a:xfrm>
            <a:off x="513184" y="759650"/>
            <a:ext cx="11327363" cy="6924973"/>
          </a:xfrm>
          <a:prstGeom prst="rect">
            <a:avLst/>
          </a:prstGeom>
          <a:noFill/>
        </p:spPr>
        <p:txBody>
          <a:bodyPr wrap="square">
            <a:spAutoFit/>
          </a:bodyPr>
          <a:lstStyle/>
          <a:p>
            <a:r>
              <a:rPr lang="en-US" sz="2800" dirty="0">
                <a:solidFill>
                  <a:srgbClr val="000000"/>
                </a:solidFill>
                <a:latin typeface="Gill Sans MT" panose="020B0502020104020203" pitchFamily="34" charset="0"/>
              </a:rPr>
              <a:t>Key Next Steps:</a:t>
            </a:r>
          </a:p>
          <a:p>
            <a:endParaRPr lang="en-US" sz="28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Complete root cause analyses of account complaints, track complaint resolution metrics and implement learnings to improve customer care agent scores.</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Perform a study of the account onboarding process to better understand why 81.28% of the total churn occurs for accounts with tenure less than 6 months.  </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b="0" i="0" dirty="0">
                <a:solidFill>
                  <a:srgbClr val="000000"/>
                </a:solidFill>
                <a:effectLst/>
                <a:latin typeface="Gill Sans MT" panose="020B0502020104020203" pitchFamily="34" charset="0"/>
              </a:rPr>
              <a:t>Complete a study to determine why 27.33% of Regular Plus accounts churn as compared to the 16.84% churn rate for the overall population.</a:t>
            </a:r>
          </a:p>
          <a:p>
            <a:pPr marL="457200" indent="-457200">
              <a:buFont typeface="Arial" panose="020B0604020202020204" pitchFamily="34" charset="0"/>
              <a:buChar char="•"/>
            </a:pPr>
            <a:endParaRPr lang="en-US" sz="2800" b="0" i="0" dirty="0">
              <a:solidFill>
                <a:srgbClr val="000000"/>
              </a:solidFill>
              <a:effectLst/>
              <a:latin typeface="Gill Sans MT" panose="020B0502020104020203" pitchFamily="34" charset="0"/>
            </a:endParaRPr>
          </a:p>
          <a:p>
            <a:pPr marL="457200" indent="-457200">
              <a:buFont typeface="Arial" panose="020B0604020202020204" pitchFamily="34" charset="0"/>
              <a:buChar char="•"/>
            </a:pPr>
            <a:r>
              <a:rPr lang="en-US" sz="2400" b="0" i="0" dirty="0">
                <a:solidFill>
                  <a:srgbClr val="000000"/>
                </a:solidFill>
                <a:effectLst/>
                <a:latin typeface="Gill Sans MT" panose="020B0502020104020203" pitchFamily="34" charset="0"/>
              </a:rPr>
              <a:t>Implement a study to determine </a:t>
            </a:r>
            <a:r>
              <a:rPr lang="en-US" sz="2400" dirty="0">
                <a:solidFill>
                  <a:srgbClr val="000000"/>
                </a:solidFill>
                <a:latin typeface="Gill Sans MT" panose="020B0502020104020203" pitchFamily="34" charset="0"/>
              </a:rPr>
              <a:t>why </a:t>
            </a:r>
            <a:r>
              <a:rPr lang="en-US" sz="2400" b="0" i="0" dirty="0">
                <a:solidFill>
                  <a:srgbClr val="000000"/>
                </a:solidFill>
                <a:effectLst/>
                <a:latin typeface="Gill Sans MT" panose="020B0502020104020203" pitchFamily="34" charset="0"/>
              </a:rPr>
              <a:t>accounts with the primary account holder being of single marital status are 2.34 ti</a:t>
            </a:r>
            <a:r>
              <a:rPr lang="en-US" sz="2400" dirty="0">
                <a:solidFill>
                  <a:srgbClr val="000000"/>
                </a:solidFill>
                <a:latin typeface="Gill Sans MT" panose="020B0502020104020203" pitchFamily="34" charset="0"/>
              </a:rPr>
              <a:t>mes more likely to churn than accounts with a primary customer of married status.</a:t>
            </a:r>
            <a:r>
              <a:rPr lang="en-US" sz="2400" b="0" i="0" dirty="0">
                <a:solidFill>
                  <a:srgbClr val="000000"/>
                </a:solidFill>
                <a:effectLst/>
                <a:latin typeface="Gill Sans MT" panose="020B0502020104020203" pitchFamily="34" charset="0"/>
              </a:rPr>
              <a:t> </a:t>
            </a:r>
          </a:p>
          <a:p>
            <a:pPr marL="457200" indent="-457200">
              <a:buFont typeface="Arial" panose="020B0604020202020204" pitchFamily="34" charset="0"/>
              <a:buChar char="•"/>
            </a:pPr>
            <a:endParaRPr lang="en-US" sz="2400" b="0" i="0" dirty="0">
              <a:solidFill>
                <a:srgbClr val="000000"/>
              </a:solidFill>
              <a:effectLst/>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Investigate shifting advertising to target females and Tier 2 cities.</a:t>
            </a:r>
            <a:endParaRPr lang="en-US" sz="2400" b="0" i="0" dirty="0">
              <a:solidFill>
                <a:srgbClr val="000000"/>
              </a:solidFill>
              <a:effectLst/>
              <a:latin typeface="Gill Sans MT" panose="020B0502020104020203" pitchFamily="34" charset="0"/>
            </a:endParaRPr>
          </a:p>
          <a:p>
            <a:pPr marL="342900" indent="-342900">
              <a:buFont typeface="Arial" panose="020B0604020202020204" pitchFamily="34" charset="0"/>
              <a:buChar char="•"/>
            </a:pPr>
            <a:endParaRPr lang="en-US" sz="2400" b="0" i="0" dirty="0">
              <a:solidFill>
                <a:srgbClr val="000000"/>
              </a:solidFill>
              <a:effectLst/>
              <a:latin typeface="Gill Sans MT" panose="020B0502020104020203" pitchFamily="34" charset="0"/>
            </a:endParaRPr>
          </a:p>
          <a:p>
            <a:endParaRPr lang="en-US" sz="240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404050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9BFC9-8DA0-696A-FBB6-1457547625C2}"/>
              </a:ext>
            </a:extLst>
          </p:cNvPr>
          <p:cNvSpPr txBox="1"/>
          <p:nvPr/>
        </p:nvSpPr>
        <p:spPr>
          <a:xfrm>
            <a:off x="513184" y="587829"/>
            <a:ext cx="11131420" cy="584775"/>
          </a:xfrm>
          <a:prstGeom prst="rect">
            <a:avLst/>
          </a:prstGeom>
          <a:noFill/>
        </p:spPr>
        <p:txBody>
          <a:bodyPr wrap="square" rtlCol="0">
            <a:spAutoFit/>
          </a:bodyPr>
          <a:lstStyle/>
          <a:p>
            <a:r>
              <a:rPr lang="en-US" sz="3200" dirty="0">
                <a:latin typeface="Gill Sans MT" panose="020B0502020104020203" pitchFamily="34" charset="0"/>
              </a:rPr>
              <a:t>Problem and Solution Summary </a:t>
            </a:r>
          </a:p>
        </p:txBody>
      </p:sp>
      <p:sp>
        <p:nvSpPr>
          <p:cNvPr id="9" name="TextBox 8">
            <a:extLst>
              <a:ext uri="{FF2B5EF4-FFF2-40B4-BE49-F238E27FC236}">
                <a16:creationId xmlns:a16="http://schemas.microsoft.com/office/drawing/2014/main" id="{315D70EB-6083-9E6B-3CBB-585BC7F35EC6}"/>
              </a:ext>
            </a:extLst>
          </p:cNvPr>
          <p:cNvSpPr txBox="1"/>
          <p:nvPr/>
        </p:nvSpPr>
        <p:spPr>
          <a:xfrm>
            <a:off x="513184" y="1310866"/>
            <a:ext cx="11327363" cy="7540526"/>
          </a:xfrm>
          <a:prstGeom prst="rect">
            <a:avLst/>
          </a:prstGeom>
          <a:noFill/>
        </p:spPr>
        <p:txBody>
          <a:bodyPr wrap="square">
            <a:spAutoFit/>
          </a:bodyPr>
          <a:lstStyle/>
          <a:p>
            <a:r>
              <a:rPr lang="en-US" sz="2800" b="0" i="0" dirty="0">
                <a:solidFill>
                  <a:srgbClr val="000000"/>
                </a:solidFill>
                <a:effectLst/>
                <a:latin typeface="Gill Sans MT" panose="020B0502020104020203" pitchFamily="34" charset="0"/>
              </a:rPr>
              <a:t>Problem That Is Being Solved:</a:t>
            </a:r>
          </a:p>
          <a:p>
            <a:endParaRPr lang="en-US" sz="2800" dirty="0">
              <a:solidFill>
                <a:srgbClr val="000000"/>
              </a:solidFill>
              <a:latin typeface="Gill Sans MT" panose="020B0502020104020203"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Gill Sans MT" panose="020B0502020104020203" pitchFamily="34" charset="0"/>
                <a:ea typeface="+mn-ea"/>
                <a:cs typeface="+mn-cs"/>
              </a:rPr>
              <a:t>This study addresses the issue of account churn for a direct to home provider that is facing significant competition and is challenged to retain accounts.  Account churn negatively impacts the provider’s market position and revenue.   Account retention is critical for business sustainability as many accounts service multiple customers.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rgbClr val="000000"/>
              </a:solidFill>
              <a:latin typeface="Gill Sans MT" panose="020B0502020104020203"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000000"/>
                </a:solidFill>
                <a:latin typeface="Gill Sans MT" panose="020B0502020104020203" pitchFamily="34" charset="0"/>
              </a:rPr>
              <a:t>Most of the account churn occurs within 6 months of accounts being established and the majority of the short tenure accounts have contacted customer service frequently and have registered a complaint.  There is correlation between account complaints, customer care agent score and churn.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rgbClr val="000000"/>
              </a:solidFill>
              <a:latin typeface="Gill Sans MT" panose="020B0502020104020203"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000000"/>
                </a:solidFill>
                <a:latin typeface="Gill Sans MT" panose="020B0502020104020203" pitchFamily="34" charset="0"/>
              </a:rPr>
              <a:t>There are significant concerns with churn for the Regular Plus account segment and for accounts where the primary customer is of single marital status.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rgbClr val="000000"/>
              </a:solidFill>
              <a:latin typeface="Gill Sans MT" panose="020B0502020104020203" pitchFamily="34" charset="0"/>
            </a:endParaRPr>
          </a:p>
          <a:p>
            <a:endParaRPr lang="en-US" sz="2400" b="0" i="0" dirty="0">
              <a:solidFill>
                <a:srgbClr val="000000"/>
              </a:solidFill>
              <a:effectLst/>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b="0" i="0" dirty="0">
              <a:solidFill>
                <a:srgbClr val="000000"/>
              </a:solidFill>
              <a:effectLst/>
              <a:latin typeface="Gill Sans MT" panose="020B0502020104020203" pitchFamily="34" charset="0"/>
            </a:endParaRPr>
          </a:p>
          <a:p>
            <a:endParaRPr lang="en-US" sz="2400" b="0" i="0" dirty="0">
              <a:solidFill>
                <a:srgbClr val="000000"/>
              </a:solidFill>
              <a:effectLst/>
              <a:latin typeface="Gill Sans MT" panose="020B0502020104020203" pitchFamily="34" charset="0"/>
            </a:endParaRPr>
          </a:p>
          <a:p>
            <a:endParaRPr lang="en-US" sz="240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77480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9BFC9-8DA0-696A-FBB6-1457547625C2}"/>
              </a:ext>
            </a:extLst>
          </p:cNvPr>
          <p:cNvSpPr txBox="1"/>
          <p:nvPr/>
        </p:nvSpPr>
        <p:spPr>
          <a:xfrm>
            <a:off x="628261" y="0"/>
            <a:ext cx="11131420" cy="584775"/>
          </a:xfrm>
          <a:prstGeom prst="rect">
            <a:avLst/>
          </a:prstGeom>
          <a:noFill/>
        </p:spPr>
        <p:txBody>
          <a:bodyPr wrap="square" rtlCol="0">
            <a:spAutoFit/>
          </a:bodyPr>
          <a:lstStyle/>
          <a:p>
            <a:r>
              <a:rPr lang="en-US" sz="3200" dirty="0">
                <a:latin typeface="Gill Sans MT" panose="020B0502020104020203" pitchFamily="34" charset="0"/>
              </a:rPr>
              <a:t>Problem and Solution Summary (Continued) </a:t>
            </a:r>
          </a:p>
        </p:txBody>
      </p:sp>
      <p:sp>
        <p:nvSpPr>
          <p:cNvPr id="9" name="TextBox 8">
            <a:extLst>
              <a:ext uri="{FF2B5EF4-FFF2-40B4-BE49-F238E27FC236}">
                <a16:creationId xmlns:a16="http://schemas.microsoft.com/office/drawing/2014/main" id="{315D70EB-6083-9E6B-3CBB-585BC7F35EC6}"/>
              </a:ext>
            </a:extLst>
          </p:cNvPr>
          <p:cNvSpPr txBox="1"/>
          <p:nvPr/>
        </p:nvSpPr>
        <p:spPr>
          <a:xfrm>
            <a:off x="628261" y="584775"/>
            <a:ext cx="11327363" cy="8032968"/>
          </a:xfrm>
          <a:prstGeom prst="rect">
            <a:avLst/>
          </a:prstGeom>
          <a:noFill/>
        </p:spPr>
        <p:txBody>
          <a:bodyPr wrap="square">
            <a:spAutoFit/>
          </a:bodyPr>
          <a:lstStyle/>
          <a:p>
            <a:r>
              <a:rPr lang="en-US" sz="2800" dirty="0">
                <a:solidFill>
                  <a:srgbClr val="000000"/>
                </a:solidFill>
                <a:latin typeface="Gill Sans MT" panose="020B0502020104020203" pitchFamily="34" charset="0"/>
              </a:rPr>
              <a:t>Key Points Describing the Final Proposed Solution Design:</a:t>
            </a:r>
          </a:p>
          <a:p>
            <a:endParaRPr lang="en-US" sz="28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Improve onboarding process and customer care agent scores for accounts,  particularly those with a tenure of less than 6 months.  Account complaints are closely linked to churn.</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Mitigate factors causing Regular Plus accounts to churn more frequently.</a:t>
            </a:r>
          </a:p>
          <a:p>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Modify account terms to achieve better retention of single customers.</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Issue loyalty reward coupons for accounts with tenure greater than 6 months rather than giving payment coupons to new customers.</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Adjust advertising to target females, and Tier 2 cities.</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Consider enhanced cashback for enrollment in automated payment.</a:t>
            </a:r>
          </a:p>
          <a:p>
            <a:endParaRPr lang="en-US" sz="2800" b="0" i="0" dirty="0">
              <a:solidFill>
                <a:srgbClr val="000000"/>
              </a:solidFill>
              <a:effectLst/>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b="0" i="0" dirty="0">
              <a:solidFill>
                <a:srgbClr val="000000"/>
              </a:solidFill>
              <a:effectLst/>
              <a:latin typeface="Gill Sans MT" panose="020B0502020104020203" pitchFamily="34" charset="0"/>
            </a:endParaRPr>
          </a:p>
          <a:p>
            <a:endParaRPr lang="en-US" sz="2400" b="0" i="0" dirty="0">
              <a:solidFill>
                <a:srgbClr val="000000"/>
              </a:solidFill>
              <a:effectLst/>
              <a:latin typeface="Gill Sans MT" panose="020B0502020104020203" pitchFamily="34" charset="0"/>
            </a:endParaRPr>
          </a:p>
          <a:p>
            <a:endParaRPr lang="en-US" sz="240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4020082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9BFC9-8DA0-696A-FBB6-1457547625C2}"/>
              </a:ext>
            </a:extLst>
          </p:cNvPr>
          <p:cNvSpPr txBox="1"/>
          <p:nvPr/>
        </p:nvSpPr>
        <p:spPr>
          <a:xfrm>
            <a:off x="709127" y="322358"/>
            <a:ext cx="11131420" cy="584775"/>
          </a:xfrm>
          <a:prstGeom prst="rect">
            <a:avLst/>
          </a:prstGeom>
          <a:noFill/>
        </p:spPr>
        <p:txBody>
          <a:bodyPr wrap="square" rtlCol="0">
            <a:spAutoFit/>
          </a:bodyPr>
          <a:lstStyle/>
          <a:p>
            <a:r>
              <a:rPr lang="en-US" sz="3200" dirty="0">
                <a:latin typeface="Gill Sans MT" panose="020B0502020104020203" pitchFamily="34" charset="0"/>
              </a:rPr>
              <a:t>Problem and Solution Summary (Continued)</a:t>
            </a:r>
          </a:p>
        </p:txBody>
      </p:sp>
      <p:sp>
        <p:nvSpPr>
          <p:cNvPr id="9" name="TextBox 8">
            <a:extLst>
              <a:ext uri="{FF2B5EF4-FFF2-40B4-BE49-F238E27FC236}">
                <a16:creationId xmlns:a16="http://schemas.microsoft.com/office/drawing/2014/main" id="{315D70EB-6083-9E6B-3CBB-585BC7F35EC6}"/>
              </a:ext>
            </a:extLst>
          </p:cNvPr>
          <p:cNvSpPr txBox="1"/>
          <p:nvPr/>
        </p:nvSpPr>
        <p:spPr>
          <a:xfrm>
            <a:off x="611155" y="907133"/>
            <a:ext cx="11327363" cy="8648521"/>
          </a:xfrm>
          <a:prstGeom prst="rect">
            <a:avLst/>
          </a:prstGeom>
          <a:noFill/>
        </p:spPr>
        <p:txBody>
          <a:bodyPr wrap="square">
            <a:spAutoFit/>
          </a:bodyPr>
          <a:lstStyle/>
          <a:p>
            <a:r>
              <a:rPr lang="en-US" sz="2800" dirty="0">
                <a:solidFill>
                  <a:srgbClr val="000000"/>
                </a:solidFill>
                <a:latin typeface="Gill Sans MT" panose="020B0502020104020203" pitchFamily="34" charset="0"/>
              </a:rPr>
              <a:t> Assessment of the Proposed Solution Viability for Problem Resolution</a:t>
            </a:r>
            <a:r>
              <a:rPr lang="en-US" sz="2800" b="0" i="0" dirty="0">
                <a:solidFill>
                  <a:srgbClr val="000000"/>
                </a:solidFill>
                <a:effectLst/>
                <a:latin typeface="Gill Sans MT" panose="020B0502020104020203" pitchFamily="34" charset="0"/>
              </a:rPr>
              <a:t>:</a:t>
            </a:r>
          </a:p>
          <a:p>
            <a:endParaRPr lang="en-US" sz="2400" dirty="0">
              <a:solidFill>
                <a:srgbClr val="000000"/>
              </a:solidFill>
              <a:latin typeface="Gill Sans MT" panose="020B0502020104020203" pitchFamily="34" charset="0"/>
            </a:endParaRPr>
          </a:p>
          <a:p>
            <a:pPr marL="342900" indent="-342900">
              <a:buFont typeface="Arial" panose="020B0604020202020204" pitchFamily="34" charset="0"/>
              <a:buChar char="•"/>
            </a:pPr>
            <a:r>
              <a:rPr lang="en-US" sz="2400" dirty="0">
                <a:solidFill>
                  <a:srgbClr val="000000"/>
                </a:solidFill>
                <a:latin typeface="Gill Sans MT" panose="020B0502020104020203" pitchFamily="34" charset="0"/>
              </a:rPr>
              <a:t>Most churn is in the first 6 months.  Improving customer care agent scores and rewarding customer loyalty after six months tenure will reduce churn.</a:t>
            </a:r>
          </a:p>
          <a:p>
            <a:pPr marL="342900" indent="-342900">
              <a:buFont typeface="Arial" panose="020B0604020202020204" pitchFamily="34" charset="0"/>
              <a:buChar char="•"/>
            </a:pPr>
            <a:endParaRPr lang="en-US" sz="2400" dirty="0">
              <a:solidFill>
                <a:srgbClr val="000000"/>
              </a:solidFill>
              <a:latin typeface="Gill Sans MT" panose="020B0502020104020203" pitchFamily="34" charset="0"/>
            </a:endParaRPr>
          </a:p>
          <a:p>
            <a:pPr marL="342900" indent="-342900">
              <a:buFont typeface="Arial" panose="020B0604020202020204" pitchFamily="34" charset="0"/>
              <a:buChar char="•"/>
            </a:pPr>
            <a:r>
              <a:rPr lang="en-US" sz="2400" dirty="0">
                <a:solidFill>
                  <a:srgbClr val="000000"/>
                </a:solidFill>
                <a:latin typeface="Gill Sans MT" panose="020B0502020104020203" pitchFamily="34" charset="0"/>
              </a:rPr>
              <a:t> Reducing Regular Plus churn to a comparable level will significantly reduce churn.</a:t>
            </a:r>
          </a:p>
          <a:p>
            <a:endParaRPr lang="en-US" sz="2400" b="0" i="0" dirty="0">
              <a:solidFill>
                <a:srgbClr val="000000"/>
              </a:solidFill>
              <a:effectLst/>
              <a:latin typeface="Gill Sans MT" panose="020B0502020104020203"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000000"/>
                </a:solidFill>
                <a:latin typeface="Gill Sans MT" panose="020B0502020104020203" pitchFamily="34" charset="0"/>
              </a:rPr>
              <a:t>Understanding and addressing causes for greater churn for accounts with single status primary customer is a viable path forward.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rgbClr val="000000"/>
              </a:solidFill>
              <a:latin typeface="Gill Sans MT" panose="020B0502020104020203" pitchFamily="34" charset="0"/>
            </a:endParaRPr>
          </a:p>
          <a:p>
            <a:pPr marL="342900" indent="-342900">
              <a:buFont typeface="Arial" panose="020B0604020202020204" pitchFamily="34" charset="0"/>
              <a:buChar char="•"/>
            </a:pPr>
            <a:r>
              <a:rPr lang="en-US" sz="2400" b="0" i="0" dirty="0">
                <a:solidFill>
                  <a:srgbClr val="000000"/>
                </a:solidFill>
                <a:effectLst/>
                <a:latin typeface="Gill Sans MT" panose="020B0502020104020203" pitchFamily="34" charset="0"/>
              </a:rPr>
              <a:t>Improving custo</a:t>
            </a:r>
            <a:r>
              <a:rPr lang="en-US" sz="2400" dirty="0">
                <a:solidFill>
                  <a:srgbClr val="000000"/>
                </a:solidFill>
                <a:latin typeface="Gill Sans MT" panose="020B0502020104020203" pitchFamily="34" charset="0"/>
              </a:rPr>
              <a:t>mer care agent scores reduces complaints and the resulting churn. </a:t>
            </a:r>
          </a:p>
          <a:p>
            <a:pPr marL="342900" indent="-342900">
              <a:buFont typeface="Arial" panose="020B0604020202020204" pitchFamily="34" charset="0"/>
              <a:buChar char="•"/>
            </a:pPr>
            <a:endParaRPr lang="en-US" sz="2400" dirty="0">
              <a:solidFill>
                <a:srgbClr val="000000"/>
              </a:solidFill>
              <a:latin typeface="Gill Sans MT" panose="020B0502020104020203" pitchFamily="34" charset="0"/>
            </a:endParaRPr>
          </a:p>
          <a:p>
            <a:pPr marL="342900" indent="-342900">
              <a:buFont typeface="Arial" panose="020B0604020202020204" pitchFamily="34" charset="0"/>
              <a:buChar char="•"/>
            </a:pPr>
            <a:r>
              <a:rPr lang="en-US" sz="2400" dirty="0">
                <a:solidFill>
                  <a:srgbClr val="000000"/>
                </a:solidFill>
                <a:latin typeface="Gill Sans MT" panose="020B0502020104020203" pitchFamily="34" charset="0"/>
              </a:rPr>
              <a:t>Shifting advertising to targeting females and Tier 2 cities is easily achievable.</a:t>
            </a:r>
          </a:p>
          <a:p>
            <a:pPr marL="342900" indent="-342900">
              <a:buFont typeface="Arial" panose="020B0604020202020204" pitchFamily="34" charset="0"/>
              <a:buChar char="•"/>
            </a:pPr>
            <a:endParaRPr lang="en-US" sz="2400" b="0" i="0" dirty="0">
              <a:solidFill>
                <a:srgbClr val="000000"/>
              </a:solidFill>
              <a:effectLst/>
              <a:latin typeface="Gill Sans MT" panose="020B0502020104020203" pitchFamily="34" charset="0"/>
            </a:endParaRPr>
          </a:p>
          <a:p>
            <a:pPr marL="342900" indent="-342900">
              <a:buFont typeface="Arial" panose="020B0604020202020204" pitchFamily="34" charset="0"/>
              <a:buChar char="•"/>
            </a:pPr>
            <a:r>
              <a:rPr lang="en-US" sz="2400" dirty="0">
                <a:solidFill>
                  <a:srgbClr val="000000"/>
                </a:solidFill>
                <a:latin typeface="Gill Sans MT" panose="020B0502020104020203" pitchFamily="34" charset="0"/>
              </a:rPr>
              <a:t>Implementing increased cashback for automated payments is easily achievable.</a:t>
            </a:r>
            <a:endParaRPr lang="en-US" sz="2400" b="0" i="0" dirty="0">
              <a:solidFill>
                <a:srgbClr val="000000"/>
              </a:solidFill>
              <a:effectLst/>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b="0" i="0" dirty="0">
              <a:solidFill>
                <a:srgbClr val="000000"/>
              </a:solidFill>
              <a:effectLst/>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b="0" i="0" dirty="0">
              <a:solidFill>
                <a:srgbClr val="000000"/>
              </a:solidFill>
              <a:effectLst/>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b="0" i="0" dirty="0">
              <a:solidFill>
                <a:srgbClr val="000000"/>
              </a:solidFill>
              <a:effectLst/>
              <a:latin typeface="Gill Sans MT" panose="020B0502020104020203" pitchFamily="34" charset="0"/>
            </a:endParaRPr>
          </a:p>
          <a:p>
            <a:endParaRPr lang="en-US" sz="2400" b="0" i="0" dirty="0">
              <a:solidFill>
                <a:srgbClr val="000000"/>
              </a:solidFill>
              <a:effectLst/>
              <a:latin typeface="Gill Sans MT" panose="020B0502020104020203" pitchFamily="34" charset="0"/>
            </a:endParaRPr>
          </a:p>
          <a:p>
            <a:endParaRPr lang="en-US" sz="240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3902120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9BFC9-8DA0-696A-FBB6-1457547625C2}"/>
              </a:ext>
            </a:extLst>
          </p:cNvPr>
          <p:cNvSpPr txBox="1"/>
          <p:nvPr/>
        </p:nvSpPr>
        <p:spPr>
          <a:xfrm>
            <a:off x="530289" y="157774"/>
            <a:ext cx="11131420" cy="584775"/>
          </a:xfrm>
          <a:prstGeom prst="rect">
            <a:avLst/>
          </a:prstGeom>
          <a:noFill/>
        </p:spPr>
        <p:txBody>
          <a:bodyPr wrap="square" rtlCol="0">
            <a:spAutoFit/>
          </a:bodyPr>
          <a:lstStyle/>
          <a:p>
            <a:r>
              <a:rPr lang="en-US" sz="3200" dirty="0">
                <a:latin typeface="Gill Sans MT" panose="020B0502020104020203" pitchFamily="34" charset="0"/>
              </a:rPr>
              <a:t>Recommendations For Implementation</a:t>
            </a:r>
          </a:p>
        </p:txBody>
      </p:sp>
      <p:sp>
        <p:nvSpPr>
          <p:cNvPr id="9" name="TextBox 8">
            <a:extLst>
              <a:ext uri="{FF2B5EF4-FFF2-40B4-BE49-F238E27FC236}">
                <a16:creationId xmlns:a16="http://schemas.microsoft.com/office/drawing/2014/main" id="{315D70EB-6083-9E6B-3CBB-585BC7F35EC6}"/>
              </a:ext>
            </a:extLst>
          </p:cNvPr>
          <p:cNvSpPr txBox="1"/>
          <p:nvPr/>
        </p:nvSpPr>
        <p:spPr>
          <a:xfrm>
            <a:off x="432318" y="742549"/>
            <a:ext cx="11327363" cy="9818072"/>
          </a:xfrm>
          <a:prstGeom prst="rect">
            <a:avLst/>
          </a:prstGeom>
          <a:noFill/>
        </p:spPr>
        <p:txBody>
          <a:bodyPr wrap="square">
            <a:spAutoFit/>
          </a:bodyPr>
          <a:lstStyle/>
          <a:p>
            <a:r>
              <a:rPr lang="en-US" sz="2800" dirty="0">
                <a:solidFill>
                  <a:srgbClr val="000000"/>
                </a:solidFill>
                <a:latin typeface="Gill Sans MT" panose="020B0502020104020203" pitchFamily="34" charset="0"/>
              </a:rPr>
              <a:t> Key Actionable Insights and Expected Costs/Benefits:</a:t>
            </a:r>
          </a:p>
          <a:p>
            <a:endParaRPr lang="en-US" sz="28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The net cost of giving an increased cashback loyalty reward for accounts with tenure greater than 6 months rather than payment coupons for new customers is zero. </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The cost of improving the onboarding process and customer care agent scores will be offset by reduced customer care costs later.   </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If changing Regular Plus terms are a significant cost, then new customers can be steered to the Regular, Super, or Super Plus account segments with small cost.</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Consider increased cashback for accounts enrolling in automated payment as automated payments reduce churn.   Cost control will be important for this measure.</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Shifting existing advertising funds to target females and Tier 2 cities will have zero net cost impact.</a:t>
            </a: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23718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9BFC9-8DA0-696A-FBB6-1457547625C2}"/>
              </a:ext>
            </a:extLst>
          </p:cNvPr>
          <p:cNvSpPr txBox="1"/>
          <p:nvPr/>
        </p:nvSpPr>
        <p:spPr>
          <a:xfrm>
            <a:off x="513184" y="587829"/>
            <a:ext cx="11131420" cy="584775"/>
          </a:xfrm>
          <a:prstGeom prst="rect">
            <a:avLst/>
          </a:prstGeom>
          <a:noFill/>
        </p:spPr>
        <p:txBody>
          <a:bodyPr wrap="square" rtlCol="0">
            <a:spAutoFit/>
          </a:bodyPr>
          <a:lstStyle/>
          <a:p>
            <a:r>
              <a:rPr lang="en-US" sz="3200" dirty="0">
                <a:latin typeface="Gill Sans MT" panose="020B0502020104020203" pitchFamily="34" charset="0"/>
              </a:rPr>
              <a:t>Recommendations For Implementation (Continued)</a:t>
            </a:r>
          </a:p>
        </p:txBody>
      </p:sp>
      <p:sp>
        <p:nvSpPr>
          <p:cNvPr id="9" name="TextBox 8">
            <a:extLst>
              <a:ext uri="{FF2B5EF4-FFF2-40B4-BE49-F238E27FC236}">
                <a16:creationId xmlns:a16="http://schemas.microsoft.com/office/drawing/2014/main" id="{315D70EB-6083-9E6B-3CBB-585BC7F35EC6}"/>
              </a:ext>
            </a:extLst>
          </p:cNvPr>
          <p:cNvSpPr txBox="1"/>
          <p:nvPr/>
        </p:nvSpPr>
        <p:spPr>
          <a:xfrm>
            <a:off x="513184" y="1376524"/>
            <a:ext cx="11327363" cy="5816977"/>
          </a:xfrm>
          <a:prstGeom prst="rect">
            <a:avLst/>
          </a:prstGeom>
          <a:noFill/>
        </p:spPr>
        <p:txBody>
          <a:bodyPr wrap="square">
            <a:spAutoFit/>
          </a:bodyPr>
          <a:lstStyle/>
          <a:p>
            <a:r>
              <a:rPr lang="en-US" sz="2800" dirty="0">
                <a:solidFill>
                  <a:srgbClr val="000000"/>
                </a:solidFill>
                <a:latin typeface="Gill Sans MT" panose="020B0502020104020203" pitchFamily="34" charset="0"/>
              </a:rPr>
              <a:t>Key Risks and Challenges:</a:t>
            </a:r>
          </a:p>
          <a:p>
            <a:endParaRPr lang="en-US" sz="28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Customers may push back on shifting from new account payment coupons to loyalty rewards such as enhanced cashback for accounts with tenure greater than 6 months.</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The Regular Plus account segment accounts for 34.34% of monthly income.  This is greater than either Regular or Super Plus and only slightly less than Super.  Care should be taken to ensure any decrease in Regular Plus subscriptions is fully offset by increases in other account segments. </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Shifting advertising to target females and Tier 2 city customers may reduce other sales. </a:t>
            </a:r>
          </a:p>
          <a:p>
            <a:endParaRPr lang="en-US" sz="28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71438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9BFC9-8DA0-696A-FBB6-1457547625C2}"/>
              </a:ext>
            </a:extLst>
          </p:cNvPr>
          <p:cNvSpPr txBox="1"/>
          <p:nvPr/>
        </p:nvSpPr>
        <p:spPr>
          <a:xfrm>
            <a:off x="513184" y="587829"/>
            <a:ext cx="11131420" cy="584775"/>
          </a:xfrm>
          <a:prstGeom prst="rect">
            <a:avLst/>
          </a:prstGeom>
          <a:noFill/>
        </p:spPr>
        <p:txBody>
          <a:bodyPr wrap="square" rtlCol="0">
            <a:spAutoFit/>
          </a:bodyPr>
          <a:lstStyle/>
          <a:p>
            <a:r>
              <a:rPr lang="en-US" sz="3200" dirty="0">
                <a:latin typeface="Gill Sans MT" panose="020B0502020104020203" pitchFamily="34" charset="0"/>
              </a:rPr>
              <a:t>Recommendations For Implementation (Continued)</a:t>
            </a:r>
          </a:p>
        </p:txBody>
      </p:sp>
      <p:sp>
        <p:nvSpPr>
          <p:cNvPr id="9" name="TextBox 8">
            <a:extLst>
              <a:ext uri="{FF2B5EF4-FFF2-40B4-BE49-F238E27FC236}">
                <a16:creationId xmlns:a16="http://schemas.microsoft.com/office/drawing/2014/main" id="{315D70EB-6083-9E6B-3CBB-585BC7F35EC6}"/>
              </a:ext>
            </a:extLst>
          </p:cNvPr>
          <p:cNvSpPr txBox="1"/>
          <p:nvPr/>
        </p:nvSpPr>
        <p:spPr>
          <a:xfrm>
            <a:off x="513184" y="1310866"/>
            <a:ext cx="11327363" cy="9571851"/>
          </a:xfrm>
          <a:prstGeom prst="rect">
            <a:avLst/>
          </a:prstGeom>
          <a:noFill/>
        </p:spPr>
        <p:txBody>
          <a:bodyPr wrap="square">
            <a:spAutoFit/>
          </a:bodyPr>
          <a:lstStyle/>
          <a:p>
            <a:r>
              <a:rPr lang="en-US" sz="2800" dirty="0">
                <a:solidFill>
                  <a:srgbClr val="000000"/>
                </a:solidFill>
                <a:latin typeface="Gill Sans MT" panose="020B0502020104020203" pitchFamily="34" charset="0"/>
              </a:rPr>
              <a:t>Other Problems To Be Explored In Order Of Priority:</a:t>
            </a:r>
          </a:p>
          <a:p>
            <a:endParaRPr lang="en-US" sz="28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Implement a customer care agent score survey for customers to provide direct feedback on customer care agent service quality.</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Market to females who comprise only 38.89% of the primary customers for accounts.</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Market to Tier 2 city customers who comprise only 4.31% of customers. </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Investigate offering enhanced cashback to accounts enrolling in automated payments to reduce churn.</a:t>
            </a:r>
          </a:p>
          <a:p>
            <a:pPr marL="457200" indent="-457200">
              <a:buFont typeface="Arial" panose="020B0604020202020204" pitchFamily="34" charset="0"/>
              <a:buChar char="•"/>
            </a:pPr>
            <a:endParaRPr lang="en-US" sz="2400" dirty="0">
              <a:solidFill>
                <a:srgbClr val="000000"/>
              </a:solidFill>
              <a:latin typeface="Gill Sans MT" panose="020B0502020104020203" pitchFamily="34" charset="0"/>
            </a:endParaRPr>
          </a:p>
          <a:p>
            <a:pPr marL="457200" indent="-457200">
              <a:buFont typeface="Arial" panose="020B0604020202020204" pitchFamily="34" charset="0"/>
              <a:buChar char="•"/>
            </a:pPr>
            <a:r>
              <a:rPr lang="en-US" sz="2400" dirty="0">
                <a:solidFill>
                  <a:srgbClr val="000000"/>
                </a:solidFill>
                <a:latin typeface="Gill Sans MT" panose="020B0502020104020203" pitchFamily="34" charset="0"/>
              </a:rPr>
              <a:t>Audit the computer interface for user friendliness.  Accounts using computer access are slightly more likely to churn than accounts using mobile access</a:t>
            </a:r>
            <a:r>
              <a:rPr lang="en-US" sz="2800" dirty="0">
                <a:solidFill>
                  <a:srgbClr val="000000"/>
                </a:solidFill>
                <a:latin typeface="Gill Sans MT" panose="020B0502020104020203" pitchFamily="34" charset="0"/>
              </a:rPr>
              <a:t>.  </a:t>
            </a:r>
          </a:p>
          <a:p>
            <a:endParaRPr lang="en-US" sz="28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a:p>
            <a:endParaRPr lang="en-US" sz="240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2779057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4065</TotalTime>
  <Words>2086</Words>
  <Application>Microsoft Office PowerPoint</Application>
  <PresentationFormat>Widescreen</PresentationFormat>
  <Paragraphs>448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Gill Sans MT</vt:lpstr>
      <vt:lpstr>Office Theme</vt:lpstr>
      <vt:lpstr>Direct To Home Customer Churn Prediction Study Final Submission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Plot Of Churn wrt Tenure </vt:lpstr>
      <vt:lpstr> Customer Complaints In Last 12 Months wrt Churn</vt:lpstr>
      <vt:lpstr>                               Appendix</vt:lpstr>
      <vt:lpstr>Modeling Process (Validation and Interpretation)</vt:lpstr>
      <vt:lpstr>Reasoning For Model Selection</vt:lpstr>
      <vt:lpstr>Model Comparisons (Base Data and Hyperparameter Tuning)                                  </vt:lpstr>
      <vt:lpstr>Model Performance (Oversampled Data and Hyperparameter Tuning)                                  </vt:lpstr>
      <vt:lpstr>Interpretation From The Best Model</vt:lpstr>
      <vt:lpstr>       </vt:lpstr>
      <vt:lpstr>Relationship Between Churn and Account Segment</vt:lpstr>
      <vt:lpstr> Gender, City Tier, and Login Device Demographics Charts</vt:lpstr>
      <vt:lpstr>  Account Primary Customer Marital Status wrt Churn</vt:lpstr>
      <vt:lpstr>Relationship Between Churn and Login Device</vt:lpstr>
      <vt:lpstr>Correlation Plot</vt:lpstr>
      <vt:lpstr>Data Pre-Processing – Missing Variable Treatment</vt:lpstr>
      <vt:lpstr>Data Pre-Processing – Outlier Treatment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To Home Customer Churn Prediction Study</dc:title>
  <dc:creator>Charles Kilpatrick</dc:creator>
  <cp:lastModifiedBy>Charles Kilpatrick</cp:lastModifiedBy>
  <cp:revision>196</cp:revision>
  <dcterms:created xsi:type="dcterms:W3CDTF">2023-08-11T17:00:47Z</dcterms:created>
  <dcterms:modified xsi:type="dcterms:W3CDTF">2023-09-16T04:23:57Z</dcterms:modified>
</cp:coreProperties>
</file>