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E06"/>
    <a:srgbClr val="FBD465"/>
    <a:srgbClr val="CC6600"/>
    <a:srgbClr val="FFCC66"/>
    <a:srgbClr val="E7E7E7"/>
    <a:srgbClr val="FAA906"/>
    <a:srgbClr val="FF9900"/>
    <a:srgbClr val="EFBF11"/>
    <a:srgbClr val="FFCC00"/>
    <a:srgbClr val="FFE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2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2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1CB0-5D1D-4391-B9DB-827E34D950D6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AF38-C081-43DC-A472-52566A85B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6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emon/main.mi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4609" y="702487"/>
            <a:ext cx="9144000" cy="2387600"/>
          </a:xfrm>
        </p:spPr>
        <p:txBody>
          <a:bodyPr/>
          <a:lstStyle/>
          <a:p>
            <a:r>
              <a:rPr lang="en-US" altLang="ko-KR" sz="7700" b="1" dirty="0">
                <a:solidFill>
                  <a:schemeClr val="bg1"/>
                </a:solidFill>
              </a:rPr>
              <a:t>L E M O N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music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06547" y="3802379"/>
            <a:ext cx="9144000" cy="1655762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34819" y="6382280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김성일  김수정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우다솜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김시현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부지연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34" charset="-127"/>
              </a:rPr>
              <a:t>최우성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icrosoft GothicNeo" panose="020B05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D7C6B8-ABEB-483F-937B-AF20D7CBDDF1}"/>
              </a:ext>
            </a:extLst>
          </p:cNvPr>
          <p:cNvGrpSpPr/>
          <p:nvPr/>
        </p:nvGrpSpPr>
        <p:grpSpPr>
          <a:xfrm>
            <a:off x="4879917" y="3690940"/>
            <a:ext cx="2096250" cy="1307678"/>
            <a:chOff x="4954565" y="3616292"/>
            <a:chExt cx="2096250" cy="1307678"/>
          </a:xfrm>
        </p:grpSpPr>
        <p:sp>
          <p:nvSpPr>
            <p:cNvPr id="4" name="삼각형 3">
              <a:extLst>
                <a:ext uri="{FF2B5EF4-FFF2-40B4-BE49-F238E27FC236}">
                  <a16:creationId xmlns:a16="http://schemas.microsoft.com/office/drawing/2014/main" id="{B03E006E-7021-8445-8E4E-1A47D870A9A5}"/>
                </a:ext>
              </a:extLst>
            </p:cNvPr>
            <p:cNvSpPr/>
            <p:nvPr/>
          </p:nvSpPr>
          <p:spPr>
            <a:xfrm rot="5400000">
              <a:off x="6200435" y="3891336"/>
              <a:ext cx="939337" cy="7614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빼기 기호 7">
              <a:extLst>
                <a:ext uri="{FF2B5EF4-FFF2-40B4-BE49-F238E27FC236}">
                  <a16:creationId xmlns:a16="http://schemas.microsoft.com/office/drawing/2014/main" id="{1026DF33-B30C-8F44-B23C-0BF7A6587804}"/>
                </a:ext>
              </a:extLst>
            </p:cNvPr>
            <p:cNvSpPr/>
            <p:nvPr/>
          </p:nvSpPr>
          <p:spPr>
            <a:xfrm rot="5400000">
              <a:off x="5207664" y="3764989"/>
              <a:ext cx="1301963" cy="101599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빼기 기호 7">
              <a:extLst>
                <a:ext uri="{FF2B5EF4-FFF2-40B4-BE49-F238E27FC236}">
                  <a16:creationId xmlns:a16="http://schemas.microsoft.com/office/drawing/2014/main" id="{1026DF33-B30C-8F44-B23C-0BF7A6587804}"/>
                </a:ext>
              </a:extLst>
            </p:cNvPr>
            <p:cNvSpPr/>
            <p:nvPr/>
          </p:nvSpPr>
          <p:spPr>
            <a:xfrm rot="5400000">
              <a:off x="4811583" y="3759274"/>
              <a:ext cx="1301963" cy="101599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9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22904E9-A99A-4864-A488-A1D5093C4F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주요기능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음원 검색 차트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BD46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BF6881-AD00-4877-A167-03CC9040E618}"/>
              </a:ext>
            </a:extLst>
          </p:cNvPr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1878013"/>
            <a:ext cx="3177002" cy="42143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73" y="1878013"/>
            <a:ext cx="2190750" cy="42143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837" y="1878013"/>
            <a:ext cx="2200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CA8A8-98FE-47D7-889D-C120D5D9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78013"/>
            <a:ext cx="4632325" cy="417036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음악을 프로그램 다운로드 없이 바로 재생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JavaScript</a:t>
            </a:r>
            <a:r>
              <a:rPr lang="ko-KR" altLang="en-US" dirty="0" smtClean="0">
                <a:solidFill>
                  <a:schemeClr val="bg1"/>
                </a:solidFill>
              </a:rPr>
              <a:t>로 스트리밍 기능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나만의 </a:t>
            </a:r>
            <a:r>
              <a:rPr lang="ko-KR" altLang="en-US" dirty="0">
                <a:solidFill>
                  <a:schemeClr val="bg1"/>
                </a:solidFill>
              </a:rPr>
              <a:t>플레이리스트 생성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스트리밍 이외에 음원 다운로드 </a:t>
            </a:r>
            <a:r>
              <a:rPr lang="ko-KR" altLang="en-US" dirty="0" smtClean="0">
                <a:solidFill>
                  <a:schemeClr val="bg1"/>
                </a:solidFill>
              </a:rPr>
              <a:t>가능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2904E9-A99A-4864-A488-A1D5093C4F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주요기능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음악 스트리밍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BD46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BF6881-AD00-4877-A167-03CC9040E618}"/>
              </a:ext>
            </a:extLst>
          </p:cNvPr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29" y="1878013"/>
            <a:ext cx="4867808" cy="32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CA8A8-98FE-47D7-889D-C120D5D9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78013"/>
            <a:ext cx="4632325" cy="417036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친구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맺기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채팅하기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기능 </a:t>
            </a:r>
            <a:r>
              <a:rPr lang="ko-KR" altLang="en-US" sz="2400" b="1" dirty="0">
                <a:solidFill>
                  <a:schemeClr val="bg1"/>
                </a:solidFill>
              </a:rPr>
              <a:t>구현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친구 </a:t>
            </a:r>
            <a:r>
              <a:rPr lang="ko-KR" altLang="en-US" dirty="0" smtClean="0">
                <a:solidFill>
                  <a:schemeClr val="bg1"/>
                </a:solidFill>
              </a:rPr>
              <a:t>맺기를 통해서 친구의 </a:t>
            </a:r>
            <a:r>
              <a:rPr lang="ko-KR" altLang="en-US" dirty="0" err="1" smtClean="0">
                <a:solidFill>
                  <a:schemeClr val="bg1"/>
                </a:solidFill>
              </a:rPr>
              <a:t>정보보기와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웹 소켓을 </a:t>
            </a:r>
            <a:r>
              <a:rPr lang="ko-KR" altLang="en-US" dirty="0" smtClean="0">
                <a:solidFill>
                  <a:schemeClr val="bg1"/>
                </a:solidFill>
              </a:rPr>
              <a:t>이용한 친구와 </a:t>
            </a:r>
            <a:r>
              <a:rPr lang="ko-KR" altLang="en-US" dirty="0" err="1" smtClean="0">
                <a:solidFill>
                  <a:schemeClr val="bg1"/>
                </a:solidFill>
              </a:rPr>
              <a:t>채팅하기</a:t>
            </a:r>
            <a:r>
              <a:rPr lang="ko-KR" altLang="en-US" dirty="0" smtClean="0">
                <a:solidFill>
                  <a:schemeClr val="bg1"/>
                </a:solidFill>
              </a:rPr>
              <a:t> 기능을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2904E9-A99A-4864-A488-A1D5093C4F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주요기능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친구 맺기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BD46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BF6881-AD00-4877-A167-03CC9040E618}"/>
              </a:ext>
            </a:extLst>
          </p:cNvPr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BFF2F53F-64A8-4882-A35F-D22E52A39A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 b="12117"/>
          <a:stretch>
            <a:fillRect/>
          </a:stretch>
        </p:blipFill>
        <p:spPr>
          <a:xfrm>
            <a:off x="6311072" y="1878013"/>
            <a:ext cx="5044315" cy="3983037"/>
          </a:xfrm>
        </p:spPr>
      </p:pic>
    </p:spTree>
    <p:extLst>
      <p:ext uri="{BB962C8B-B14F-4D97-AF65-F5344CB8AC3E}">
        <p14:creationId xmlns:p14="http://schemas.microsoft.com/office/powerpoint/2010/main" val="151801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20958" y="990275"/>
            <a:ext cx="10395857" cy="555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/>
            </a:r>
            <a:b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/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프로그램 시연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BD46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726154"/>
            <a:ext cx="12191999" cy="45906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altLang="ko-KR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http://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localhost:8080/Lemon/main.mi</a:t>
            </a:r>
            <a:endParaRPr lang="en-US" altLang="ko-KR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2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4609" y="702487"/>
            <a:ext cx="9144000" cy="2387600"/>
          </a:xfrm>
        </p:spPr>
        <p:txBody>
          <a:bodyPr/>
          <a:lstStyle/>
          <a:p>
            <a:r>
              <a:rPr lang="en-US" altLang="ko-KR" sz="7700" b="1" dirty="0">
                <a:solidFill>
                  <a:schemeClr val="bg1"/>
                </a:solidFill>
              </a:rPr>
              <a:t>L E M O N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music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06547" y="3802379"/>
            <a:ext cx="9144000" cy="1655762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71427-34E8-421D-B0A5-1483BEB629CC}"/>
              </a:ext>
            </a:extLst>
          </p:cNvPr>
          <p:cNvSpPr txBox="1"/>
          <p:nvPr/>
        </p:nvSpPr>
        <p:spPr>
          <a:xfrm>
            <a:off x="3462943" y="4168595"/>
            <a:ext cx="400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 Thank you!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F247FD-0D4B-49FC-942D-16EEA1F2F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44" y="4258626"/>
            <a:ext cx="743268" cy="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2845" y="1950098"/>
            <a:ext cx="6616959" cy="39468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개요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프로젝트 설계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주요 기능 설명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시연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958" y="990275"/>
            <a:ext cx="10395857" cy="555048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/>
            </a:r>
            <a:br>
              <a:rPr lang="en-US" altLang="ko-KR" sz="6000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개요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950098"/>
            <a:ext cx="12191999" cy="45906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뮤직라이프의 새로운 시작</a:t>
            </a:r>
            <a:endParaRPr lang="en-US" altLang="ko-KR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나만을 위한 실시간 종합차트</a:t>
            </a:r>
            <a:endParaRPr lang="en-US" altLang="ko-KR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스트리밍과 다운로드 횟수를 합한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시간대별 실시간 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차트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 횟수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연령대에 따른 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 차트 제공</a:t>
            </a:r>
            <a:endParaRPr lang="en-US" altLang="ko-KR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7700" b="1" dirty="0">
                <a:solidFill>
                  <a:srgbClr val="FBD465"/>
                </a:solidFill>
              </a:rPr>
              <a:t>L E M O N</a:t>
            </a:r>
            <a:r>
              <a:rPr lang="en-US" altLang="ko-KR" sz="6000" b="1" dirty="0">
                <a:solidFill>
                  <a:srgbClr val="FBD465"/>
                </a:solidFill>
              </a:rPr>
              <a:t/>
            </a:r>
            <a:br>
              <a:rPr lang="en-US" altLang="ko-KR" sz="6000" b="1" dirty="0">
                <a:solidFill>
                  <a:srgbClr val="FBD465"/>
                </a:solidFill>
              </a:rPr>
            </a:br>
            <a:r>
              <a:rPr lang="en-US" altLang="ko-KR" sz="6000" b="1" dirty="0">
                <a:solidFill>
                  <a:srgbClr val="FBD465"/>
                </a:solidFill>
              </a:rPr>
              <a:t>music service</a:t>
            </a:r>
            <a:endParaRPr lang="ko-KR" altLang="en-US" sz="6000" dirty="0">
              <a:solidFill>
                <a:srgbClr val="FBD46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20958" y="990275"/>
            <a:ext cx="10395857" cy="555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설계 </a:t>
            </a:r>
            <a:r>
              <a:rPr lang="ko-KR" altLang="en-US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ko-KR" altLang="en-US" dirty="0">
              <a:solidFill>
                <a:srgbClr val="FBD465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726154"/>
            <a:ext cx="12191999" cy="45906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Developer Language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Java, JSP(MVC model-2), JavaScript, JSTL, </a:t>
            </a:r>
            <a:r>
              <a:rPr lang="en-US" altLang="ko-KR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Jquery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Ajax, HTML5, CSS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Developer TOOL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Eclipse, MySQL, Apache Tomcat8.0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20958" y="990275"/>
            <a:ext cx="10395857" cy="555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설계 </a:t>
            </a:r>
            <a:r>
              <a:rPr lang="ko-KR" altLang="en-US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역할분담</a:t>
            </a:r>
            <a:endParaRPr lang="ko-KR" altLang="en-US" dirty="0">
              <a:solidFill>
                <a:srgbClr val="FBD465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12845" y="1950098"/>
            <a:ext cx="10890379" cy="45906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6773"/>
              </p:ext>
            </p:extLst>
          </p:nvPr>
        </p:nvGraphicFramePr>
        <p:xfrm>
          <a:off x="2294034" y="1620372"/>
          <a:ext cx="8127999" cy="492038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32126">
                  <a:extLst>
                    <a:ext uri="{9D8B030D-6E8A-4147-A177-3AD203B41FA5}">
                      <a16:colId xmlns:a16="http://schemas.microsoft.com/office/drawing/2014/main" val="1893636262"/>
                    </a:ext>
                  </a:extLst>
                </a:gridCol>
                <a:gridCol w="1968759">
                  <a:extLst>
                    <a:ext uri="{9D8B030D-6E8A-4147-A177-3AD203B41FA5}">
                      <a16:colId xmlns:a16="http://schemas.microsoft.com/office/drawing/2014/main" val="350204116"/>
                    </a:ext>
                  </a:extLst>
                </a:gridCol>
                <a:gridCol w="4427114">
                  <a:extLst>
                    <a:ext uri="{9D8B030D-6E8A-4147-A177-3AD203B41FA5}">
                      <a16:colId xmlns:a16="http://schemas.microsoft.com/office/drawing/2014/main" val="3035158825"/>
                    </a:ext>
                  </a:extLst>
                </a:gridCol>
              </a:tblGrid>
              <a:tr h="4683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C6600"/>
                          </a:solidFill>
                        </a:rPr>
                        <a:t>수행역할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C6600"/>
                          </a:solidFill>
                        </a:rPr>
                        <a:t>담당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57308"/>
                  </a:ext>
                </a:extLst>
              </a:tr>
              <a:tr h="319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프로젝트 총괄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김성일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44841"/>
                  </a:ext>
                </a:extLst>
              </a:tr>
              <a:tr h="319016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개발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회원관리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김시현</a:t>
                      </a:r>
                      <a:r>
                        <a:rPr lang="en-US" altLang="ko-KR" sz="1400" dirty="0">
                          <a:solidFill>
                            <a:srgbClr val="CC66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부지연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28844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음원차트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CC6600"/>
                          </a:solidFill>
                        </a:rPr>
                        <a:t>최우성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41534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CC6600"/>
                          </a:solidFill>
                        </a:rPr>
                        <a:t>DB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CC6600"/>
                          </a:solidFill>
                        </a:rPr>
                        <a:t>최우성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00417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게시판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김시현</a:t>
                      </a:r>
                      <a:r>
                        <a:rPr lang="en-US" altLang="ko-KR" sz="1400" dirty="0">
                          <a:solidFill>
                            <a:srgbClr val="CC6600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CC6600"/>
                          </a:solidFill>
                        </a:rPr>
                        <a:t>우다솜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392817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CC6600"/>
                          </a:solidFill>
                        </a:rPr>
                        <a:t>메인디자인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김수정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332780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음악 업로드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CC6600"/>
                          </a:solidFill>
                        </a:rPr>
                        <a:t>최우성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44194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음악 듣기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김성일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22872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음원 다운로드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김성일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35287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음악 검색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부지연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8800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검색 차트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CC6600"/>
                          </a:solidFill>
                        </a:rPr>
                        <a:t>최우성</a:t>
                      </a:r>
                      <a:endParaRPr lang="ko-KR" altLang="en-US" sz="1400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35430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아티스트 채널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김수정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662762"/>
                  </a:ext>
                </a:extLst>
              </a:tr>
              <a:tr h="3190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친구맺기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김시현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72573"/>
                  </a:ext>
                </a:extLst>
              </a:tr>
              <a:tr h="2945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채팅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C6600"/>
                          </a:solidFill>
                        </a:rPr>
                        <a:t>김성일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31397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설계 </a:t>
            </a:r>
            <a:r>
              <a:rPr lang="en-US" altLang="ko-KR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</a:t>
            </a:r>
            <a:endParaRPr lang="ko-KR" altLang="en-US" dirty="0">
              <a:solidFill>
                <a:srgbClr val="FBD465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14" y="1799919"/>
            <a:ext cx="817024" cy="817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0486" y="3215419"/>
            <a:ext cx="102784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C6600"/>
                </a:solidFill>
                <a:latin typeface="+mj-lt"/>
              </a:rPr>
              <a:t> 회원가입</a:t>
            </a:r>
            <a:r>
              <a:rPr lang="ko-KR" altLang="en-US" sz="1400" dirty="0">
                <a:solidFill>
                  <a:srgbClr val="CC66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7823" y="3227530"/>
            <a:ext cx="84830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로그인 </a:t>
            </a:r>
          </a:p>
        </p:txBody>
      </p:sp>
      <p:cxnSp>
        <p:nvCxnSpPr>
          <p:cNvPr id="12" name="꺾인 연결선 11"/>
          <p:cNvCxnSpPr>
            <a:stCxn id="6" idx="0"/>
          </p:cNvCxnSpPr>
          <p:nvPr/>
        </p:nvCxnSpPr>
        <p:spPr>
          <a:xfrm rot="5400000" flipH="1" flipV="1">
            <a:off x="3994812" y="2248250"/>
            <a:ext cx="236767" cy="169757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endCxn id="10" idx="0"/>
          </p:cNvCxnSpPr>
          <p:nvPr/>
        </p:nvCxnSpPr>
        <p:spPr>
          <a:xfrm>
            <a:off x="4961026" y="2682260"/>
            <a:ext cx="952" cy="545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37259" y="4089777"/>
            <a:ext cx="144943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음악 스트리밍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644" y="4083225"/>
            <a:ext cx="102784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친구맺기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7027" y="4976244"/>
            <a:ext cx="126989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실시간 차트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cxnSp>
        <p:nvCxnSpPr>
          <p:cNvPr id="40" name="직선 연결선 39"/>
          <p:cNvCxnSpPr>
            <a:stCxn id="10" idx="2"/>
            <a:endCxn id="36" idx="0"/>
          </p:cNvCxnSpPr>
          <p:nvPr/>
        </p:nvCxnSpPr>
        <p:spPr>
          <a:xfrm flipH="1">
            <a:off x="4961977" y="3535307"/>
            <a:ext cx="1" cy="554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27788" y="4092556"/>
            <a:ext cx="102784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음악정보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5070" y="4976244"/>
            <a:ext cx="138691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플레이리스트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0960" y="4976244"/>
            <a:ext cx="144943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음원 다운로드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cxnSp>
        <p:nvCxnSpPr>
          <p:cNvPr id="45" name="직선 연결선 44"/>
          <p:cNvCxnSpPr>
            <a:stCxn id="36" idx="2"/>
            <a:endCxn id="38" idx="0"/>
          </p:cNvCxnSpPr>
          <p:nvPr/>
        </p:nvCxnSpPr>
        <p:spPr>
          <a:xfrm>
            <a:off x="4961977" y="4397554"/>
            <a:ext cx="0" cy="578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</p:cNvCxnSpPr>
          <p:nvPr/>
        </p:nvCxnSpPr>
        <p:spPr>
          <a:xfrm rot="16200000" flipH="1">
            <a:off x="6618554" y="1869399"/>
            <a:ext cx="566580" cy="3879733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0800000" flipV="1">
            <a:off x="1118897" y="3802311"/>
            <a:ext cx="3843753" cy="27813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6" idx="2"/>
            <a:endCxn id="43" idx="0"/>
          </p:cNvCxnSpPr>
          <p:nvPr/>
        </p:nvCxnSpPr>
        <p:spPr>
          <a:xfrm rot="16200000" flipH="1">
            <a:off x="5579482" y="3780048"/>
            <a:ext cx="578690" cy="181370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6" idx="2"/>
            <a:endCxn id="42" idx="0"/>
          </p:cNvCxnSpPr>
          <p:nvPr/>
        </p:nvCxnSpPr>
        <p:spPr>
          <a:xfrm rot="5400000">
            <a:off x="3780909" y="3795176"/>
            <a:ext cx="578690" cy="1783447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27788" y="4976244"/>
            <a:ext cx="102784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음악검색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83028" y="4976244"/>
            <a:ext cx="144943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아티스트 채널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27788" y="5850600"/>
            <a:ext cx="102784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검색차트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cxnSp>
        <p:nvCxnSpPr>
          <p:cNvPr id="84" name="직선 연결선 83"/>
          <p:cNvCxnSpPr>
            <a:stCxn id="80" idx="2"/>
            <a:endCxn id="82" idx="0"/>
          </p:cNvCxnSpPr>
          <p:nvPr/>
        </p:nvCxnSpPr>
        <p:spPr>
          <a:xfrm>
            <a:off x="8841711" y="5284021"/>
            <a:ext cx="0" cy="566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1" idx="2"/>
            <a:endCxn id="80" idx="0"/>
          </p:cNvCxnSpPr>
          <p:nvPr/>
        </p:nvCxnSpPr>
        <p:spPr>
          <a:xfrm>
            <a:off x="8841711" y="4400333"/>
            <a:ext cx="0" cy="575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cxnSpLocks/>
          </p:cNvCxnSpPr>
          <p:nvPr/>
        </p:nvCxnSpPr>
        <p:spPr>
          <a:xfrm>
            <a:off x="8841711" y="4689000"/>
            <a:ext cx="2066035" cy="27791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83589" y="5850600"/>
            <a:ext cx="84830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매거진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cxnSp>
        <p:nvCxnSpPr>
          <p:cNvPr id="94" name="직선 연결선 93"/>
          <p:cNvCxnSpPr>
            <a:stCxn id="81" idx="2"/>
            <a:endCxn id="92" idx="0"/>
          </p:cNvCxnSpPr>
          <p:nvPr/>
        </p:nvCxnSpPr>
        <p:spPr>
          <a:xfrm flipH="1">
            <a:off x="10907744" y="5284021"/>
            <a:ext cx="2" cy="5665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9512" y="3224750"/>
            <a:ext cx="84830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관리자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52418" y="3227526"/>
            <a:ext cx="126989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음악 업로드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85179" y="4966913"/>
            <a:ext cx="66877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r>
              <a:rPr lang="ko-KR" altLang="en-US" sz="1400" b="1" dirty="0">
                <a:solidFill>
                  <a:srgbClr val="CC6600"/>
                </a:solidFill>
              </a:rPr>
              <a:t>채팅</a:t>
            </a:r>
            <a:r>
              <a:rPr lang="en-US" altLang="ko-KR" sz="1400" b="1" dirty="0">
                <a:solidFill>
                  <a:srgbClr val="CC6600"/>
                </a:solidFill>
              </a:rPr>
              <a:t> </a:t>
            </a:r>
            <a:endParaRPr lang="ko-KR" altLang="en-US" sz="1400" b="1" dirty="0">
              <a:solidFill>
                <a:srgbClr val="CC6600"/>
              </a:solidFill>
            </a:endParaRPr>
          </a:p>
        </p:txBody>
      </p:sp>
      <p:cxnSp>
        <p:nvCxnSpPr>
          <p:cNvPr id="103" name="직선 연결선 102"/>
          <p:cNvCxnSpPr>
            <a:cxnSpLocks/>
            <a:stCxn id="37" idx="2"/>
            <a:endCxn id="101" idx="0"/>
          </p:cNvCxnSpPr>
          <p:nvPr/>
        </p:nvCxnSpPr>
        <p:spPr>
          <a:xfrm flipH="1">
            <a:off x="1119566" y="4391002"/>
            <a:ext cx="1" cy="575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cxnSpLocks/>
            <a:stCxn id="10" idx="3"/>
            <a:endCxn id="95" idx="1"/>
          </p:cNvCxnSpPr>
          <p:nvPr/>
        </p:nvCxnSpPr>
        <p:spPr>
          <a:xfrm flipV="1">
            <a:off x="5386132" y="3378639"/>
            <a:ext cx="763380" cy="2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95" idx="3"/>
            <a:endCxn id="96" idx="1"/>
          </p:cNvCxnSpPr>
          <p:nvPr/>
        </p:nvCxnSpPr>
        <p:spPr>
          <a:xfrm>
            <a:off x="6997821" y="3378639"/>
            <a:ext cx="754597" cy="2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프로젝트 설계 </a:t>
            </a:r>
            <a:r>
              <a:rPr lang="en-US" altLang="ko-KR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Database </a:t>
            </a:r>
            <a:r>
              <a:rPr lang="en-US" altLang="ko-KR" sz="1400" dirty="0" smtClean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ER-Diagram</a:t>
            </a:r>
            <a:endParaRPr lang="ko-KR" altLang="en-US" dirty="0">
              <a:solidFill>
                <a:srgbClr val="FBD465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D3B698-F63A-4497-B34B-D656CE33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77" y="1438977"/>
            <a:ext cx="7702245" cy="54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CE651D9D-8991-4819-ACB3-F3D58E1D62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" b="2796"/>
          <a:stretch>
            <a:fillRect/>
          </a:stretch>
        </p:blipFill>
        <p:spPr>
          <a:xfrm>
            <a:off x="6070659" y="1878013"/>
            <a:ext cx="5281553" cy="417036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CA8A8-98FE-47D7-889D-C120D5D9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78013"/>
            <a:ext cx="4632325" cy="4170362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시간 단위로 음원 차트를 제공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Chart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Library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DB Scheduler, JSTL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ko-KR" altLang="en-US" dirty="0">
                <a:solidFill>
                  <a:schemeClr val="bg1"/>
                </a:solidFill>
              </a:rPr>
              <a:t>사용해서 자동으로 데이터가 정리되게 구현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음원 </a:t>
            </a:r>
            <a:r>
              <a:rPr lang="ko-KR" altLang="en-US" dirty="0">
                <a:solidFill>
                  <a:schemeClr val="bg1"/>
                </a:solidFill>
              </a:rPr>
              <a:t>점수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스트리밍 </a:t>
            </a:r>
            <a:r>
              <a:rPr lang="en-US" altLang="ko-KR" dirty="0">
                <a:solidFill>
                  <a:schemeClr val="bg1"/>
                </a:solidFill>
              </a:rPr>
              <a:t>40% + </a:t>
            </a:r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60</a:t>
            </a:r>
            <a:r>
              <a:rPr lang="en-US" altLang="ko-KR" dirty="0" smtClean="0">
                <a:solidFill>
                  <a:schemeClr val="bg1"/>
                </a:solidFill>
              </a:rPr>
              <a:t>%)</a:t>
            </a:r>
            <a:r>
              <a:rPr lang="ko-KR" altLang="en-US" dirty="0">
                <a:solidFill>
                  <a:schemeClr val="bg1"/>
                </a:solidFill>
              </a:rPr>
              <a:t>는</a:t>
            </a:r>
            <a:r>
              <a:rPr lang="ko-KR" altLang="en-US" dirty="0" smtClean="0">
                <a:solidFill>
                  <a:schemeClr val="bg1"/>
                </a:solidFill>
              </a:rPr>
              <a:t>   높은 </a:t>
            </a:r>
            <a:r>
              <a:rPr lang="ko-KR" altLang="en-US" dirty="0">
                <a:solidFill>
                  <a:schemeClr val="bg1"/>
                </a:solidFill>
              </a:rPr>
              <a:t>순으로 순위가 정해짐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2904E9-A99A-4864-A488-A1D5093C4F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주요기능</a:t>
            </a:r>
            <a:r>
              <a:rPr lang="en-US" altLang="ko-KR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음원 차트</a:t>
            </a:r>
            <a:endParaRPr lang="ko-KR" altLang="en-US" dirty="0">
              <a:solidFill>
                <a:srgbClr val="FBD465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BF6881-AD00-4877-A167-03CC9040E618}"/>
              </a:ext>
            </a:extLst>
          </p:cNvPr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AE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CA8A8-98FE-47D7-889D-C120D5D9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78013"/>
            <a:ext cx="4632325" cy="4170362"/>
          </a:xfrm>
        </p:spPr>
        <p:txBody>
          <a:bodyPr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음원 검색 차트를 제공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검색한 검색어에 대한 </a:t>
            </a:r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일 동안의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ko-KR" altLang="en-US" dirty="0" smtClean="0">
                <a:solidFill>
                  <a:schemeClr val="bg1"/>
                </a:solidFill>
              </a:rPr>
              <a:t>  분석하여 </a:t>
            </a:r>
            <a:r>
              <a:rPr lang="ko-KR" altLang="en-US" dirty="0">
                <a:solidFill>
                  <a:schemeClr val="bg1"/>
                </a:solidFill>
              </a:rPr>
              <a:t>만들어진 차트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검색 횟수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검색한 유저의 성별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및 연령대에 대한 별도의 </a:t>
            </a:r>
            <a:r>
              <a:rPr lang="ko-KR" altLang="en-US" dirty="0" smtClean="0">
                <a:solidFill>
                  <a:schemeClr val="bg1"/>
                </a:solidFill>
              </a:rPr>
              <a:t>차트를 우측에서 제공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2904E9-A99A-4864-A488-A1D5093C4F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주요기능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1400" dirty="0">
                <a:solidFill>
                  <a:srgbClr val="FBD46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BD465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원 검색 차트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BD46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BF6881-AD00-4877-A167-03CC9040E618}"/>
              </a:ext>
            </a:extLst>
          </p:cNvPr>
          <p:cNvCxnSpPr/>
          <p:nvPr/>
        </p:nvCxnSpPr>
        <p:spPr>
          <a:xfrm>
            <a:off x="912845" y="1334278"/>
            <a:ext cx="6532984" cy="18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" b="1444"/>
          <a:stretch>
            <a:fillRect/>
          </a:stretch>
        </p:blipFill>
        <p:spPr>
          <a:xfrm>
            <a:off x="6294060" y="1690688"/>
            <a:ext cx="5059740" cy="3995217"/>
          </a:xfrm>
        </p:spPr>
      </p:pic>
    </p:spTree>
    <p:extLst>
      <p:ext uri="{BB962C8B-B14F-4D97-AF65-F5344CB8AC3E}">
        <p14:creationId xmlns:p14="http://schemas.microsoft.com/office/powerpoint/2010/main" val="18857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302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Microsoft GothicNeo</vt:lpstr>
      <vt:lpstr>맑은 고딕</vt:lpstr>
      <vt:lpstr>Arial</vt:lpstr>
      <vt:lpstr>Wingdings</vt:lpstr>
      <vt:lpstr>Office 테마</vt:lpstr>
      <vt:lpstr>L E M O N music service</vt:lpstr>
      <vt:lpstr>INDEX</vt:lpstr>
      <vt:lpstr>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 E M O N music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E M O N music service</dc:title>
  <dc:creator>itwill</dc:creator>
  <cp:lastModifiedBy>itwill</cp:lastModifiedBy>
  <cp:revision>75</cp:revision>
  <dcterms:created xsi:type="dcterms:W3CDTF">2018-11-15T08:08:52Z</dcterms:created>
  <dcterms:modified xsi:type="dcterms:W3CDTF">2018-11-16T04:53:33Z</dcterms:modified>
</cp:coreProperties>
</file>