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67" r:id="rId6"/>
    <p:sldId id="283" r:id="rId7"/>
    <p:sldId id="318" r:id="rId8"/>
    <p:sldId id="299" r:id="rId9"/>
    <p:sldId id="316" r:id="rId10"/>
    <p:sldId id="319" r:id="rId11"/>
    <p:sldId id="301" r:id="rId12"/>
    <p:sldId id="304" r:id="rId13"/>
    <p:sldId id="321" r:id="rId14"/>
    <p:sldId id="306" r:id="rId15"/>
    <p:sldId id="326" r:id="rId16"/>
    <p:sldId id="310" r:id="rId17"/>
    <p:sldId id="325" r:id="rId18"/>
    <p:sldId id="311" r:id="rId19"/>
    <p:sldId id="29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66FF"/>
    <a:srgbClr val="008000"/>
    <a:srgbClr val="FF99FF"/>
    <a:srgbClr val="FF9900"/>
    <a:srgbClr val="BE7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3301-1A11-4C95-988E-4468D43A4F3B}" type="datetimeFigureOut">
              <a:rPr lang="en-CA" smtClean="0"/>
              <a:t>13/04/2018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3FC5-0F64-40EA-8EF7-A050560B58D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4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D3FC5-0F64-40EA-8EF7-A050560B58DE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85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1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9727" y="332653"/>
            <a:ext cx="4682836" cy="3471429"/>
          </a:xfrm>
        </p:spPr>
        <p:txBody>
          <a:bodyPr anchor="b"/>
          <a:lstStyle>
            <a:lvl1pPr algn="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9727" y="4164013"/>
            <a:ext cx="4682836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9363" y="617970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7E4458E-D92E-42B0-8ED0-1D20F3C890E4}" type="datetime1">
              <a:rPr lang="en-CA" smtClean="0"/>
              <a:t>13/04/2018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E9E3-9AA9-4B5C-9694-069684B4AF49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70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543D-8BDF-497C-A3E5-0725D6551A28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7385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99F3-1ADF-4B1D-B517-281C950575A6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8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0"/>
            <a:ext cx="6858000" cy="6858000"/>
          </a:xfrm>
          <a:prstGeom prst="rect">
            <a:avLst/>
          </a:prstGeom>
          <a:noFill/>
          <a:effectLst>
            <a:glow>
              <a:schemeClr val="bg1"/>
            </a:glow>
          </a:effectLst>
        </p:spPr>
      </p:pic>
      <p:sp>
        <p:nvSpPr>
          <p:cNvPr id="11" name="Rectangle 10"/>
          <p:cNvSpPr/>
          <p:nvPr userDrawn="1"/>
        </p:nvSpPr>
        <p:spPr>
          <a:xfrm>
            <a:off x="5333999" y="0"/>
            <a:ext cx="6858001" cy="6858000"/>
          </a:xfrm>
          <a:prstGeom prst="rect">
            <a:avLst/>
          </a:prstGeom>
          <a:solidFill>
            <a:srgbClr val="BE7A52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4490977" cy="435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6336000"/>
            <a:ext cx="1231257" cy="365125"/>
          </a:xfrm>
        </p:spPr>
        <p:txBody>
          <a:bodyPr/>
          <a:lstStyle/>
          <a:p>
            <a:fld id="{8B65A117-9AD8-4CB7-AE1C-DFF8007FE590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5157" y="6336000"/>
            <a:ext cx="3114553" cy="365125"/>
          </a:xfrm>
        </p:spPr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9334" y="63360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803986-43CF-4183-971E-FBE684FCDBE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6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84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85FF-BB48-4CC9-AF14-C242DCDF78DB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86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C6C-815E-4582-B785-622ECEAA2A8E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41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65125"/>
            <a:ext cx="1080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0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CADB-47F3-466F-8919-9C35DF245FCC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21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5194-5635-4530-A721-E52EBC14514B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0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48EC-5CF7-4EA4-BBD1-D41539E4ED3B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660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060F8-CBB0-4EAF-A72A-DCED4B4705ED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5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331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0836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6356350"/>
            <a:ext cx="2824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E01DC-E3A3-4D84-9A90-57D8C15F8D0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A573-75C7-4F76-9E41-A029C3D4CF0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3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Canada Car Accident</a:t>
            </a:r>
            <a:b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CA" dirty="0">
                <a:latin typeface="Aharoni" panose="02010803020104030203" pitchFamily="2" charset="-79"/>
                <a:cs typeface="Aharoni" panose="02010803020104030203" pitchFamily="2" charset="-79"/>
              </a:rPr>
              <a:t>1999 - 2014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Boris Korotkov</a:t>
            </a:r>
          </a:p>
          <a:p>
            <a:r>
              <a:rPr lang="en-CA" dirty="0"/>
              <a:t>Chaewon Kim</a:t>
            </a:r>
          </a:p>
          <a:p>
            <a:r>
              <a:rPr lang="en-CA" dirty="0"/>
              <a:t>Patricia Luo</a:t>
            </a:r>
          </a:p>
          <a:p>
            <a:r>
              <a:rPr lang="en-CA" dirty="0"/>
              <a:t>Ryan He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9299-DD54-459C-82DD-722B22C80F08}" type="datetime1">
              <a:rPr lang="en-CA" smtClean="0"/>
              <a:t>13/04/2018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85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CA" dirty="0"/>
              <a:t>Road Alignment and Collision Severity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4098" name="Picture 2" descr="https://raw.githubusercontent.com/rynho/3250-G3/master/plots/Ryan/R1.2.png">
            <a:extLst>
              <a:ext uri="{FF2B5EF4-FFF2-40B4-BE49-F238E27FC236}">
                <a16:creationId xmlns:a16="http://schemas.microsoft.com/office/drawing/2014/main" id="{F9C3D4A4-BEDB-4175-B155-2D6C2D5E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00" y="1828054"/>
            <a:ext cx="88392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4702054" y="2444839"/>
            <a:ext cx="171011" cy="51177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FC51AC-7050-48FA-909B-6BD868EF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52036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Most collisions happened in level and aligned road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Bad </a:t>
            </a:r>
            <a:r>
              <a:rPr lang="en-CA" sz="2400" dirty="0"/>
              <a:t>road alignment may </a:t>
            </a:r>
            <a:r>
              <a:rPr lang="en-CA" sz="2400" dirty="0" smtClean="0"/>
              <a:t>lead to </a:t>
            </a:r>
            <a:r>
              <a:rPr lang="en-CA" sz="2400" dirty="0"/>
              <a:t>higher risk of fatal </a:t>
            </a:r>
            <a:r>
              <a:rPr lang="en-CA" sz="2400" dirty="0" smtClean="0"/>
              <a:t>accidents. 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521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CA" dirty="0"/>
              <a:t>Road Alignment and Collision Configuration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4100" name="Picture 4" descr="R1.4.png">
            <a:extLst>
              <a:ext uri="{FF2B5EF4-FFF2-40B4-BE49-F238E27FC236}">
                <a16:creationId xmlns:a16="http://schemas.microsoft.com/office/drawing/2014/main" id="{13B02729-E3B6-4C48-98A4-58E7FAAA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396" y="1545867"/>
            <a:ext cx="8541840" cy="409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1433286">
            <a:off x="2200225" y="2819842"/>
            <a:ext cx="663992" cy="157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ight Arrow 11"/>
          <p:cNvSpPr/>
          <p:nvPr/>
        </p:nvSpPr>
        <p:spPr>
          <a:xfrm rot="1393885">
            <a:off x="2126003" y="3919111"/>
            <a:ext cx="663992" cy="13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ight Arrow 12"/>
          <p:cNvSpPr/>
          <p:nvPr/>
        </p:nvSpPr>
        <p:spPr>
          <a:xfrm rot="11186099">
            <a:off x="3320390" y="4602103"/>
            <a:ext cx="654383" cy="1369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8165880" y="2436815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ight Arrow 15"/>
          <p:cNvSpPr/>
          <p:nvPr/>
        </p:nvSpPr>
        <p:spPr>
          <a:xfrm rot="12099942">
            <a:off x="3176229" y="4505458"/>
            <a:ext cx="825077" cy="894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995491" y="3938815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928742" y="2538152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004646" y="4065487"/>
            <a:ext cx="103601" cy="1735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DB8FAB4-B1D1-429D-88FB-CCF99131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780046"/>
            <a:ext cx="11203145" cy="1405964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 is the most </a:t>
            </a:r>
            <a:r>
              <a:rPr lang="en-CA" sz="2400" dirty="0" smtClean="0"/>
              <a:t>frequent </a:t>
            </a:r>
            <a:r>
              <a:rPr lang="en-CA" sz="2400" dirty="0"/>
              <a:t>collision </a:t>
            </a:r>
            <a:r>
              <a:rPr lang="en-CA" sz="2400" dirty="0" smtClean="0"/>
              <a:t>type followed by right-angle collision.</a:t>
            </a:r>
            <a:endParaRPr lang="en-CA" sz="2400" dirty="0"/>
          </a:p>
        </p:txBody>
      </p:sp>
      <p:sp>
        <p:nvSpPr>
          <p:cNvPr id="18" name="Right Arrow 17"/>
          <p:cNvSpPr/>
          <p:nvPr/>
        </p:nvSpPr>
        <p:spPr>
          <a:xfrm rot="1433286">
            <a:off x="6227953" y="2682095"/>
            <a:ext cx="663992" cy="157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5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80D2-DFE4-4A13-9982-1980152B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D8A-B478-473B-B538-D9324860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22B8-86B2-485D-8775-ED0ACFA6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12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7973ED-B74B-4645-9FCD-2F5512F3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CA" dirty="0"/>
              <a:t>Vehicle Model Year Involved in Collision</a:t>
            </a:r>
          </a:p>
        </p:txBody>
      </p:sp>
      <p:pic>
        <p:nvPicPr>
          <p:cNvPr id="8194" name="Picture 2" descr="https://raw.githubusercontent.com/rynho/3250-G3/master/plots/Ryan/R3.1_2.png">
            <a:extLst>
              <a:ext uri="{FF2B5EF4-FFF2-40B4-BE49-F238E27FC236}">
                <a16:creationId xmlns:a16="http://schemas.microsoft.com/office/drawing/2014/main" id="{230C1236-6B67-4146-A0C2-1C56D020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55" y="1984540"/>
            <a:ext cx="9122443" cy="339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927577" y="1717836"/>
            <a:ext cx="1384300" cy="3517904"/>
            <a:chOff x="2108200" y="1968492"/>
            <a:chExt cx="1384300" cy="351790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109177" y="1781336"/>
            <a:ext cx="1384300" cy="3517904"/>
            <a:chOff x="2108200" y="1968492"/>
            <a:chExt cx="1384300" cy="351790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06700" y="1968492"/>
              <a:ext cx="0" cy="3517904"/>
            </a:xfrm>
            <a:prstGeom prst="line">
              <a:avLst/>
            </a:prstGeom>
            <a:ln w="19050">
              <a:solidFill>
                <a:srgbClr val="000000">
                  <a:alpha val="63137"/>
                </a:srgbClr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8200" y="2578100"/>
              <a:ext cx="1384300" cy="0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811593-A613-44F0-8B52-2F173EA2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473244"/>
            <a:ext cx="11203145" cy="464799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The </a:t>
            </a:r>
            <a:r>
              <a:rPr lang="en-CA" sz="2400" dirty="0"/>
              <a:t>collision rate </a:t>
            </a:r>
            <a:r>
              <a:rPr lang="en-CA" sz="2400" dirty="0" smtClean="0"/>
              <a:t>for vehicle models peaks in their 10</a:t>
            </a:r>
            <a:r>
              <a:rPr lang="en-CA" sz="2400" baseline="30000" dirty="0" smtClean="0"/>
              <a:t>th</a:t>
            </a:r>
            <a:r>
              <a:rPr lang="en-CA" sz="2400" dirty="0" smtClean="0"/>
              <a:t> year.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150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AC22-1DAA-47E5-A710-25B9E7D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EB3D-4EE8-41AF-B0EE-16019AEA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334A-580C-4DA3-81DE-71D46513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13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A3A3C6-EB9D-4388-B90F-9CAD5D75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7. Person Sex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913B5A-0BC2-4040-82A2-756800CA229E}"/>
              </a:ext>
            </a:extLst>
          </p:cNvPr>
          <p:cNvGrpSpPr/>
          <p:nvPr/>
        </p:nvGrpSpPr>
        <p:grpSpPr>
          <a:xfrm>
            <a:off x="228272" y="1783951"/>
            <a:ext cx="11203145" cy="3644052"/>
            <a:chOff x="226183" y="2035863"/>
            <a:chExt cx="11495456" cy="37811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425A8E-0891-4815-BE92-FB0CB91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83" y="2035863"/>
              <a:ext cx="5823807" cy="376568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ABB9C0-53D6-4B95-81CF-1BB69F0C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541" y="2051332"/>
              <a:ext cx="5541098" cy="3765685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91C03-FB04-4C56-B7B8-1E68358C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28003"/>
            <a:ext cx="11203145" cy="954350"/>
          </a:xfrm>
        </p:spPr>
        <p:txBody>
          <a:bodyPr>
            <a:normAutofit/>
          </a:bodyPr>
          <a:lstStyle/>
          <a:p>
            <a:r>
              <a:rPr lang="en-US" sz="2400" dirty="0"/>
              <a:t>Females are more likely to get injured in an accident. </a:t>
            </a:r>
          </a:p>
          <a:p>
            <a:r>
              <a:rPr lang="en-US" sz="2400" dirty="0" smtClean="0"/>
              <a:t>Males </a:t>
            </a:r>
            <a:r>
              <a:rPr lang="en-US" sz="2400" dirty="0"/>
              <a:t>are more likely to be involved in fatal accidents. 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6792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7135-05A3-4EDE-8ABF-350BAEA3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8094-EB4B-463A-843A-0C9697D0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5100-69ED-4D71-9464-7CC6225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14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29DEB9-7D2A-4776-A3B3-CBD14DE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</a:t>
            </a:r>
            <a:r>
              <a:rPr lang="en-CA" dirty="0"/>
              <a:t>Person 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21E86-7E24-4188-AC51-EE1F64B5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43" y="1675962"/>
            <a:ext cx="9693913" cy="35907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CB9D5F-7630-4109-B9C8-BA60441CE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16714"/>
            <a:ext cx="11203145" cy="95435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People aged from </a:t>
            </a:r>
            <a:r>
              <a:rPr lang="en-CA" sz="2400" dirty="0"/>
              <a:t>21 to </a:t>
            </a:r>
            <a:r>
              <a:rPr lang="en-CA" sz="2400" dirty="0" smtClean="0"/>
              <a:t>30 are most prone to accidents.</a:t>
            </a:r>
          </a:p>
          <a:p>
            <a:r>
              <a:rPr lang="en-CA" sz="2400" dirty="0" smtClean="0"/>
              <a:t>Probability of accidents decreases while age </a:t>
            </a:r>
            <a:r>
              <a:rPr lang="en-CA" sz="2400" dirty="0"/>
              <a:t>increases.</a:t>
            </a:r>
          </a:p>
        </p:txBody>
      </p:sp>
    </p:spTree>
    <p:extLst>
      <p:ext uri="{BB962C8B-B14F-4D97-AF65-F5344CB8AC3E}">
        <p14:creationId xmlns:p14="http://schemas.microsoft.com/office/powerpoint/2010/main" val="9068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C731-BA96-4A75-ABC3-20F69F20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D418-0CE2-4886-84ED-D7C46723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BE1F-6F39-4CA3-9BB2-33F412A9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15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64C7D2-EAD3-404D-BD3F-58D8A586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</a:t>
            </a:r>
            <a:r>
              <a:rPr lang="en-CA" dirty="0"/>
              <a:t> Road User Class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09B6AA-DD05-4DD0-B919-C64FBCDA2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190934"/>
            <a:ext cx="11203145" cy="1165416"/>
          </a:xfrm>
        </p:spPr>
        <p:txBody>
          <a:bodyPr>
            <a:normAutofit/>
          </a:bodyPr>
          <a:lstStyle/>
          <a:p>
            <a:pPr lvl="0"/>
            <a:r>
              <a:rPr lang="en-CA" sz="2400" dirty="0" smtClean="0"/>
              <a:t>Drivers are </a:t>
            </a:r>
            <a:r>
              <a:rPr lang="en-CA" sz="2400" dirty="0"/>
              <a:t>twice </a:t>
            </a:r>
            <a:r>
              <a:rPr lang="en-CA" sz="2400" dirty="0" smtClean="0"/>
              <a:t>as likely </a:t>
            </a:r>
            <a:r>
              <a:rPr lang="en-CA" sz="2400" dirty="0"/>
              <a:t>to get hurt or die than </a:t>
            </a:r>
            <a:r>
              <a:rPr lang="en-CA" sz="2400" dirty="0" smtClean="0"/>
              <a:t>that of passengers</a:t>
            </a:r>
            <a:r>
              <a:rPr lang="en-CA" sz="2400" dirty="0"/>
              <a:t>.</a:t>
            </a:r>
          </a:p>
          <a:p>
            <a:r>
              <a:rPr lang="en-CA" sz="2400" dirty="0"/>
              <a:t>Bicyclists are </a:t>
            </a:r>
            <a:r>
              <a:rPr lang="en-CA" sz="2400" dirty="0" smtClean="0"/>
              <a:t>relatively safer.</a:t>
            </a:r>
            <a:endParaRPr lang="en-CA" sz="2400" dirty="0"/>
          </a:p>
          <a:p>
            <a:pPr lvl="0"/>
            <a:endParaRPr lang="en-CA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0" y="1796527"/>
            <a:ext cx="5148000" cy="3328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93" y="1794818"/>
            <a:ext cx="4900613" cy="33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4F4D-2E97-4404-BC0F-F0E32D1C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71FD-6F1E-47EC-8FF2-B64631F0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8AC4-0E36-4628-BBD6-0B4798A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16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CCA3D1-DA98-44F9-91FE-D6EC3C40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</a:t>
            </a:r>
            <a:r>
              <a:rPr lang="en-CA" dirty="0"/>
              <a:t> </a:t>
            </a:r>
            <a:r>
              <a:rPr lang="en-US" dirty="0"/>
              <a:t>Number of Vehicles Involved in Collision</a:t>
            </a:r>
            <a:endParaRPr lang="en-CA" dirty="0"/>
          </a:p>
        </p:txBody>
      </p:sp>
      <p:sp>
        <p:nvSpPr>
          <p:cNvPr id="12" name="AutoShape 2" descr="data:image/png;base64,iVBORw0KGgoAAAANSUhEUgAAAdMAAAEKCAYAAABJz79KAAAABHNCSVQICAgIfAhkiAAAAAlwSFlz%0AAAALEgAACxIB0t1+/AAAADl0RVh0U29mdHdhcmUAbWF0cGxvdGxpYiB2ZXJzaW9uIDIuMS4wLCBo%0AdHRwOi8vbWF0cGxvdGxpYi5vcmcvpW3flQAAIABJREFUeJzs3Xd8lEX+wPHP7GaTDemFQAoQIKFJ%0ABwEbUkSwATbsXfFnOVHvPBsqZy9nwfPu1PP07Iieiiiip4AFFQSkiCAERAgklIT0tmV+f8yTTUI2%0AYSEJad/367Wv3Z15yjwp+92ZZ4rSWiOEEEKIw2dr7gIIIYQQrZ0EUyGEEKKBJJgKIYQQDSTBVAgh%0AhGggCaZCCCFEA0kwFUIIIRpIgqkQQgjRQBJMhRBCiAaSYCqEEEI0UFBzF6CliI+P16mpqc1dDCGE%0AEC3EypUr92mtOwayrQRTS2pqKitWrGjuYgghhGghlFK/B7qtNPMKIYQQDSTBVAghhGggCaZCCCFE%0AA8k9UyGEEE3G5XKRmZlJWVlZcxelTk6nk5SUFBwOx2EfQ4KpEEKIJpOZmUlERASpqakopZq7OLVo%0ArcnJySEzM5Pu3bsf9nGkmVcI0TzWzoWn+8OsaPO8dm5zl0g0gbKyMuLi4lpkIAVQShEXF9fgmrPU%0ATIUQR97auTD/JnCVmvf5O8x7gIHTmq9cokm01EBaqTHKJzVTIcSR9+X9VYG0kqvUpAvRCkkwFUIc%0AWSW5pibqT37mkS2LEI1EgqkQ4sjYswHmz4Cn+ta9jd0Bv39/5Mok2pTLL7+c9957r1nOLcFUCNH0%0AvnkK/jEK1syBgefB+FngCK25jd0BQU54ZRK8fQF43M1SVCEOhwRTIUTjKy+C5f+CPRvN+57jYNw9%0AcMsvMPlZOOEWOONZiOoCKPM85R/wx40w/j7z3m71jyzOabbLEE3ntddeY+DAgQwaNIhLLrmkVn5+%0Afj6pqal4vV4ASkpK6NKlCy6Xiy1btjBp0iSGDRvGCSecwMaNG337ff311xx77LH06NHDV0vNyspi%0A9OjRDB48mP79+/PNN980+vVIb14hROPJ2wHLX4RVr0JZPoy5CxL6QNJg86hu4DT/PXdPuLXqddZa%0AeGk8DL0MRt8GEZ2atvziiFi/fj0PPfQQS5cuJT4+ntzc3FrbREVFMWjQIL766ivGjh3L/PnzmThx%0AIg6Hg+nTp/P888+Tnp7OsmXLuP7661m0aBFgAue3337Lxo0bmTx5Mueccw5vvfUWEydO5O6778bj%0A8VBSUtLo1yTBVAjROD68Ada8bV73PQNGXQ9dRjTsmOGdYMjFsOJlWP2mOeZxN4EzquHlFc1m0aJF%0AnHPOOcTHxwMQGxvrd7vzzjuPd955h7FjxzJnzhyuv/56ioqK+O677zj33HN925WXl/teT506FZvN%0ARr9+/di9ezcARx99NFdeeSUul4upU6cyePDgWudqKGnmFUIcHncFbFwAWpv3EZ3h2BthxhqY9ip0%0AHQkNHb8X0QlOfxpu/BF6nwLf/BX+eRx4XA0vv2g2WuuAxnZOnjyZTz/9lNzcXFauXMm4cePwer1E%0AR0ezevVq32PDhg2+fUJCQmqcB2D06NF8/fXXJCcnc8kll/Daa681+jVJMBVCHJriHPj6rzB7IMy5%0AAHYsN+nj74EJ90N0l8Y/Z1xPOOdluPZrGH+v6aykNfwyTzoqtULjx49n7ty55OSY++H+mnkBwsPD%0AGTFiBDNmzOD000/HbrcTGRlJ9+7deffddwETMNesWVPv+X7//XcSEhK45ppruOqqq1i1alXjXhDS%0AzCuECFRJLnwxC9a+A+4y06lo8t8g5egjV4bEQeYBsO0bmHspxKXBuJnQdwrYpH7QGhx11FHcfffd%0AnHjiidjtdoYMGcJ//vMfv9ued955nHvuuSxZssSX9uabb3Ldddfx4IMP4nK5OP/88xk0aFCd51uy%0AZAlPPPEEDoeD8PDwJqmZqspqcHs3fPhwvWLFiuYuhhAti9cLBZkQ3RVcZfDc0ZA2Dkb+HyTUM170%0ASNAafv3UzJq0dwMkDja11p7jGt68LBrNhg0b6Nu3mf9WAuCvnEqplVrr4YHsLzVTIURt5UWmM9EP%0A/wSvG276CRxOuGmVaWJtCZSCPqdCr4lmrt/FD8O8G2HGaggKOfj+QjQiCaZCiCr5mbDseVj5GpTn%0AQ/Iw04O2sgWrpQTS6mx2GHwB9D8LcreaQOqugE//bNWg+zR3CcVBPPTQQ757oJXOPfdc7r777mYq%0A0aGTYCpEe6e1qX3aHZC1Br7/B/SbYg1tOYL3QxsqKKSq6Xn3Olj3nhnvOuhCGHNH03SMEo3i7rvv%0AblWB0x+5Wy9Ee+WuMM2j/xoLSx41ab0mwc1r4dxXWlcgPVDyMDNEZ9T1sO5d+NtQWHhn7ZVqhGgk%0AUjMVor0pzoGVL8Pyl6AoG+J7mQeYJtOolOYtX2MJi4OJD8Go68yXhR3Lzdy/YDpWSc9f0YgkmArR%0A3iz4E6x/H3qOhyl/N71f23JgiUqBKc+ZiR6UMl8mXhoPI6+F4VdKZyXRKNrwf5AQAq8XNn0Gr02B%0AvZtM2pg74fplcMn7kH5S2w6k1VV2niovMPdPF94BfxsGq98Cr6d5yyaa1JVXXklCQgL9+/dvsnO0%0Ak/8iIdqZ8iJY9iI8NxzemmYCaf52k9exV/vu4RrbHS6bD5d8CB3i4MPrzBSF5UXNXTIBfPjTTo57%0AdBHd7/iE4x5dxIc/7WzwMS+//HIWLlzYCKWrmzTzCtHWuCtMjaso23TEOfvfpnduSxzW0px6joUe%0AY2DDR+Z+aki4Sd+XAfFpzVmyduvDn3Zy5/vrKHWZloKdeaXc+f46AKYOST7s444ePZpt27Y1RhHr%0AJMFUiNZOa9j+A2z+DE6aBUHBMPYuSOjXunvkHglKmS8a/aaY93s3wT9GQo+xZjalA5eNEw123gvf%0A10o7fWAilxyTyuMLN/oCaaVSl4dZ89czdUgyucUVXPfGyhr571x7TJOWN1DSzCtEa+WugDXvwItj%0A4JVJsOIVKNhl8oZdJoH0cER3MZP171oFL54I714BOVuau1TtRlZ+md/0vJKWv0qQ1EyFaI12rTb3%0AQot2m2Etpz8NA8+D4LDmLlnr5giFY/8AQy+F7/5mJrDY9Bn8cYOsodpI6qtJJkWHsjOv9ljg5OhQ%0AAGLDgltMTfRATV4zVUrZlVI/KaU+tt53V0otU0ptVkq9o5QKttJDrPcZVn5qtWPcaaX/qpSaWC19%0AkpWWoZS6o1q633MI0aqsnQtP94dZ0eb5m6fgt69NXnwv6DoKLv6v6Zk7/EoJpI3JGWVWopmxGs56%0AoSqQrnjZrJ4jmsRtE3sT6rDXSAt12LltYu9mKlHgjkQz7wxgQ7X3jwFPa63Tgf3AVVb6VcB+rXUa%0A8LS1HUqpfsD5wFHAJOAfVoC2A38HTgH6ARdY29Z3DiFah7VzYf5NkL8D0Ob5y7/AB9eZ/OAOMO01%0ASGtHQ1uaQ3gC9D3DvN6zAT6+FWYPNuu5VhQ3b9naoKlDknnkrAEkR4eiMDXSR84a0KDORwAXXHAB%0AxxxzDL/++ispKSn8+9//bpwCV9OkzbxKqRTgNOAh4FZlllYfB1xobfIqMAv4JzDFeg3wHvCctf0U%0AYI7Wuhz4TSmVAYywtsvQWm+1zjUHmKKU2lDPOYRomUpyYd9m2LcJBl1glhXzO/WdLJnYbBL6wnVL%0A4csHYNEDsOwFOPHPMPQy0+lLNIqpQ5IbHDwP9Pbbbzfq8fxp6numzwB/BiKs93FAntbabb3PBCp/%0AasnADgCttVsplW9tnwz8UO2Y1ffZcUD6yIOcQ4jm4/VA3u8QkWjuzW36HL592gTQkn1V23U71qze%0A4k9lByPRPDodBRfOMb2nv5hlpikcdL4EU9F0wVQpdTqwR2u9Uik1pjLZz6b6IHl1pftr26pve39l%0AnA5MB+jatau/TYQ4dFqbIRf7t8FPb5hguW8z5GSAp8JMGNB9dNUC1n1Oq5ofNz4NoruZKfDyd9Q+%0AdluZN7e16zoKrvjUfOkJiQCPG/57JQy+GNInyOLk7VBT1kyPAyYrpU4FnEAkpqYarZQKsmqOKUDl%0AV+1MoAuQqZQKAqKA3Grplarv4y99Xz3nqEFr/SLwIsDw4cOl/UwcGlepqaFUNs9WBs2T7jO1leIc%0A02kotrsJlOkTak4qnz7BPPwZf6+5Z1q9qdcRatJFy6BU1bJu+dvN8nW/zIOux5q/gbztprk+P9N8%0ACRp/Lwyc1rxlFk2myYKp1vpO4E4Aq2b6J631RUqpd4FzgDnAZcA8a5ePrPffW/mLtNZaKfUR8JZS%0A6ikgCUgHlmNqoOlKqe7ATkwnpQutfRbXcQ4hDo2r1Iwz9NUuN5sB/UMugrJ8eH2q2S4kEuLToceJ%0AEGndVUgaDHdnH14TYOWHrnwYtw6xPeCGH836qV89Di9PBGUD7TX5+TvMlyOQ32Eb1RzjTG8H5iil%0AHgR+Aiq7Vf0beN3qYJSLCY5ordcrpeYCvwBu4AattQdAKXUj8BlgB17WWq8/yDmEqE1rKN5bVbsM%0AjYWjppp7nI+lgrvaQPKortB5gHkd3gku+9jUNMMTajft2ezmcbgGTpMP3tYkKBhGXAODL4Qn+0J5%0Afs18V6n5ciS/0zbpiARTrfUSYIn1eitVvXGrb1MGnFvH/g9hegQfmL4AWOAn3e85RBuzdu6h1dw8%0ALsj9zdQoK2cHeudiM3azrNoHX8/xJpja7DDhAbMuZnwviO1phqRUUgq6n9A01yZar+AwszKNP3V1%0ALBOtnsyA1NYdasBpLSrHYVbeU6zejNb7FNMpBMwg+81fmBrn/t/A64a4NPiDNb9nbA8IS7DuZaab%0A58hqnb9HTj9y1yTajro6kNkdkP0zdG66pcBEbTt27ODSSy8lOzsbm83G9OnTmTFjRqOeQ4JpW1Zf%0AwGmugKq1qSHagsxkAxUlUJZn0rxu69kF8b1Ns1nednPPsnqex2UmMDhwHKarFD64FoJC4c5Mc/zs%0AnyF3q1lyrN/kmh2AwMzDKkRj89eBzB4MNge8MBpGXQcn/QXs8hFcSxNUAIKCgnjyyScZOnQohYWF%0ADBs2jAkTJtCvX7+D7xzoORrtSKLl8Tfw31UKn94OSUPNMIzCbFj7Ts1g5qkwf7ydB8CejWaO0sog%0A5qkw2425A5KGwLZv4X/3Wfnuqu3OeRmSh8K69+DjW6oCodca/vt/S82385/egE9vq132m1abXrDr%0A3jOBs5Y6hh5orymb1wW2EDj9qQb9CIU4LHV1IEs7yYxPzd3asPvpbVUTVQASExNJTEwEICIigr59%0A+7Jz504JpqIaraEkx4xhrOxtmrMF+p9V9/2Z0lz4/VsTTAt2wv+qDbdQdtMUlTzMBNOyPNi6xHyD%0AtjlMni0IXFanHJsDnJE18+wOCLbWhoztDoMvOmB/B4R1NPndT4DTn6lKr9yuMn/AuWZMX/U8uwPe%0AqOP6orrAcTc1yo9WiAapqwPZ5GfNF0+lTFD9bCZMfNDccmgPXjmtdtpRU03nrS/qaHH69HbzsyzO%0AgbmX1sy/4pNDOv22bdv46aefGDly5CEWvH4STFsLVxnkbqkKmnFp5g+wvBCe6Fm1nc1h/inLi+q+%0AbxORCP3PMa8TB8Ndu8x+lU2v1XUdBbeur30MX/5IuOSDuvOTh5lHXRL6mkddortUjeWrbvx9Mg5T%0AtF6Vzbt7NpoOcH8fBSf8EY6/GYJCmrdszalgp//00sZZXKCoqIizzz6bZ555hsjIyEY5ZiUJpi2J%0A12v+mHI2Awp6jjXpzx9v7v1Vn8hpyMUmmDoj4bQnzZCN+DTzXPmP6gj1H3Am3A8hVs3RZm+dq43I%0AOEzRFvQ5FW5cDp/dBUseNrdcTnuy6n+/LaqvJlnnzF/WF+qwuEOuiVZyuVycffbZXHTRRZx11lmH%0AdYz6SDBtDqV5Zh3KjtayQp/PhC2LTfOs2wp8ycOq/qHSJ0Kf001ttPJRGQwBjr7a/3naesCRcZii%0ALYhMgnP/A0MugQV/gl8/bdvBtD5NNPOX1pqrrrqKvn37cuuttzawkP5JMG0qHndVDXH9h5DxRVUT%0Abck+CO8Mf/rV5LsrzHCMHmOqgmX1Hqfj7zn8ckjAEaJ1SBsP131f1Ulv+w9mEfijr24/vX6bqAKw%0AdOlSXn/9dQYMGMDgwYMBePjhhzn11FMbWmKfdvIbamJ7N5kOPfsyTMDM2Qz5O83wjKBg2P49bFoI%0AcelmDGR8unldOSH6qY839xUIIVoCh7Pq9c/vw/IXYPWbcPrTkDK8+cp1JDVBBeD4449H66adfl2C%0AaaVdq+Hp/v6/BVWUmEH/ORlVj32b4fw3zTenTZ+aHrFBTlOr7DwQjjoLPOUmmE58GE55rHmuSwjR%0AOp3yGHQ7BhbeCS+dBMMuNxPoh8Y0d8mEHxJMfbS58T3vBtj8uRnaMeIas37hrwvgv1dZ21krRcSl%0AV7XrD77IBM/I5Nq9YUHGkwkhDp1ScNSZZnrLJY/CsudNz/eR1zZ3yYQfEkwP5KmAde+CMxrSTzbB%0AtNtxMO01E0Bje9RsigEIi2+esgoh2j5nJEx62PTgr+xLsWWRGeJW37AycURJMPVLwe3bqlYBiUyE%0AflOatURCiHaukzVbj9drmn5zMuCYG+HEP7fO4W1tjJ82SUFUSu3ltIQQoiWw2eDyT8wC9Eufgb+P%0AhI2HN/ZSNB4JpgeSWXSEEC1dWDxM+TtcsdCskDTnQjOURjQbCaY+ysyyccazMi5TCNE6dDsGrv0a%0Azn0VulhzzW5fZsauC5+ysjJGjBjBoEGDOOqoo7jvvvsa/Rxyz7RS0mC4ZUVzl0IIIQ6N3WGmFgUo%0A2gOvTYbobmZawla4eP0nWz9h9qrZZBdn0zmsMzOGzuC0Hn4mxz8EISEhLFq0iPDwcFwuF8cffzyn%0AnHIKo0aNaqRSS81UCCHajvAEmPY6uMvg1dPh/ekmwLYSn2z9hFnfzSKrOAuNJqs4i1nfzeKTrQ27%0AJ6yUIjzcTMHqcrlwuVyoRu4Xc0g1U6VUDNBFa722UUshhBCicfQ6Gbovg2+ehG+fMePmb1oNodHN%0AXTIArlh4Ra20iakTOb/P+Tyz8hnKPGU18so8ZTyy/BFO63Ea+8v2c+uSmnPrvjLplYDO6/F4GDZs%0AGBkZGdxwww2NvgTbQWumSqklSqlIpVQssAZ4RSklKy4LIURL5QiFcTPh+u/Nc2UgzfOzIksLsrtk%0At9/0/PL8Bh/bbrezevVqMjMzWb58OT///HODj1ldIDXTKK11gVLqauAVrfV9SimpmQohREsXn24e%0AYDomvXIKHH0VjL272Wqq9dUkO4d1Jqs4q1Z6YlgiADHOmIBronWJjo5mzJgxLFy4kP79+zfoWNUF%0Acs80SCmVCEwDPm60MwshhDhyEvqYFWh+fAmeOxrWvmsW22hBZgydgdNec4Y5p93JjKEzGnTcvXv3%0AkpeXB0BpaSlffPEFffr0adAxDxRIML0f+AzI0Fr/qJTqAWxu1FIIIYRoWs4os0LVNYvN/OLvX23G%0Ap7aggHpaj9OYdewsEsMSUSgSwxKZdeysBvfmzcrKYuzYsQwcOJCjjz6aCRMmcPrppzdSqQ3V1MvS%0AtBbDhw/XK1bI0BghRDvg9cDK/5jXR19lAqq7zNxrbWQbNmygb9+WP4ewv3IqpVZqrQNa++6g90yV%0AUh2Ba4DU6ttrra88pJIKIYRoGWx2E0Qr/fxf+PIvcOpfodfE5itXKxZIB6R5wDfAF4CnaYsjhBDi%0AiItMhqBQeGsa9DkdJj1qmoJFwAIJph201rc3eUmEEEI0j27HwP99C98/B189Dn8fYQLqsMuau2St%0ARiAdkD5WSp3a5CURQgjRfIKC4YRb4YZl0P3EqqEz0q8mIIHUTGcAdymlKgCXlaa11pFNVywhhBDN%0AIqYbXDinKoh++xTkbIEJ95vVaoRfB62Zaq0jtNY2rbXTeh0hgVQIIdq4yrlrPW5Y+w78bRiseMUs%0ATi5qCWiie6XUZKXUX61H4w7OEUII0XKNuR3+byl06g8f3wz/ngC7f4G1c+Hp/jAr2jyvndvcJa2X%0Ax+NhyJAhjT6+tFIgc/M+imnq/cV6zLDShBBCtAcJfeDyj2Hq85C/AzZ+DPNvMq/R5nn+TY0SUPPn%0Az2fzuPFs6NuPzePGkz9/fsPLD8yePbtJx7sGUjM9FZigtX5Za/0yMMlKE0II0V4oBYMvgBlrYdVr%0A4Cqtme8qhS/vb9Ap8ufPJ+uee3Hv2gVa4961i6x77m1wQM3MzOSTTz7h6quvbtBx6hPoEmzRQK71%0AOqqJyiKEEKKlczghP9N/Xl3p1fx+yaW10iJOmUTshRey56mn0WU1l2DTZWVkP/QwUWecgXv/fnbe%0AVHOe3m6vv3bQc9588808/vjjFBYWHnTbwxVIzfQR4Cel1H+UUq8CK4GHm6xEQgghWraolENLD5A7%0AO9tvuteapP5wfPzxxyQkJDBs2LDDPkYgDloz1Vq/rZRaAhwNKOB2rbX/K65GKeUEvgZCrPO8Zy3f%0A1h2YA8QCq4BLtNYVSqkQ4DVgGJADnKe13mYd607gKswMTDdprT+z0icBswE78JLW+lEr3e85AvqJ%0ACCGEqN/4e8090upNvY5Qk34Q9dUkgxITTRPvgelJSeY5Jiagmmh1S5cu5aOPPmLBggWUlZVRUFDA%0AxRdfzBtvvHFIxzmYOmumSqk+1vNQIBHIBHYASVbawZQD47TWg4DBwCSl1CjgMeBprXU6sB8TJLGe%0A92ut04Cnre1QSvUDzgeOwtyv/YdSyq6UsgN/B04B+gEXWNtSzzmEEEI01MBpcMazENUFUOb5jGdN%0AegMk3HIzyllzCTbldJJwy82HfcxHHnmEzMxMtm3bxpw5cxg3blyjB1Kov2Z6KzAdeNJPngbG1Xdg%0AbZajKbLeOqxH5X4XWumvArOAfwJTrNcA7wHPKaWUlT5Ha10O/KaUygBGWNtlaK23Aiil5gBTlFIb%0A6jmHEEKIxjBwWoOD54GizjgDgD1PP4M7K4ugxEQSbrnZl96S1RlMtdbTreexh3twq/a4EkjD1CK3%0AAHlaa7e1SSaQbL1OxtR80Vq7lVL5QJyV/kO1w1bfZ8cB6SOtfeo6x4Hlm475wkDXrl0P7yKFEEI0%0Amqgzzmiy4DlmzBjGjBnTJMcOZJzpuUqpCOv1TKXU+0qpIYEcXGvt0VoPBlIwtUl/g3wqJ35UdeQ1%0AVrq/8r2otR6utR7esWNHf5sIIYQQBxVIb957tNaFSqnjgYmYZtPnD+UkWus8YAkwCohWSlXWiFOA%0AyrvNmUAXACs/CjMcx5d+wD51pe+r5xxCCCFEowskmFauYXoa8E+t9Twg+GA7KaU6KqWirdehwEnA%0ABmAxcI612WWY9VIBPrLeY+Uvsu67fgScr5QKsXrppgPLgR+BdKVUd6VUMKaT0kfWPnWdQwghhGh0%0AgUzasFMp9QImGD5mDWEJJAgnAq9a901twFyt9cdKqV+AOUqpB4GfgH9b2/8beN3qYJSLCY5ordcr%0ApeZipjJ0AzdorT0ASqkbgc8wQ2Ne1lqvt451ex3nEEIIIRpdIMF0GmZIyl+11nlKqUTgtoPtpLVe%0AC9S6t2r1vh3hJ70MOLeOYz0EPOQnfQGwINBzCCGEEE2hzmCqlIrUWhcATsz9TpRSsZjxoyuOSOmE%0AEEKIVqC+mulbwOmYoS0H9pLVQI8mLJcQQgjRaFJTU4mIiMButxMUFMSKFY1bJ6xvnOnp1nP3Rj2j%0AEEIIUYdNy7L5ft4WinLLCY8N4ZgpPek1snOjHHvx4sXEx8c3yrEOVF8zb71TBmqtVzV+cYQQQrRX%0Am5Zls/jNjbgrvAAU5Zaz+M2NAI0WUJtKfc28/qYRrHTQ6QSFEEKIA33wZO16WNqwBAaMSeH7D7f4%0AAmkld4WXr+duotfIzpQWVbDwhZ9r5J/5x0CmigelFCeffDJKKa699lqmT59++BfhR33NvIc9jaAQ%0AQghxqIr2l/tNLy92+00/FEuXLiUpKYk9e/YwYcIE+vTpw+jRoxt83Er1NfOeVd+OWuv3G60UQggh%0A2oX6apLhsSEU5dYOqOGxIQCEhgcHXBM9UJK1jFtCQgJnnnkmy5cvPzLBFKhvpmENSDAVQgjRaI6Z%0A0rPGPVOAoGAbx0zp2aDjFhcX4/V6iYiIoLi4mM8//5x77z342quHor5m3isa9UxCCCFEPSo7GTV2%0Ab97du3dz5plnAuB2u7nwwguZNGlSg8tb3UFnQFJKRQH3AZX14a+A+7XW+Y1aEiGEEO1er5GdG73n%0Abo8ePVizZk2jHvNAgcyx+zJQiJlWcBpQALzSlIUSQgghWpNA5ubtqbU+u9r7vyilVjdVgYQQQojW%0AJpCaaam1likASqnjgNKmK5IQQoi2xKyM2XI1RvkCqZleh1lKLcp6vx+4vMFnFkII0eY5nU5ycnKI%0Ai4tDKXXwHY4wrTU5OTk4nc4GHeegwVRrvRoYpJSKtN4XNOiMQggh2o2UlBQyMzPZu3dvcxelTk6n%0Ak5SUlAYdI5DevA8Dj2ut86z3McAftdYzG3RmIYQQbZ7D4aB797a/Xkog90xPqQykAFrr/cCpTVck%0AIYQQonUJJJjalVIhlW+UUqFASD3bCyGEEO1KIB2Q3gC+VEq9gplG8Erg1SYtlRBCCNGKBNIB6XGl%0A1FrgJEABD2itP2vykgkhhBCtRCA1U7TWC4GFTVwWIYQQolUK5J6pEEIIIeohwVQIIYRooDqDqVLq%0AS+v5sSNXHCGEEKL1qe+eaaJS6kRgslJqDqbzkY/WelWTlkwIIYRoJeoLpvcCdwApwFMH5GlgXFMV%0ASgghhGhN6gymWuv3gPeUUvdorR84gmUSQgghWpVAxpk+oJSaDIy2kpZorT9u2mIJIYQQrcdBe/Mq%0ApR4BZgC/WI8ZVpoQQgghCGzShtOAwVprL4BS6lXgJ+DOpiyYEEII0VoEOs40utrrqDq3EkIIIdqh%0AQGqmjwA/KaUWY4bHjEZqpUIIIYRPIB2Q3lZKLQGOxgTT27XW2U1dMCGEEKK1CHSi+yzgoyYuixBC%0ACNEqNdncvEqpLkqpxUqpDUqp9UqpGVZ6rFLqf0qpzdZzjJWulFLPKqUylFJrlVJDqx3rMmv7zUqp%0Ay6qlD1NKrbP2eVYppeo7hxCBnJcvAAAgAElEQVRCCNEUmnKiezfwR611X2AUcINSqh9mVqUvtdbp%0AwJfWe4BTgHTrMR34J5jACNwHjARGAPdVC47/tLat3G+SlV7XOYQQQohGV28wVUrZlFI/H86BtdZZ%0AlfP3aq0LgQ1AMjAFeNXa7FVgqvV6CvCaNn4AopVSicBE4H9a61yt9X7gf8AkKy9Sa/291loDrx1w%0ALH/nEEIIIRpdvcHUGlu6RinVtSEnUUqlAkOAZUAn6x5s5b3YBGuzZGBHtd0yrbT60jP9pFPPOYQQ%0AQohGF0gHpERgvVJqOVBcmai1nhzICZRS4cB/gZu11gXWbU2/m/pJ04eRHjCl1HRMMzFduzbo+4IQ%0AQoh2LJBg+pfDPbhSyoEJpG9qrd+3kncrpRK11llWU+0eKz0T6FJt9xRgl5U+5oD0JVZ6ip/t6ztH%0ADVrrF4EXAYYPH35IgVgIIYSodNAOSFrrr4BtgMN6/SNw0LVMrZ61/wY2aK2rL+H2EVDZI/cyYF61%0A9EutXr2jgHyrifYz4GSlVIzV8ehk4DMrr1ApNco616UHHMvfOYQQQohGd9CaqVLqGkxTaCzQE3Nf%0A8nlg/EF2PQ64BFinlFptpd0FPArMVUpdBWwHzrXyFgCnAhlACXAFgNY6Vyn1ACaIA9yvtc61Xl8H%0A/AcIBT61HtRzDiGEEKLRKdMRtp4NTCAcASzTWg+x0tZprQccgfIdMcOHD9crVqxo7mIIIYRoIZRS%0AK7XWwwPZNpBxpuVa64pqBw/iEDv6CCGEEG1ZIMH0K6XUXUCoUmoC8C4wv2mLJYQQQrQegQTTO4C9%0AwDrgWsy9zZlNWSghhBCiNQlk1RivtSD4Mkzz7q/6YDdahRBCiHYkkN68p2F6727BTJTQXSl1rdb6%0A0/r3FEIIIdqHQCZteBIYq7XOAFBK9QQ+oWoYihBCCNGuBXLPdE9lILVspY4ZhYQQQoj2qM6aqVLq%0ALOvleqXUAmAu5p7puVRNoCCEEEK0e/U1855R7fVu4ETr9V5AFtsWQgghLHUGU631FUeyIEIIIURr%0AFUhv3u7AH4DU6tsHugSbEEII0dYF0pv3Q8zqL/MBb9MWRwghhGh9AgmmZVrrZ5u8JEIIIUQrFUgw%0Ana2Uug/4HCivTNRaH3RNUyGEEKI9CCSYDsCsSzqOqmZebb0XQggh2r1AgumZQI/qy7AJIYSo34c/%0A7eSJz35lV14pSdGh3DaxN1OHJDd3sUQTCSSYrgGikVmPhBAiIB/+tJM7319HqcsDwM68Uu58fx2A%0ABNQ2KpBg2gnYqJT6kZr3TGVojBBCAGUuD7nFFdiUonOUk8c/2+gLpJVKXR4e+XSDBNM2KpBgel+T%0Al0IIIVqY3OIK9hWVs6+onJyiCnKKyomPCOH0gUkAXPrycrbnFJNTVEFhuRuAs4Ym89S0wWTllfk9%0A5u4CUx8pc3mY8PRXdIpw0inKSedI8zg2LY6jkqLwejUVHi9Oh/3IXKxosEDWM/3qSBRECCGaitaa%0AonI3ReVuEqNCAfh0XRYZe4rIsYJmTlEFSdGhPDltEADTXviejD1FNY5zXFqcL5jGhwUTHeogNiyY%0A+PBg4sJD6NUpAoCk6FB25pXWKkdCRAhggumwrjFkF5Txy64CFm3YQ6nLw8zT+nJUUhTbcooZ9+RX%0AxHRw0CnSSScr2J43ogtDu8ZQXO5mW04xnSOdxIYFo5Rqsp+dCEwgMyAVYnrvAgQDDqBYax3ZlAUT%0AQrRtDe2gU+72WDXGCnKKTTAsdXm4eFQ3AJ763yYWb9xDTlE5+4orqHB76RbXga9uGwvAm8u2823G%0APiKcQcSHhxAXFkyEs+oj8U8n98Lt1cSFhfiCZVSow5f/1HmD6yzbbRN717hnChDqsHPXqX0BiO4Q%0AzDPnD/Hlaa0pLHdjs4JiuDOIP07oRXZBGbsLytldUMYvWQWM6d0RgDU78rjwpWUABNttJESG0CnS%0AyczT+jKkawyZ+0tY+ft+U+ONMsFYarlNK5CaaUT190qpqcCIJiuREKLN899BZy2F5S4uGtENm02x%0ALjOflb/nWjVH08y6v6SCd6Yfg82mmPXRet5evqPGcUOCbFw0sitKKWwK4sOD6d05grjwYOLDQugc%0A5fRt+/cLh+IMthES5D/ITOqfeNjXV/mlINAvC0opIp1VgTohwskfxqfXefzenSN4/uKhZOeXkW0F%0A2+z8MoKDzKqaP2zN5U/vrqmxT3QHB29fM4q+iZGs2JbL15v2+pqYK2u/cWHB2GyB1XKlt3JNSmt9%0A8K0O3EmpH7TWo5qgPM1m+PDhesWKFc1dDCHatJIKN8F2Gyc+scRvMyjA8rvHkxDh5JkvNvHMF5ux%0AKYj11Q6D+delw+kQHMT3W3LYllNMXJipNVbWHsOC7e2+2bO0wkPm/hKyrSC7u6CM7IIybjmpF3Hh%0AIbz0zVYeWrCBAz/+l901nk6RTt5bmcnijXusIBviq90enRqL3aZqfRkCU/N+5KwBbSqgKqVWaq2H%0AB7JtIM28Z1V7awOGU9XsK4QQfu0tLOebzXvZtLuIzbsL2bSnkMz9pXx4/XHsqiOQAr7myCuO7c6l%0Ax6QSHerwW1s6pmccx/SMa7Lyt2ahwXbSO0WQ3inCb/7VJ/Tg8mNT2VtUXhVs88uIDzf3dPNKKtiQ%0AVcDiX/dQUmECpt2m2PTgKQDM/HCd397KT3z2a5sKpocikN681dc1dQPbgClNUhohRKtS5vKQsaeI%0AjD1FbNpdyKbdRVx+bCrHp8ezeU8ht85dg8Ou6BEfzqCUaM4d1oW48OA6O+gkR4f6mjujOjhq5YvG%0AE2S3kRgV6uuQVd3VJ/Tg6hN6+Dpu7S4oI6eoArv1paao3FNrH6DeL0ltXSD3TGVdUyHauTKXh617%0Ai9m8p5AusR0Y2jWG7TkljPnrYrxWO1WQTdE9PozCMhcAQ7rE8MWto+kWF4bDbqtxvLo66Nw2sfcR%0AuyZxcEopIpwOIpwO0hKq0pPr+DKUFF07MLcXdQZTpdS99eyntdYPNEF5hBDNqMLtpbDMRVx4CB6v%0A5oY3V7FpdyHbcop9QfOikV0Z2jWGpGgnfxiXTnqncHp1iiA1LszXAQZMU2Nagv9mxkPtoCNaFvky%0AVFudHZCUUn/0kxwGXAXEaa3Dm7JgR5p0QBLt0Re/7GbtznxzT3N3IdtyShjbO4GXLjN9Li781w9E%0AOIPoZd1/69UpnO7xYXX2gBXtR3vozXsoHZAC6s2rlIoAZmAC6VzgSa11m5qrV4KpaIvcHi/bckqs%0AYGnua6LMsBCAs//5Hau276dbbAdfsBzaNYbxfTs1c8mFaH6N1ptXKRUL3ApcBLwKDNVa7294EYUQ%0AB3Mo3/zdHi+/55qguT23hOmjewJwy9w1zF+zCwCloEtMBwamRPn2e+7CIcR0CJYB/UI0UH33TJ8A%0AzgJeBAZorYvq2rYtWLczn+MeXdQmmypE61PXqiNer2ZItxhSYkJx2G188FMmL379G1v2FlHh9vr2%0AP294V6I6ODhveBfG9OpIr04RpCWEExpcM2j668kphDh09d0z9WJWiXFTc1ypwnRAalPTCYYkpuvE%0Ay55pkwOPRctVOSVeqctDaYWHMpeHUpeH295bS3a+/8nSARbcdAL9kiJZsC6LuSt2mHuaCeG+oBkW%0AEsioNyFEfRqlmVdrbasrry0rdXm4+4N1rN+VzxmDkhiYEs2ewjIW/pxNSJCZeiwkyIbTYeeo5EgS%0AIpwUlbvJzi/15YU4rOcgW7PPxNKWOwk0xbVprXF5NBpNSJAdt8fL5j1FlLo8lFWYQFfq8tDb6pCT%0AV1LBq9/9bvKtgFjq8nDu8BROSO9Ixp5CZsxZTanLQ7nL6wuaj50zkMmDklj1ex4X/OuHQyrj42cP%0ApFOkGVx/6oBETh1w+NPeCSEah3x99aO4wsMbP2znqKQoBqZEs21fCffOW19ru+cvHsak/p35cVsu%0AV7zyY638168awQnpHfl8fTZ3ffCzFYStgOyw8djZA+nVKYLvtuzjnR931ArWlx+XSnx4CBuyCliz%0AI48Qhw2ntW9IkJ1h3WJwOuzsL66gsMxdIz/YbuOjNbsaZYFirTVam+YJr++19vXoLHN5cHm8aEB7%0AzTY2pXyD7vcXV1Du9qIx+3q1tibndvrKVebymONqjVebbvZd4zoAsGl3oS/fqzUa+PG3XJ75YnON%0Aa/vze2v4cVsO/ZKi6BrbgRPSzaTgDy/YQFG5u0YwHNs7gcuOTaXc7eGkp76itMLrqxV6vJobxvbk%0Atol9KChzc8rsb2r9TG6b2Jv0ThEUlbt5+otNBNvN7zY02E6ow864PmZQXkiQnc6RTpxWeqjDTmiw%0Ane5xYQD0TAjjsbMH4HTYcVbLv+ntn8jyUzNNjg5l2tFdAv7dCSGOjCYLpkqpl4HTgT1a6/5WWizw%0ADpCKmUlpmtZ6vzLVt9nAqUAJcLnWepW1z2XATOuwD2qtX7XShwH/AUKBBcAMrbWu6xyHUvbk6FCW%0A3jHO935I12hWzjyJcreXcrf50C13e0m1PuyPSozkbxcM8aVXbpNqfWB2inQyoV8nyt1WvrVd5Wwi%0AucUVrNmR59u3Mv+socnEh4fwzea9PLxgY61yLrtrPE6Hnf98t43ZX26ulZ8Y5fQ75dctc1dz30fr%0AWXPfyQDcO+9n3l2R6QtUWmvCQoJYfa/Jv/Htn/hkbVaN43SKDGHZXScBcN0bK1n8694a+T06hrHo%0Aj2MAuPb1lSzfllsjf2BKFB/deDwA17y6gl+yCmrkj+oRy5zpx5j811bwe05JjXxnkI2yavcIASo8%0AmjeX7QB2MHlQki+Yzlu90xegnQ4boQ475W7zcwm22zi6W2ytYDesWwwAEc4gnr94aI1AF+qw09Fa%0ASis5OpSMh04hyO6/IadLbAf+ffnRfvPATGh+3tFda6XfPqlPmx/H98nWT5i9ajbZxdl0DuvMjKEz%0AOK3Hac1dLCEOy2FNdB/QgZUaDRQBr1ULpo8DuVrrR5VSdwAxWuvblVKnAn/ABNORwGyt9UgrMK6g%0Aaj7glcAwKwAvxwzX+QETTJ/VWn9a1zkOVt6WeM9Ua41SipIKN3klLivYeihzmYA7pGsMwUE2ftlV%0AwC9ZBSZYu7y+7WZ/sbnOSZQvPzaVWZOPAuCTtVmsycxDYWY8UcqsvnHzSb0AWLAui027C7EphQJs%0ANkVYsJ3Lj+sOwMKfs9iRW4pS+FbriAp1cNbQFAD+98tu9haWoxTYFCgUMWHBTOhnhl8s3riHgjKX%0Ab1+FIi48mFE9zLyrSzP2UVrhwWYzeSi48pUf/V6bwnzJCAsJavX3DdtyE/0nWz9h1nezKPNU1b6d%0Adiezjp0lAVW0GI0+zrQBBUkFPq4WTH8Fxmits5RSicASrXVvpdQL1uu3q29X+dBaX2ulvwAssR6L%0AtdZ9rPQLKrer6xwHK2tIYroePuOFNvWBddyji+qc/7R6zbs1asvX1h6c/N7JZBVn1UpPDEvk83M+%0Ab4YSCVFbo64a08g6aa2zAKxgVznbYzJQfWHCTCutvvRMP+n1naNeA5Kj2tyHcFue8qstX1tbUeIq%0A4avMr9hZtJOdRTvZVbSLnUU7uWbANWQXZ/vdJ6s4i2VZyxiZOJLCikLyyvJIjkjGptplf0jRirSU%0AdjB/XV71YaQf2kmVmg5MB+jatfZ9q9auLc9/2pavrbXweD387/f/VQXKYvN8Ro8zuGbgNVR4Kvjz%0A138GINYZS1JYEr1jehMXGkfnsM5+a6Yh9hCiQsykEl9nfs0d39xBaFAoPaJ6kBadRnpMOpN7TibG%0AGXNEr1WIgznSwXS3UiqxWhNs5ZSEmUD1LoopwC4rfcwB6Uus9BQ/29d3jlq01i9iJqVg+PDhbXKN%0A1qlDkttsgGnL19ZSLNq+iO0F28ksymRX0S52Fe1ieOfhzBw1E5uyMXPpTMo95USHRJMUnkRadBrJ%0A4eZ3EhUSxQeTPyApPIkOjg41jjtj6Iw675n2ie0DwJCEIdx/7P1s2r+JjLwMlu5ayrwt85iYOhGA%0Adza+w4LfFviCbFp0GmnRaUQ7o4/QT0eIKkc6mH4EXAY8aj3Pq5Z+o1JqDqYDUr4VDD8DHlZKVX4N%0APRm4U2udq5QqVEqNApYBlwJ/O8g5hBAH+G7nd2zO21yjGbZLRBeeHfcsAE+tfIrfC34nIjiClPAU%0AUqNSSYtOA0xns3fPeJeOoR0JD6697oVSirSYNL/nrexkVF9v3qTwJM5MP7PGfvvL9hMdYoKlM8gM%0Arfp026fM3TQXgCAVxPKLluOwO/hy+5cUlBeQFp1Gz+ietQK6EI2pKXvzvo2pVcYDu4H7gA8xE+V3%0ABbYD51qBUQHPAZMwQ2Ou0FqvsI5zJXCXddiHtNavWOnDqRoa8ynwB2toTJy/cxysvDLRvWhpGmPo%0AyKrdq1ifs55dRbt8tctgWzBvn/42AFd/djXLspcR7ggnOTyZpPAk+sf3Z/rA6QDsKNxBVEgUkcEt%0Ad8IzrTV7SvaQkZfB7pLdnJV+FgDXfXEd3+781rddcngyIzqP4P7j7gcgqyiLuNA4gu3BzVJu0fK1%0AmN68rYkEU9GSBDp05JecX/hpz081apa5Zbl8cc4XKKWY+e1M5m2ZR2hQKMnhyb7a5R+HmxUWs4uz%0ACQ0KJTI4stln62psHq+HnUU72Zy3mYz9GWTkZRAeHM59x9wHwOQPJ7O9YDvdIruZJuKYNIYlDGNE%0A4ohmLrloKSSYHoa2Gkzb8sD41nptbq8bm7JhUzZKXCXsK91HuaecCk8F5Z5yyj3l3Lv0XrJLavd4%0ADbIFEeYI4+OpHxPtjOa5n57jhbUvEBoUSlJYEknhSSSHJ3Pb0bcRbA9mb8leHDYHUSFRbS5YNtRn%0A2z7j19xfycgzgTazMJPJPSfz4PEPorXm8oWXkxKR4rsXmx6TTqcOneTn2I605KEx4gg6sHaTVZzF%0ArO9mAbSKoFOfw702rTVurxsAh92By+NiZ9HOGsGswltB98juJIYnkluWy6Lti2rmeyqYmDqR3rG9%0A2ZK3hRfXvkiFp4IKb1X+LcNuYUjCEL7b9R33LL2nxr4e7eGVia8wvPNwvtz+JXd9e1etciq/HdZN%0AIJ6UOgmPNkOCLup7ERf2vZCYkBi/H/IdO3Q8pJ9rezIxdaKvMxOYoTylbjN2udhVTGhQKD/s+oGP%0Atnzk2+a6Qddx/eDrKXGV8EHGB/SK6UVadJrf3sWt9cueODwSTNsQrTXFrmLyyvMocZcwe9XsGs2E%0AAGWeMh5e9jBl7jLO7nU2AAu3LWRn4U60NbrIq73EOmM5p9c5ALy/+X12F+9Go/FqM8duYliiL//1%0AX14npzTHmnvXTBKfGpnqO/7za54nvzy/Rn6f2D6+e1tP/PgEpe5SXz7A4ITBTE2bCsCs72bh8rp8%0A16jRfLvzW7/Xdu/Se3lr41tM6TmFab2nkVuWyzkfnVMjGGo0tw67lSv6X0FWcRZnfHhGrZ/lzJEz%0AOa/Peewu3s1fvv9LjTy7stMzuie9Y3tT4iph3b51hNhDajwqg2GcM44Tkk8g2B5MsC2YYHswIfYQ%0AEsPN5PRDEobw8PEP+/arzL/969v91kwTwxKZOWqm770MEWk8HRwdfJ2UwoPDeX7C8wDkl+eb2uv+%0ADPrH9wcgIy+DR5c/6ts3zhlHWkwa1w+6nqGdhvLB5g/M/1kb/CIr/JNg2kK5vC6CVBBKKbblb2NL%0A/hbyy/PJK88zwdJV4vtQfWrlU3yU8RH5Ffm+WldUSBQF5QV+j11QUcC/1v3LF+z+u+m//JBVc+WS%0A9Jh0X7D876b/snbfWl+eQjE4YbAvf17GPLbkb8GGWSVHoRiVNMp3/E9/+5Q9JXt8UwEqFMWuYl8w%0A/SrzKworClEo3/6hQVXrbP6Q9QNe7fXlA+SV5/m9tgpvBWFBYb5OJU67k9Epo2sFq6GdhgIQHxrP%0AIyc8Uiu/S4QZqZUWncYX53zhywu2BxNkq/q3GdBxAAvOWlDn77F3bG9mHTurzvyUiBRSIlJqpd88%0A7Ga/90xnDJ1R57FE04gKiWJYp2EM6zTMlzYgfgCLzl1U435sRl6Gb3KJp1c+7ffL3tMrn5Zg2kbJ%0APVNLh+4d9PFPHN8kTTHlnnL2le4jrzyP/LKqgDglbQphjjA+3/Y5729+35eeX55PkauI7y/4nvDg%0AcJ5a8RSvrH/Fd7wgWxDRIdF8fvbnOOwOPtj8AWv2riE6JJrokGiiQqKIdcby0LKH/A6M79yhM/Om%0AzvN9Cy/3lPuClU3ZfEHPYTOrvni1mVC+ejBrbu1hOjppJmy9Br460NfSU51Csfaytby/+X3mZcyj%0Ae1R3ekT1MM/RPUgMS5TZnloQuWd6GDT6oE0xbq+b/PJ8Xw2xZ3RPokKi2Lx/Mx9v/diXXvn8xOgn%0ASItJ48PNH/LgsgdrHW9U4ih6RPeg1F1Kfnk+0c5oUqNSfQGxMnCd1+c8JnWf5AuWoUGhNYLameln%0A1hqPB1DkKvJbu7l52M01xtyF2EPq/dm0xH/uugb9t6Wa22k9TpPg2UrVNcNT57DOQNUX1UXbF/Hf%0A8v8CJtAuv2g5ziAnH2/9mB2FO3zBtltkt4P+n4rmJTVTS2j3UJ02ywww7xDUgbFdx3J+7/MZnDCY%0AFdkruGnRTRS6Cmvs8/fxf2d0ymgWb1/MrUtuJSokyhcIo0OimTF0Bj2ie7A1fytr9qzxpVffxm6z%0AN+l1teXaTVu+NtG6HcqqOPvL9vNb/m9kFWf58u5Zeg/zMub5arc2ZaN/XH/ePO1NAH7M/hGHzUH3%0AqO6+6RdF45OhMYehejAFM8D7tuG3Mb7beHYU7uCNX96oEQSjQ6LpG9eXGGdMrft5QgjR0C97pe5S%0Afi/4nd/yf2Nr/lYAbhh8AwDnfHQOv+7/FTCdn7pHdee45OO4esDVAOSU5hDrjJXPpAaSYHoYqgfT%0AtnTfTQjR9uwo3MHWvK2+QPtb/m/0iunFPcfcg9aaE945gQpPBamRqfSI7kH3yO6MSBzBkIQhzV30%0AVkXumTZAW7vvJoRoe7pEdKFLRBdO7HJirTyv9nLTkJt8gXbV7lV8svUTrnBdwZCEIZS4Sjjv4/NI%0AjUr13ZPtEdWDntE9CXOENcPVtA0STC0KRWJYotx3E0K0anabnWm9p9VIK3GV+MZql7hLSI9JZ2ve%0AVr7d+a1vON0dI+7gor4XkV2czUvrXqrR09jfzE/SZ6Emaea1tNXpBIUQoi5ur5vMwkx+y/+NtJg0%0AukR0YeXuldz45Y0UuYp823UI6sDscbMZlTiKnUU7eeOXN3h307uUe8p929TVwao1k2ZeIYQQBxVk%0ACyI1KpXUqFRf2rBOw/jugu/YV7qP3/J/8zUXp4SbyUWW7lzKGxveqHWsMk8Zs1fNblPB9FBIMBVC%0ACFGDUoqOHTrSsUPHWqvonN7jdB744QG/+2UX154Cs71oeaPxhRBCtFgdHB1IDEv0m1c5KUV7JMFU%0ACCHEIZkxdAZOu7NGWnsfCSHNvEIIIQ5J5X1R6c1bRYKpEEKIQyZzR9ckzbxCCCFEA0kwFUIIIRpI%0AgqkQQgjRQBJMhRBCiAaSYCqEEEI0kARTIYQQooEkmAohmkX+/PlsHjeeDX37sXncePLnz2/uIglx%0A2GScqRDiiMufP5+se+5Fl5UB4N61i6x77gUg6owzmrNoQhwWqZkK0UK1hZqb9njwlpTgycvDtXsP%0AFZmZlG/9jT1PP+MLpL5ty8rY89cn8RQWNlNphTh8UjNt4/Lnz2fP08/gzsoiKDGRhFtubjPf/Nv6%0AtR1uzU17PKAUymbDW1qKOycHXVGBLi83zxUVhPTthz08jIrff6d07Vp0eTleK09XuIiZdi726GiK%0Av/+egs8/t/av8B0n6fHHsEdFsX/OO+yfM8d3bG9FObrCRfqSxdhCQ9n92GPsf+31mgU8YJHp6ty7%0Ad5Nx4hh6r1oJQNa991H07TfYQjtg69ABW2gojsTOJD32GAD7330XV+ZObKGh2DqEYuvQAXt8PBFj%0AxgBQvvU38HqwdeiACjX5Kji41kLXTaEt/32K2iSYWsrWr2fzuPFt6g++LTel1XVtXrebqEmTwGbD%0AFhJi8nJz0W43eL1ot8f34RoUHw9A2caNvnTt8YDXS1DHjgR37Yr2eCj+7jtfuvZ4wOMluEd3nL16%0A4S0ro+CTBWivSa98Dh0yhND+R+HJz2f/nHesY3t9zxHjxhI6aBCu7GxyXvp3rfyir7/2W3PLunsm%0Aua+/QcKf/kjYiBEUf/89u/58uxXITLDD46Hrf/5D2KiRFH65iF1/+lOtn1/qu3MJHTCA4mXLyL73%0Avlr5EePHYY+Opvy33yhc+JkJQCEhqGAHtuAQ8/MEbOHhOJKSUCHB2IKDUcEhqOBgX8CMGDsWR6dO%0AKEewOYb12PPUk7h3ZdU6ry0qioSbqyZLd/bra66ttBRvSQne0hI8BVU116JFiyn6+mvweHxpIb17%0A+4LprjvvoGzN2hrnCB06lNS33gRgx3XX49qdXSNYhw4cQNzVVwOQ+/obaLe7RrB2JCfj7NsXANfO%0AnaiQEBOknU6UzVbv3ye0/v894Z/SWjd3GVqE/s5Q/W5qKio4mNirryb82GMITk0lKD4eT34+patX%0Aoz0e34cpXg+hQ4fi6NwZV3Y2Rd98A9XytddD5IQJOJKTKc/IoGDhZ1UfmB432uMl9uKLcCQnU7Jq%0AFfkffFjzA9ntIeHPt+Ho3JnCRYvJe+cdtNdb7Rwekp95mqD4ePLee4/ct94y+3rcvmPo8grc2X7W%0AF7TZsMfFkr5oEcrhYM+TT5L3/gcmz/p7UMHBpC9ZDEDWX/5C4acLfXkasEdHkfbZZwDs/POfKVq8%0ApMb+juRkesz7EDAfWCXLlqGr5Yekp9N97jsA/H7xJZSuW+fLAwgdPJhur70KwNapZ1K+ZYvJryxf%0AUBC6vLzO32fExImkzH4GgF9HjMRbUFAjP+qss0h6+CEANhzVv8aHMUDMJZfQ+e678JaV8evgIbWO%0AH3fttSTccjPunBw2HxA+5+4AABV2SURBVHd8rfyOt95K/PRrqNixgy0TTq6ZabfTeebdxFxwAWWb%0ANvH7xZeYD2G73ffs9/dmCTv+eOKvv44OQ4dStmkT+19/o0agUsEOoiZPJrhLFyoyMylZ/qMv3RZi%0Agp2zf3/sERF4Cgrw5OZW7WvlN3Xt7cBgA6CcThIfuP+Qg43WGu1yoUtK8JaUoL2a4JRkAEp+/BH3%0A3r0mGBeb/KCO8USffTYA2Q89jGvHjhrBusOQISQ+YNbr3HTc8XhycmqcL/K000h+8q8AbBw6DF1S%0AUnUNoaHETJtGwf/+h3vXrlplVaGhJD36KJETT8ZbUcH+115DOUOxhTpRTic2p5OQtDSCu3VDu1xU%0A7Mg0QdzpRIWGHrFadSDaQ81bKbVSaz08kG2lZnoAXVFBzj/+Qc4//kHiI48QfeZUyrdsZce1/1dr%0A2+TZs3F07kz55gyyrW+d1YWkpVvBdAv7nnvOJAYFmQ/MoCAiJ03EkZzM/7d33tFxVWcC/31vNKMZ%0AaVQsySq2XGVZdoxLXHAhxiUbWuCwBjZATOpmSXZTjlM3gYR1yDnJ7oZkk5NGCyQEwpKQ4yQsECDY%0ABuIYxwXHDXdbuHdbVhmVmbt/3DfN0hjjUZvx9ztHRzPvu/e+73vvzvfd9t5tP3SIs8uXIY4HPA7i%0AyYkN0QFEWprpOHbMOluPJ+Z0TSQCgJOfj7e8AnI88TIcDw3PPde1kZEIBfPmx3oPuWPGUPC+f4jL%0ARRBPvGoEJk5ExInJAJy8vJg8//LL8RQXJ2QXnKKi2PfgnCvxDRsWzy8S6xUCFFxzDYFJE5PK9w4a%0AFJMXL/hHOk6cTMgPJ+5/oGvbgIFf/AK5I0fGvld85cu2J+XYa4vHwTd0WExe/cMfgOO4cg84Dt4q%0Ae37x+Rj25K/d4x7E44DjIae0BABPcTE1f/5z7Lh4bDB0AgFrx+DB1P19fXKwTMA/ejR1f1vVyYYd%0A89/bpTPOGTSIoQ8/lJS/6lv3prwWvupqfNXVKeWewkI8hYUp5T1F1Ol2hzMWEdsb9vmS6iFA3rRp%0A581befdd55XXvrKcSChEpKkZ02KDcWLdr/qPewg3NWESgnVg4gROPvZYl+WZlhba9uwGINLUxNH7%0AvtcpzcBFiyj71CfpOHqU3dddd66xVHz9bkoWLqR1zx72f+azbqD147hBecAdHyJ/+uW0HzjAqad+%0A4wbqeMDOnz4db1UV4TNnaKuvt0E8EA/YTiBg6/t50J53Z7Rn6hLtmUYZ+sjP8Y0ahbe8nHBjE227%0AdoInJ8lp5lRW4gkGiYRChE+fts44IVg6fr/tQblB71xH2tOczyHXLn25V3XpbrLZNujenpvS+1xI%0A/TTGYEIhIqGQDcahEJGWFnLKyvBWVBBubKJx2TIioRZMS8iVN1MwZw6BSZNo27+fo9+9z8pDrbF0%0AAxctomD+PJrXrKH+Yx+H9vYkHap/+hMK5s/n7PLl7P/Uv3bScegvHiV/xgwaXnqJI/d+ywbY3Fz7%0A3++ncvFi3vrEJ7L69xdFe6ZpkjNoEPmzZsW+e4L5BCZOTJne8ftxKlPvMN/bQTRK+ecXdemQyz+/%0AqE/06U6y2Tbo3p6b0vtcSP0UkVhPkAEDOpXhCeZTdMP1Kc/hq66OTWV0Rd7UqYzduAHT3k6ktTUW%0AsHNK7KhKYPx4hjxwP5GWkBuQQ0RaQvjcToW3vJzg3Lk22IdaYunEEToOdZ7vBlIevxTQYOrSUDCU%0AFTPupWbf80xetKCv1ekWim64gT0HPKxdHSKUU4S/4wxTpvkpuuG6t8/cz8lm26IcKZ/Gyhn30niy%0AlWBJLjPLayh6+2wZw/ZVh1n5h11x+26sYfT01I3STKI/1U/xevF4vRAMJh3PKS0lOGdOynyBiRNT%0AdiJyqqq67plWVaWnbAajwTSBVn8p28YsZHD5uKxwWttXHWbVljw6vH4AQt5iVm1xyFt1OOOdVjbb%0ABta+ZU9spaPNThE0nmxl2RNbATLKPmOMXTMW+w8Gw651R1n+xLZk+x7fisFQNz3zHXK218/yzy9i%0A3Q+WsGvItbTmlpDbejKrOiIXQ9bOmYrINcAPAQ/wsDHmP8+XfujAOvPvN/8MAH/Qy7yFYygbGqSw%0ANEBLYxv7t54CrHPAXVQ6qLaYghI/jada2ffmibizcB3H8PGlBAf4OXOsmfpNJwGDsb4DYwy10yrI%0AL8rlxIFG6jedSHA8Vj5u9mDyCn0c3n0mJrfOCDCGd181DH++l31vnqR+8wmIWEcVLWPP34/ReKrz%0Aildvroe66ZXMvrUWx+OwY80RDu44Hb92gHiE2R8YDcC2VYc5sjd5NazX52HmghoAtqw4yIkDjUly%0Af76Xae8fAcCmVw9w+khzkjyvyMfkq+wioA3L9nH2RPJjIAWlASbMswtn3njpLVoa2pLkW/56kNam%0Ajs62+T2864pBlA4OMnaWdcorl+yivTVsHTr22lSMLGTMDCtf/uttRMKRpGtbPaaEuumVhMMRlv7y%0AzfhCY7eMkRMHUjutgraWDpY+9mas3OjvqW56JTWTy2k608qyX21188fv32VXDmbkpIGcOdbCsse3%0AxmXueU4dbqLlbPJcF4DjEcqqg8xcUEP1mBIO7TrDK09uiyoeW/A8744xVNUUUb/5BK89tT3JNmPg%0A2k+OZ+DQAnasOcKKp3fGjkfTLPjiZAZU5rP5tQOsXLLLLTeu/+33XE5haYB1L9Sz6pndcd3d6/PP%0A352NP+hl5ZKdrHvhrU52BAfkdlk3ATxeh0/9aG7s3uxccwTHI4gjOI7gD3q59e7LAfjLb3awf9sp%0AKxd7ffKLc7nmzvEAvP77XRw/0GgXxXls/oJSP7NuGgXA2j/t5ezJVhyxdd5xhMKyAOPn2rq36dUD%0AhJracZz4+QtK/YycNBCAnWuPEm4PIx6JnSNY7OdPD22k8WRn+wKFXm760hSKy+0ipqP1DXZ1rrjD%0AvmL9T35RLiZiaDjRElu9K46V+/w5+AI5mIgh1Nweyxctx+N18Hgc608ixi4ojMq7ie2rDrP0sc2E%0Aw/EyPR7D/A+Py4rGQpRLfs5URDzAT4D3AfuB1SLyR2PMlgvJH2ps5/kHNjL/w2MpnBXg9OFmXnx4%0Ac6d019x5GQUlfk4ebGTpY1s7yQs/N5HgAD/H3mq0Du0cKkcWkV+Uy9H6BlYu2dVJPnLSQPIKfRyt%0Ab2DN83sRa5xd8Cow7srB+PO9HNt3li2vHUz6QQK0NncONgDtrWF2vXGU93ygFoDj+86yc+1RK3Sd%0AuZMQTA/vPsOO1UeSysjN98aC6YHtp9i7IfnxgeCA3FgwfWvzCfZvO5UkL6nKjwXT3euPcWRv8ltv%0AKoYXxILpjtVHOHWoKUne0R7p2rZQmC1/OciIiWWxYLpz7RF7LQQE13E5Egum9ZuOY8Jxp2P198eu%0Ax+HdZ6wMYte4YrhdARuJGE4ebo7lEzdRa0tHLH9zQ1v8PQXuOSLhWHQm0hGxLRjiDq+rQAo2nz/o%0Aw8mx8/A5XoeCEn+SMxUgx2fluXk5lA8tSKo3guDNtas1g8W5DH1XiSuT2H9vrnUNxRV5jJ5e6S6i%0Adgt3HTpA+fBCJr13SKfr43HPXz22hByfJ3ZdrBxe//3uLu0DmHzV0NjnqpoiHEcwEUPE/fN642sQ%0A8op8FJb5Y3ITMTieuLytpYPmM20xmYmYpLpzaOcZjtY3WHnYEDG27kWD6Yal+zh1OLkhOHRcSSyY%0Arnh6R6dGQc3k8i4DKUBLQztr/1TPez9sn1N9+r/W2oCXwIR51cy+dTThjgiPf+P1TmVMuXYYM26s%0AoaWxnUe/8pdO8pkLaph89TAajrd0yi8Cs28dzfi51Rzf38jv/ntNPBg79v7Mub2O2qkVHNnTwHP3%0Ab0gK1uLAnA/WsfIPu5ICKUA4LKz8w66sCqbvhKzsmYrITGCxMeZq9/vXAIwx30mVJ7Fnmlfo4/rP%0ATqSgxI8/30t7W5iG4y3JLUDsD9nnz6GjLWwdpiPR89sWZr4Xj9ch3B6hLdSR0ALFOiyfg+NxiIQj%0AhMMm7rAc12c5klZr8pd3rejyRx0syeUj377iosvtD2SzbaD29RfiQdb9HzGII+QGbGPi7MkQ4Y5I%0AUjD3+XNY8v11XfdMC7zcuOjdlA6285d7NxyPjUjZniQUDQwwcGgBkXCEHauPxGUGTMRQNqSAiuGF%0AtLeFeXPFoYTRMpu/qraIyhFFhJra2fTK/thoRTTdsPGlVI4ooul0K+tf3mePR+LnqJteScWIQk4f%0AaeaNl96Kj5hF7P8J86v57XfWpLxmn75/fo/ci77gku+ZAoOBfQnf9wPTz00kIncCdwIMKbO9sByf%0AwxU3j2LgkIJYOq/PQ+mg4LnZY+T4PBSWBVLKPV6HgNeXUu54HJzzP9Z1Ucy8sSZp3g2sfTNvrOn+%0Ak/Uy2WwbqH39BccRcIRUP8+CEn+Xx1PZ955bamOBFGD4hLKusttzexzqZqSeP/b6PLHRm67w53uZ%0Aet2IlPL84lyuuHlUSnlxRR7z7hjTpSxYkpuyMXSpkq0vuu+qO9epC26MedAYMzXa8giW5DJv4Zis%0AGaYYPb2SeQvHxCp4NtmXzbaB2pfpZLt9M2+siU0lROmPjaHeRId5XaZOnWrWrEk9dKEoiqLEyeZH%0Am6LoMC+sBmpFZARwALgN+GDfqqQoipI9jJ5emXXBMx2yMpgaYzpE5DPAC9hHYx4xxnRejqsoiqIo%0A3UBWBlMAY8xzQIo3vSuKoihK95GtC5AURVEUpdfQYKooiqIoaaLBVFEURVHSJCsfjbkYROQssK2v%0A9ehByoDjfa1ED5HNtoHal+mofZlLnTGm4O2TZfECpItg24U+T5SJiMiabLUvm20DtS/TUfsyFxG5%0A4JcP6DCvoiiKoqSJBlNFURRFSRMNpnEe7GsFephsti+bbQO1L9NR+zKXC7ZNFyApiqIoSppoz1RR%0AFEVR0iTrg6mIGBH5VcL3HBE5JiL/15d6dRciUioi692/wyJyIOF76k1UMwAR+R8RWZTw/QUReTjh%0A+/dE5AsXWNZiEflST+iZDue5f6dFZEtf69fdiEg4wd71IjK8izSDROTp3tfu4hGRu0Vks4hscO3q%0AtH9yQtqPisig3tQvHd6JbZcyl8KjMU3AZSISMMa0AO/D7iSTFRhjTgCTwAYMoNEYc1+fKtV9/BX4%0AJ+AHIuJgn2crTJDPAhZ1lTFTSHX/3CCTFQ2+c2gxxkxKJRSRHGPMQeCWXtQpLdwtH68HJhtjWkWk%0ADDhfQ/ajwCbgYC+olxYXYdslS9b3TF2eB97vfr4deDIqEJESEfm92+p6XUQmuMcXi8gjIrJcRHaL%0AyOf6QO+LRkRGicj6hO9fFZGvu59r3V7eWhF5VURG952m52UFNmACjMM6oLMiMkBEcoGxwBsi8mUR%0AWe3ew29GM7st6m0i8megrte1Tx+PiDzk9gpeFJEAgFsnp7qfy0Rkb59qmSZuT+23IvIM8KKIDBeR%0ATX2t1zugCjhujGkFMMYcN8YcFJF73Hq5SUQeFMstwFTgCbeXF+hTzd+eVLbtdQMrIjJVRJa7nzPa%0Ab6bDpRJM/xe4TUT8wARgVYLsm8AbxpgJwF3AYwmyMcDVwOXAf4iIt5f07WkeBP7NGDMF+Brw4z7W%0Ap0vcHkqHiAzFBtWV2Hs3E+uQNgBzgVrsPZoETBGRK0VkCnYf23cDNwHTet2A9KkFfmKMGQecBm7u%0AY326g0DCEO+ShOMzgY8YY+b3lWJp8CIwRES2i8hPRWSOe/zHxphpxpjLgABwvTHmaWANsNAYM8kd%0ALevPpLLtfGSr3zwvl8IwL8aYDe6w2e103pbtPbhOyhiz1J3DKnJlz7otslYROQpUAPt7R+ueQUSK%0AgRnA70Qkerg/14No73QW8H1gsPv5DHYY+Cr37w03fRAbhAqAJcaYZgAR+WPvqt0t7DHGREcX1gLD%0A+1CX7iLVMO9LxpiTva5NN2CMaXQbb7OBecBTIvJV7CjKV4A8oATYDDzTd5q+c85j2/nIOr95IfRn%0AJ9rd/BG4D9uTKU04Ll2kjT4v1JpwLExmXa8Okkce/O4xwQ7bpJy36mf8FRs8x2OHefcBXwQagEew%0A9/M7xpgHEjOJXbiU6c99nVv/okOCiffW36sa9RxNfa1AOhhjwsByYLmIbAQ+iR0Fm2qM2efOh2fk%0AverCto9w/jqYyX7zorlUhnnBOt57jTEbzzn+KrAQQETmYgNNQy/r1hMcBga584t+3DljY8wp4JCI%0ALAAQEUdEJvahnm/HCuwCiJPGmLDbeynGDguuBF4APi4iQQARGSwi5dj7ukBEAiJSANzQN+r3CHuB%0AKe7njFmok62ISJ2I1CYcmkR804zjbt1MvE9nsSMn/Z4UttWTXAezYfohbS6JFgOAMWY/8MMuRIuB%0AR0VkA9CMbXVlPMaYkIh8G1gN7AYSH7O4DfiZ21r2AY8Df+91JS+MjdhVvL8+51jQGHMcu2BlLLDS%0AHbZuBO4wxqwTkaeA9dgf/2u9q3aPch/wGxH5ELC0r5VRCAI/cqdQOoCdwJ3Yee6N2MCzOiH9L4D7%0ARaQFmNnP501T2TYW+LmI3EXyGpRLFn0DkqIoiqKkyaU0zKsoiqIoPYIGU0VRFEVJEw2miqIoipIm%0AGkwVRVEUJU00mCqKoihKmmgwVZQMRLpxR51zym28gDS/cN8xqyiKiwZTRclMom+GQuI76oxLkM/C%0AvvBCUZReQIOpomQm6e6oc4eI/M194fwDIuJJLNzdjWaliLzf3e3kxyKyRUSeBcoT0nW1M0qNiKxL%0ASFMrImt78FooSp+jwVRRMpA0d9QZC9wKXOG+ozmM+0pNABGpAJ4F7jHGPAsswG5hNx74F+JBHLre%0AGWUXcEZEou9//hj2rT+KkrVcMq8TVJQs5GJ31JmAfa/qavcVjAHgqJvGC7wMfNoY84p77ErgSfeF%0A5wdFJPEVhvNS7IzyMPAxd972VmxAV5SsRXumipK5nLujzuvYnml0vlSwO+pMcv9GGWN+7h7/ZcLx%0AOmPMYrfMDux2b1efc65O7x11N1D4KXCLMWY88BDxHUR+B1yL3aRgrTHmRHcZrSj9EQ2mipK5XOyO%0AOi8Dt7ifEZESERnmlmmAjwNjEvatfBW4TUQ8IlKF3dcS4oGz084oxpiQe/6fAY/2gO2K0q/QYV5F%0AyVwudkedLSLydVfuAO3Ap7G762CMCYvIbcAzItKADYjz3bK3A6+46U6LyEN0vTMKwBPATcCL3W24%0AovQ3dNcYRVF6BBH5ElBkjPlGX+uiKD2N9kwVRel2RGQJUIPt0SpK1qM9U0VRFEVJE12ApCiKoihp%0AosFUURRFUdJEg6miKIqipIkGU0VRFEVJEw2miqIoipImGkwVRVEUJU3+H512M7r7mtT5AAAAAElF%0ATkSuQmCC%0A">
            <a:extLst>
              <a:ext uri="{FF2B5EF4-FFF2-40B4-BE49-F238E27FC236}">
                <a16:creationId xmlns:a16="http://schemas.microsoft.com/office/drawing/2014/main" id="{0AD64233-84C3-4472-A6C0-3A904B453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86C65-9719-4965-BC45-DB5FBF629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60" y="1742692"/>
            <a:ext cx="8168473" cy="352575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9495438">
            <a:off x="2891720" y="3022458"/>
            <a:ext cx="1020857" cy="157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836E11-5215-4060-9F86-BDD87C1A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27" y="5469469"/>
            <a:ext cx="11203145" cy="649977"/>
          </a:xfrm>
        </p:spPr>
        <p:txBody>
          <a:bodyPr>
            <a:normAutofit/>
          </a:bodyPr>
          <a:lstStyle/>
          <a:p>
            <a:r>
              <a:rPr lang="en-US" sz="2400" dirty="0"/>
              <a:t>Most frequent number of vehicles involved in collisions </a:t>
            </a:r>
            <a:r>
              <a:rPr lang="en-US" sz="2400" dirty="0" smtClean="0"/>
              <a:t>at all time </a:t>
            </a:r>
            <a:r>
              <a:rPr lang="en-US" sz="2400" dirty="0"/>
              <a:t>was 2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701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F880-7FB8-45B1-ADBC-20C7CD95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25C8-8170-450B-8AB8-4C424B7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A68F-4E81-4D4B-8074-FDAA21A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17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F611B2-E848-48CF-92DA-1BDE6C4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</a:t>
            </a:r>
            <a:r>
              <a:rPr lang="en-CA" dirty="0"/>
              <a:t> Collision Configuration and Severity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042A4-D3DA-482F-AA98-6FE01B2B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3" y="1659874"/>
            <a:ext cx="7519474" cy="50662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805984" y="1634083"/>
            <a:ext cx="330461" cy="343157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3096138" y="1634083"/>
            <a:ext cx="330461" cy="3431577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6C6BFF-517A-4A4F-B85D-4FEC3E63B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211" y="1800000"/>
            <a:ext cx="3738905" cy="4474531"/>
          </a:xfrm>
        </p:spPr>
        <p:txBody>
          <a:bodyPr>
            <a:normAutofit/>
          </a:bodyPr>
          <a:lstStyle/>
          <a:p>
            <a:r>
              <a:rPr lang="en-CA" sz="2400" dirty="0"/>
              <a:t>Rear-end collision</a:t>
            </a:r>
            <a:r>
              <a:rPr lang="zh-CN" altLang="en-US" sz="2400" dirty="0"/>
              <a:t> </a:t>
            </a:r>
            <a:r>
              <a:rPr lang="en-CA" altLang="zh-CN" sz="2400" dirty="0"/>
              <a:t>is</a:t>
            </a:r>
            <a:r>
              <a:rPr lang="zh-CN" altLang="en-US" sz="2400" dirty="0"/>
              <a:t> </a:t>
            </a:r>
            <a:r>
              <a:rPr lang="en-CA" altLang="zh-CN" sz="2400" dirty="0"/>
              <a:t>the</a:t>
            </a:r>
            <a:r>
              <a:rPr lang="zh-CN" altLang="en-US" sz="2400" dirty="0"/>
              <a:t> </a:t>
            </a:r>
            <a:r>
              <a:rPr lang="en-CA" altLang="zh-CN" sz="2400" dirty="0"/>
              <a:t>most</a:t>
            </a:r>
            <a:r>
              <a:rPr lang="zh-CN" altLang="en-US" sz="2400" dirty="0"/>
              <a:t> </a:t>
            </a:r>
            <a:r>
              <a:rPr lang="en-CA" altLang="zh-CN" sz="2400" dirty="0"/>
              <a:t>common</a:t>
            </a:r>
            <a:r>
              <a:rPr lang="zh-CN" altLang="en-US" sz="2400" dirty="0"/>
              <a:t> </a:t>
            </a:r>
            <a:r>
              <a:rPr lang="en-CA" altLang="zh-CN" sz="2400" dirty="0"/>
              <a:t>type</a:t>
            </a:r>
            <a:r>
              <a:rPr lang="zh-CN" altLang="en-US" sz="2400" dirty="0"/>
              <a:t> </a:t>
            </a:r>
            <a:r>
              <a:rPr lang="en-CA" altLang="zh-CN" sz="2400" dirty="0"/>
              <a:t>of</a:t>
            </a:r>
            <a:r>
              <a:rPr lang="zh-CN" altLang="en-US" sz="2400" dirty="0"/>
              <a:t> </a:t>
            </a:r>
            <a:r>
              <a:rPr lang="en-CA" altLang="zh-CN" sz="2400" dirty="0" smtClean="0"/>
              <a:t>collision.</a:t>
            </a:r>
            <a:endParaRPr lang="en-CA" altLang="zh-CN" sz="2400" dirty="0"/>
          </a:p>
          <a:p>
            <a:endParaRPr lang="en-CA" altLang="zh-CN" sz="2400" dirty="0"/>
          </a:p>
          <a:p>
            <a:r>
              <a:rPr lang="en-CA" sz="2400" dirty="0" smtClean="0"/>
              <a:t>Head-on </a:t>
            </a:r>
            <a:r>
              <a:rPr lang="en-CA" sz="2400" dirty="0"/>
              <a:t>collision </a:t>
            </a:r>
            <a:r>
              <a:rPr lang="en-CA" sz="2400" dirty="0" smtClean="0"/>
              <a:t>has the highest fatality rate.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94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F328-E455-48A8-BC79-B6BD8103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2FA5-7025-442E-8885-D50023D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5E6B-0D3D-48F7-92A0-EEC41544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18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AD8C10F-4D98-4B38-8AC8-2588645C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</a:t>
            </a:r>
            <a:r>
              <a:rPr lang="en-CA" dirty="0"/>
              <a:t> Person Position and Collision Severity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7C8FC-B795-4612-9FEC-9BA089F5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04" y="1729448"/>
            <a:ext cx="6258313" cy="462690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829025" y="1729448"/>
            <a:ext cx="368380" cy="36193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ounded Rectangle 9"/>
          <p:cNvSpPr/>
          <p:nvPr/>
        </p:nvSpPr>
        <p:spPr>
          <a:xfrm>
            <a:off x="1463153" y="1729449"/>
            <a:ext cx="416799" cy="361932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6B97E8-EB6F-4FCC-B5C4-77E7412D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0" y="1799238"/>
            <a:ext cx="3784061" cy="446099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Drivers are </a:t>
            </a:r>
            <a:r>
              <a:rPr lang="en-CA" sz="2400" dirty="0"/>
              <a:t>more likely to </a:t>
            </a:r>
            <a:r>
              <a:rPr lang="en-CA" sz="2400" dirty="0" smtClean="0"/>
              <a:t>be involved </a:t>
            </a:r>
            <a:r>
              <a:rPr lang="en-CA" sz="2400" dirty="0"/>
              <a:t>in </a:t>
            </a:r>
            <a:r>
              <a:rPr lang="en-CA" sz="2400" dirty="0" smtClean="0"/>
              <a:t>collisions, but surprisingly, </a:t>
            </a:r>
            <a:r>
              <a:rPr lang="en-CA" sz="2400" dirty="0"/>
              <a:t>the fatal rate is the lowest.</a:t>
            </a:r>
          </a:p>
          <a:p>
            <a:endParaRPr lang="en-CA" sz="2400" dirty="0"/>
          </a:p>
          <a:p>
            <a:r>
              <a:rPr lang="en-CA" sz="2400" dirty="0" smtClean="0"/>
              <a:t>Sitting </a:t>
            </a:r>
            <a:r>
              <a:rPr lang="en-CA" sz="2400" dirty="0"/>
              <a:t>on </a:t>
            </a:r>
            <a:r>
              <a:rPr lang="en-CA" sz="2400" dirty="0" smtClean="0"/>
              <a:t>someone’s </a:t>
            </a:r>
            <a:r>
              <a:rPr lang="en-CA" sz="2400" dirty="0"/>
              <a:t>lap </a:t>
            </a:r>
            <a:r>
              <a:rPr lang="en-CA" sz="2400" dirty="0" smtClean="0"/>
              <a:t>has the highest fatality rate.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809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6" y="1888154"/>
            <a:ext cx="3260598" cy="40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340000"/>
            <a:ext cx="4490977" cy="3048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u="sng" dirty="0" smtClean="0"/>
              <a:t>Overview</a:t>
            </a:r>
            <a:endParaRPr lang="en-US" b="1" u="sng" dirty="0"/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5024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712789" y="3210900"/>
            <a:ext cx="65264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01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836000"/>
            <a:ext cx="10836000" cy="2059106"/>
          </a:xfrm>
        </p:spPr>
        <p:txBody>
          <a:bodyPr/>
          <a:lstStyle/>
          <a:p>
            <a:r>
              <a:rPr lang="en-US" dirty="0"/>
              <a:t>Canada, 1999 – 2014, CSV from Kaggle</a:t>
            </a:r>
          </a:p>
          <a:p>
            <a:r>
              <a:rPr lang="en-US" dirty="0"/>
              <a:t>Collision data: Date, Time, Severity, Road condition, Weather, etc.</a:t>
            </a:r>
          </a:p>
          <a:p>
            <a:r>
              <a:rPr lang="en-US" dirty="0"/>
              <a:t>Vehicle data: Type, Model year</a:t>
            </a:r>
          </a:p>
          <a:p>
            <a:r>
              <a:rPr lang="en-US" dirty="0"/>
              <a:t>Person data: Sex, Age, Position, Treatment, Safety device, etc.</a:t>
            </a:r>
          </a:p>
        </p:txBody>
      </p:sp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887712"/>
              </p:ext>
            </p:extLst>
          </p:nvPr>
        </p:nvGraphicFramePr>
        <p:xfrm>
          <a:off x="558625" y="3916669"/>
          <a:ext cx="10834749" cy="35877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509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9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7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7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5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57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62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555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939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28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022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189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049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C_MNTH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C_WDAY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C_HOUR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C_VEHS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C_CONF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C_RCFG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C_WTHR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C_RSUR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C_RALN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C_TRAF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V_TYPE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V_YEAR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P_ID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P_SEX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P_AGE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P_PSN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P_ISEV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P_SAFE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P_USER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1999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34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5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3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6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1990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M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41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UU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76000" y="4487008"/>
            <a:ext cx="10836000" cy="1723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6 million registered collisions</a:t>
            </a:r>
          </a:p>
          <a:p>
            <a:r>
              <a:rPr lang="en-US" dirty="0"/>
              <a:t>Most are number in string</a:t>
            </a:r>
          </a:p>
          <a:p>
            <a:r>
              <a:rPr lang="en-US" dirty="0"/>
              <a:t>Special values: e.g., not applicable, unknown</a:t>
            </a:r>
          </a:p>
        </p:txBody>
      </p:sp>
    </p:spTree>
    <p:extLst>
      <p:ext uri="{BB962C8B-B14F-4D97-AF65-F5344CB8AC3E}">
        <p14:creationId xmlns:p14="http://schemas.microsoft.com/office/powerpoint/2010/main" val="25696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Loading &amp; Preparation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610371"/>
            <a:ext cx="10836000" cy="4351338"/>
          </a:xfrm>
        </p:spPr>
        <p:txBody>
          <a:bodyPr/>
          <a:lstStyle/>
          <a:p>
            <a:r>
              <a:rPr lang="en-US" dirty="0"/>
              <a:t>Load data through </a:t>
            </a:r>
            <a:r>
              <a:rPr lang="en-US" i="1" dirty="0"/>
              <a:t>pandas.read_csv</a:t>
            </a:r>
            <a:r>
              <a:rPr lang="en-US" dirty="0"/>
              <a:t>, all cleanup/analysis in Python</a:t>
            </a:r>
          </a:p>
          <a:p>
            <a:r>
              <a:rPr lang="en-US" dirty="0"/>
              <a:t>Team analyzed all fields, each analysis covers relationship of two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54EA-8D4C-4FED-9507-2FCA8636D5A2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A573-75C7-4F76-9E41-A029C3D4CF07}" type="slidenum">
              <a:rPr lang="en-CA" smtClean="0"/>
              <a:t>4</a:t>
            </a:fld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4" y="2634925"/>
            <a:ext cx="10384132" cy="36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Canada Car Accident 1999 - 2014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2340001"/>
            <a:ext cx="4490977" cy="30540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  <a:p>
            <a:pPr>
              <a:lnSpc>
                <a:spcPct val="200000"/>
              </a:lnSpc>
            </a:pPr>
            <a:r>
              <a:rPr lang="en-US" b="1" u="sng" dirty="0"/>
              <a:t>Analysis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D7DE-186A-4892-8D98-071771C95811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</p:spTree>
    <p:extLst>
      <p:ext uri="{BB962C8B-B14F-4D97-AF65-F5344CB8AC3E}">
        <p14:creationId xmlns:p14="http://schemas.microsoft.com/office/powerpoint/2010/main" val="2162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rynho/3250-G3/master/plots/Boris/Number%20of%20collisions%20(5%20years).png">
            <a:extLst>
              <a:ext uri="{FF2B5EF4-FFF2-40B4-BE49-F238E27FC236}">
                <a16:creationId xmlns:a16="http://schemas.microsoft.com/office/drawing/2014/main" id="{F6E868BF-4FC6-4F04-AEF8-88265B517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33" y="1618875"/>
            <a:ext cx="8787731" cy="32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raw.githubusercontent.com/rynho/3250-G3/master/plots/Boris/Fatal%20collisions%20(5%20years).png">
            <a:extLst>
              <a:ext uri="{FF2B5EF4-FFF2-40B4-BE49-F238E27FC236}">
                <a16:creationId xmlns:a16="http://schemas.microsoft.com/office/drawing/2014/main" id="{00C0AC3F-279F-4F3F-B502-AB8D2B45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1" y="3255808"/>
            <a:ext cx="8644743" cy="3218117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6</a:t>
            </a:fld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09454" y="1618875"/>
            <a:ext cx="6749066" cy="4855050"/>
            <a:chOff x="2909454" y="1618875"/>
            <a:chExt cx="6749066" cy="48550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0945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00223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9210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90839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28379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87164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0468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900972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497211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005377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658520" y="1618875"/>
              <a:ext cx="0" cy="485505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91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216000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CA" dirty="0"/>
              <a:t> Fatal and Non-fatal </a:t>
            </a:r>
            <a:r>
              <a:rPr lang="en-US" dirty="0"/>
              <a:t>C</a:t>
            </a:r>
            <a:r>
              <a:rPr lang="en-CA" dirty="0"/>
              <a:t>ollision (cont’)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1034" name="Picture 10" descr="https://raw.githubusercontent.com/rynho/3250-G3/master/plots/Boris/Autocorrelation.png">
            <a:extLst>
              <a:ext uri="{FF2B5EF4-FFF2-40B4-BE49-F238E27FC236}">
                <a16:creationId xmlns:a16="http://schemas.microsoft.com/office/drawing/2014/main" id="{4221CD77-506B-4C2B-A04A-96A1B605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5" y="1750919"/>
            <a:ext cx="6875598" cy="31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88" y="1750918"/>
            <a:ext cx="4370334" cy="314311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9674" y="4916852"/>
            <a:ext cx="11203145" cy="1405964"/>
          </a:xfrm>
        </p:spPr>
        <p:txBody>
          <a:bodyPr>
            <a:normAutofit/>
          </a:bodyPr>
          <a:lstStyle/>
          <a:p>
            <a:r>
              <a:rPr lang="en-US" sz="2400" dirty="0"/>
              <a:t>The autocorrelation of fatal and non-fatal collisions both follow </a:t>
            </a:r>
            <a:r>
              <a:rPr lang="en-US" sz="2400" dirty="0" smtClean="0"/>
              <a:t>a similar </a:t>
            </a:r>
            <a:r>
              <a:rPr lang="en-US" sz="2400" dirty="0"/>
              <a:t>pattern, which is a seasonal cycle of </a:t>
            </a:r>
            <a:r>
              <a:rPr lang="en-US" sz="2400" dirty="0" smtClean="0"/>
              <a:t>12-month period.</a:t>
            </a:r>
            <a:endParaRPr lang="en-US" sz="2400" dirty="0"/>
          </a:p>
          <a:p>
            <a:r>
              <a:rPr lang="en-US" sz="2400" dirty="0"/>
              <a:t>The distribution of fatal and non-fatal collisions </a:t>
            </a:r>
            <a:r>
              <a:rPr lang="en-US" sz="2400" dirty="0" smtClean="0"/>
              <a:t>show a strong linear correlation.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899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155842"/>
            <a:ext cx="10800000" cy="1296000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CA" dirty="0"/>
              <a:t>Collision Distribution by Week Day and Hour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2050" name="Picture 2" descr="https://raw.githubusercontent.com/rynho/3250-G3/master/plots/Boris/collision%20be%20week%20day.png">
            <a:extLst>
              <a:ext uri="{FF2B5EF4-FFF2-40B4-BE49-F238E27FC236}">
                <a16:creationId xmlns:a16="http://schemas.microsoft.com/office/drawing/2014/main" id="{67A64D95-C52B-4310-8072-D730056A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15" y="1937598"/>
            <a:ext cx="4616488" cy="28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rynho/3250-G3/master/plots/Boris/collisions%20by%20day%20hour.png">
            <a:extLst>
              <a:ext uri="{FF2B5EF4-FFF2-40B4-BE49-F238E27FC236}">
                <a16:creationId xmlns:a16="http://schemas.microsoft.com/office/drawing/2014/main" id="{2D4234A1-D38C-4D5C-8704-AFE956CC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003" y="3410252"/>
            <a:ext cx="7023498" cy="26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6468D-BBAC-4E50-A39E-E81C68F5862D}"/>
              </a:ext>
            </a:extLst>
          </p:cNvPr>
          <p:cNvSpPr txBox="1"/>
          <p:nvPr/>
        </p:nvSpPr>
        <p:spPr>
          <a:xfrm>
            <a:off x="6430176" y="2319553"/>
            <a:ext cx="3897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8000"/>
                </a:solidFill>
              </a:rPr>
              <a:t>Day Hour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C9E91-83C7-402F-96AA-3F25BFF9D278}"/>
              </a:ext>
            </a:extLst>
          </p:cNvPr>
          <p:cNvSpPr txBox="1"/>
          <p:nvPr/>
        </p:nvSpPr>
        <p:spPr>
          <a:xfrm>
            <a:off x="576000" y="5063727"/>
            <a:ext cx="39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70C0"/>
                </a:solidFill>
              </a:rPr>
              <a:t>W</a:t>
            </a:r>
            <a:r>
              <a:rPr lang="en-CA" sz="4400" b="1" dirty="0">
                <a:solidFill>
                  <a:srgbClr val="FF9900"/>
                </a:solidFill>
              </a:rPr>
              <a:t>e</a:t>
            </a:r>
            <a:r>
              <a:rPr lang="en-CA" sz="4400" b="1" dirty="0">
                <a:solidFill>
                  <a:srgbClr val="00B050"/>
                </a:solidFill>
              </a:rPr>
              <a:t>e</a:t>
            </a:r>
            <a:r>
              <a:rPr lang="en-CA" sz="4400" b="1" dirty="0">
                <a:solidFill>
                  <a:srgbClr val="FF0000"/>
                </a:solidFill>
              </a:rPr>
              <a:t>k</a:t>
            </a:r>
            <a:r>
              <a:rPr lang="en-CA" sz="4400" b="1" dirty="0"/>
              <a:t> </a:t>
            </a:r>
            <a:r>
              <a:rPr lang="en-CA" sz="4400" b="1" dirty="0">
                <a:solidFill>
                  <a:srgbClr val="7030A0"/>
                </a:solidFill>
              </a:rPr>
              <a:t>D</a:t>
            </a:r>
            <a:r>
              <a:rPr lang="en-CA" sz="4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CA" sz="4400" b="1" dirty="0">
                <a:solidFill>
                  <a:srgbClr val="FF99FF"/>
                </a:solidFill>
              </a:rPr>
              <a:t>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381506" y="3370943"/>
            <a:ext cx="831273" cy="26641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ounded Rectangle 10"/>
          <p:cNvSpPr/>
          <p:nvPr/>
        </p:nvSpPr>
        <p:spPr>
          <a:xfrm>
            <a:off x="2961642" y="1828801"/>
            <a:ext cx="672208" cy="30886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9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</a:t>
            </a:r>
            <a:r>
              <a:rPr lang="en-CA" dirty="0"/>
              <a:t> Weather and Collision Severity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A117-9AD8-4CB7-AE1C-DFF8007FE590}" type="datetime1">
              <a:rPr lang="en-CA" smtClean="0"/>
              <a:t>13/04/2018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Canada Car Accident 1999 - 2014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3986-43CF-4183-971E-FBE684FCDBE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3080" name="Picture 8" descr="https://raw.githubusercontent.com/rynho/3250-G3/master/plots/Boris/severity%20by%20weather%20condition.png">
            <a:extLst>
              <a:ext uri="{FF2B5EF4-FFF2-40B4-BE49-F238E27FC236}">
                <a16:creationId xmlns:a16="http://schemas.microsoft.com/office/drawing/2014/main" id="{FE0B7E69-00D2-42A3-A293-2B3136910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66" y="1604009"/>
            <a:ext cx="8181867" cy="33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7854274" y="1550841"/>
            <a:ext cx="1730101" cy="30876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F8B839-1D0C-4F45-9D0F-97F8EEEF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5220124"/>
            <a:ext cx="11203145" cy="1405964"/>
          </a:xfrm>
        </p:spPr>
        <p:txBody>
          <a:bodyPr>
            <a:normAutofit/>
          </a:bodyPr>
          <a:lstStyle/>
          <a:p>
            <a:pPr lvl="0"/>
            <a:r>
              <a:rPr lang="en-CA" sz="2400" dirty="0"/>
              <a:t>The majority of collisions </a:t>
            </a:r>
            <a:r>
              <a:rPr lang="en-CA" sz="2400" dirty="0" smtClean="0"/>
              <a:t>took place on clear </a:t>
            </a:r>
            <a:r>
              <a:rPr lang="en-CA" sz="2400" dirty="0"/>
              <a:t>and sunny </a:t>
            </a:r>
            <a:r>
              <a:rPr lang="en-CA" sz="2400" dirty="0" smtClean="0"/>
              <a:t>days.</a:t>
            </a:r>
            <a:endParaRPr lang="en-CA" sz="2400" dirty="0"/>
          </a:p>
          <a:p>
            <a:r>
              <a:rPr lang="en-CA" sz="2400" dirty="0" smtClean="0"/>
              <a:t>Drivers </a:t>
            </a:r>
            <a:r>
              <a:rPr lang="en-CA" sz="2400" dirty="0"/>
              <a:t>driving with limited visibility such as fog, smog and mist with strong wind were prone to highest fatality </a:t>
            </a:r>
            <a:r>
              <a:rPr lang="en-CA" sz="2400" dirty="0" smtClean="0"/>
              <a:t>rate.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2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758</TotalTime>
  <Words>665</Words>
  <Application>Microsoft Office PowerPoint</Application>
  <PresentationFormat>Widescreen</PresentationFormat>
  <Paragraphs>165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SimSun</vt:lpstr>
      <vt:lpstr>Aharoni</vt:lpstr>
      <vt:lpstr>Arial</vt:lpstr>
      <vt:lpstr>Calibri</vt:lpstr>
      <vt:lpstr>Calibri Light</vt:lpstr>
      <vt:lpstr>等线</vt:lpstr>
      <vt:lpstr>Times New Roman</vt:lpstr>
      <vt:lpstr>Office Theme</vt:lpstr>
      <vt:lpstr>Canada Car Accident 1999 - 2014</vt:lpstr>
      <vt:lpstr>Canada Car Accident 1999 - 2014</vt:lpstr>
      <vt:lpstr>Data Source</vt:lpstr>
      <vt:lpstr>Data Loading &amp; Preparation</vt:lpstr>
      <vt:lpstr>Canada Car Accident 1999 - 2014</vt:lpstr>
      <vt:lpstr>1. Fatal and Non-fatal Collision </vt:lpstr>
      <vt:lpstr>1. Fatal and Non-fatal Collision (cont’) </vt:lpstr>
      <vt:lpstr>2. Collision Distribution by Week Day and Hour</vt:lpstr>
      <vt:lpstr>3. Weather and Collision Severity</vt:lpstr>
      <vt:lpstr>4. Road Alignment and Collision Severity</vt:lpstr>
      <vt:lpstr>5. Road Alignment and Collision Configuration</vt:lpstr>
      <vt:lpstr>6. Vehicle Model Year Involved in Collision</vt:lpstr>
      <vt:lpstr>7. Person Sex</vt:lpstr>
      <vt:lpstr>8. Person Age</vt:lpstr>
      <vt:lpstr>9. Road User Class</vt:lpstr>
      <vt:lpstr>10. Number of Vehicles Involved in Collision</vt:lpstr>
      <vt:lpstr>11. Collision Configuration and Severity</vt:lpstr>
      <vt:lpstr>12. Person Position and Collision Severity</vt:lpstr>
      <vt:lpstr>Canada Car Accident 1999 - 2014</vt:lpstr>
      <vt:lpstr>Canada Car Accident 1999 - 2014</vt:lpstr>
    </vt:vector>
  </TitlesOfParts>
  <Company>Sun 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</dc:creator>
  <cp:lastModifiedBy>Boris Korotkov</cp:lastModifiedBy>
  <cp:revision>93</cp:revision>
  <dcterms:created xsi:type="dcterms:W3CDTF">2018-04-06T18:31:29Z</dcterms:created>
  <dcterms:modified xsi:type="dcterms:W3CDTF">2018-04-13T22:37:27Z</dcterms:modified>
</cp:coreProperties>
</file>