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26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2018-04-13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2018-04-13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Road Alignment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82805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4702054" y="244483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C51AC-7050-48FA-909B-6BD868EF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5203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Most collisions happened in level and aligned road.</a:t>
            </a:r>
          </a:p>
          <a:p>
            <a:r>
              <a:rPr lang="en-CA" sz="2400" dirty="0"/>
              <a:t>Bad road alignment may lead to higher risk of fatal accidents.  </a:t>
            </a:r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CA" dirty="0"/>
              <a:t>Road Alignment and Collision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4100" name="Picture 4" descr="R1.4.png">
            <a:extLst>
              <a:ext uri="{FF2B5EF4-FFF2-40B4-BE49-F238E27FC236}">
                <a16:creationId xmlns:a16="http://schemas.microsoft.com/office/drawing/2014/main" id="{13B02729-E3B6-4C48-98A4-58E7FAAA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96" y="1545867"/>
            <a:ext cx="8541840" cy="40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433286">
            <a:off x="2200225" y="2819842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Arrow 11"/>
          <p:cNvSpPr/>
          <p:nvPr/>
        </p:nvSpPr>
        <p:spPr>
          <a:xfrm rot="1393885">
            <a:off x="2126003" y="3919111"/>
            <a:ext cx="663992" cy="1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186099">
            <a:off x="3320390" y="4602103"/>
            <a:ext cx="654383" cy="136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165880" y="2436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 rot="12099942">
            <a:off x="3176229" y="4505458"/>
            <a:ext cx="825077" cy="89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995491" y="3938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928742" y="2538152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004646" y="4065487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B8FAB4-B1D1-429D-88FB-CCF9913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78004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 is the most frequent collision type followed by right-angle collision.</a:t>
            </a:r>
          </a:p>
        </p:txBody>
      </p:sp>
      <p:sp>
        <p:nvSpPr>
          <p:cNvPr id="18" name="Right Arrow 17"/>
          <p:cNvSpPr/>
          <p:nvPr/>
        </p:nvSpPr>
        <p:spPr>
          <a:xfrm rot="1433286">
            <a:off x="6227953" y="2682095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80D2-DFE4-4A13-9982-1980152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CA" dirty="0"/>
              <a:t>Vehicle Model Year Involved in Collision</a:t>
            </a:r>
          </a:p>
        </p:txBody>
      </p:sp>
      <p:pic>
        <p:nvPicPr>
          <p:cNvPr id="8194" name="Picture 2" descr="https://raw.githubusercontent.com/rynho/3250-G3/master/plots/Ryan/R3.1_2.png">
            <a:extLst>
              <a:ext uri="{FF2B5EF4-FFF2-40B4-BE49-F238E27FC236}">
                <a16:creationId xmlns:a16="http://schemas.microsoft.com/office/drawing/2014/main" id="{230C1236-6B67-4146-A0C2-1C56D02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55" y="1984540"/>
            <a:ext cx="9122443" cy="3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927577" y="1717836"/>
            <a:ext cx="1384300" cy="3517904"/>
            <a:chOff x="2108200" y="1968492"/>
            <a:chExt cx="1384300" cy="35179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09177" y="1781336"/>
            <a:ext cx="1384300" cy="3517904"/>
            <a:chOff x="2108200" y="1968492"/>
            <a:chExt cx="1384300" cy="35179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811593-A613-44F0-8B52-2F173EA2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473244"/>
            <a:ext cx="11203145" cy="464799"/>
          </a:xfrm>
        </p:spPr>
        <p:txBody>
          <a:bodyPr>
            <a:normAutofit/>
          </a:bodyPr>
          <a:lstStyle/>
          <a:p>
            <a:r>
              <a:rPr lang="en-CA" sz="2400" dirty="0"/>
              <a:t>The collision rate for vehicle models peaks in their 10</a:t>
            </a:r>
            <a:r>
              <a:rPr lang="en-CA" sz="2400" baseline="30000" dirty="0"/>
              <a:t>th</a:t>
            </a:r>
            <a:r>
              <a:rPr lang="en-CA" sz="2400" dirty="0"/>
              <a:t> year.</a:t>
            </a:r>
          </a:p>
        </p:txBody>
      </p: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AC22-1DAA-47E5-A710-25B9E7D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7. Person Sex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1783951"/>
            <a:ext cx="11203145" cy="3644052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91C03-FB04-4C56-B7B8-1E68358C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28003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Females are more likely to get injured in an accident. </a:t>
            </a:r>
          </a:p>
          <a:p>
            <a:r>
              <a:rPr lang="en-US" sz="2400" dirty="0"/>
              <a:t>Males are more likely to be involved in fatal accidents.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7135-05A3-4EDE-8ABF-350BAEA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</a:t>
            </a:r>
            <a:r>
              <a:rPr lang="en-CA" dirty="0"/>
              <a:t>Person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1675962"/>
            <a:ext cx="9693913" cy="35907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B9D5F-7630-4109-B9C8-BA60441C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CA" sz="2400" dirty="0"/>
              <a:t>People aged from 21 to 30 are most prone to accidents.</a:t>
            </a:r>
          </a:p>
          <a:p>
            <a:r>
              <a:rPr lang="en-CA" sz="2400" dirty="0"/>
              <a:t>Probability of accidents decreases while age increases.</a:t>
            </a:r>
          </a:p>
        </p:txBody>
      </p:sp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C731-BA96-4A75-ABC3-20F69F20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lang="en-CA" dirty="0"/>
              <a:t> Road User Class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9B6AA-DD05-4DD0-B919-C64FBCDA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190934"/>
            <a:ext cx="11203145" cy="1165416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Drivers are twice as likely to get hurt or die than that of passengers.</a:t>
            </a:r>
          </a:p>
          <a:p>
            <a:r>
              <a:rPr lang="en-CA" sz="2400" dirty="0"/>
              <a:t>Bicyclists are relatively safer.</a:t>
            </a:r>
          </a:p>
          <a:p>
            <a:pPr lvl="0"/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" y="1796527"/>
            <a:ext cx="5148000" cy="3328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3" y="1794818"/>
            <a:ext cx="4900613" cy="33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4F4D-2E97-4404-BC0F-F0E32D1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</a:t>
            </a:r>
            <a:r>
              <a:rPr lang="en-CA" dirty="0"/>
              <a:t> </a:t>
            </a:r>
            <a:r>
              <a:rPr lang="en-US" dirty="0"/>
              <a:t>Number of Vehicles Involved in Collision</a:t>
            </a:r>
            <a:endParaRPr lang="en-CA" dirty="0"/>
          </a:p>
        </p:txBody>
      </p:sp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6C65-9719-4965-BC45-DB5FBF6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0" y="1742692"/>
            <a:ext cx="8168473" cy="35257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9495438">
            <a:off x="2891720" y="3022458"/>
            <a:ext cx="1020857" cy="157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36E11-5215-4060-9F86-BDD87C1A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69469"/>
            <a:ext cx="11203145" cy="649977"/>
          </a:xfrm>
        </p:spPr>
        <p:txBody>
          <a:bodyPr>
            <a:normAutofit/>
          </a:bodyPr>
          <a:lstStyle/>
          <a:p>
            <a:r>
              <a:rPr lang="en-US" sz="2400" dirty="0"/>
              <a:t>Most frequent number of vehicles involved in collisions at all time was 2.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F880-7FB8-45B1-ADBC-20C7CD9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lang="en-CA" dirty="0"/>
              <a:t> Collision Configuration and Severity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3" y="1659874"/>
            <a:ext cx="7519474" cy="50662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05984" y="1634083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3096138" y="1634083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C6BFF-517A-4A4F-B85D-4FEC3E63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11" y="1800000"/>
            <a:ext cx="3738905" cy="4474531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</a:t>
            </a:r>
            <a:r>
              <a:rPr lang="zh-CN" altLang="en-US" sz="2400" dirty="0"/>
              <a:t> </a:t>
            </a:r>
            <a:r>
              <a:rPr lang="en-CA" altLang="zh-CN" sz="2400" dirty="0"/>
              <a:t>is</a:t>
            </a:r>
            <a:r>
              <a:rPr lang="zh-CN" altLang="en-US" sz="2400" dirty="0"/>
              <a:t> </a:t>
            </a:r>
            <a:r>
              <a:rPr lang="en-CA" altLang="zh-CN" sz="2400" dirty="0"/>
              <a:t>the</a:t>
            </a:r>
            <a:r>
              <a:rPr lang="zh-CN" altLang="en-US" sz="2400" dirty="0"/>
              <a:t> </a:t>
            </a:r>
            <a:r>
              <a:rPr lang="en-CA" altLang="zh-CN" sz="2400" dirty="0"/>
              <a:t>most</a:t>
            </a:r>
            <a:r>
              <a:rPr lang="zh-CN" altLang="en-US" sz="2400" dirty="0"/>
              <a:t> </a:t>
            </a:r>
            <a:r>
              <a:rPr lang="en-CA" altLang="zh-CN" sz="2400" dirty="0"/>
              <a:t>common</a:t>
            </a:r>
            <a:r>
              <a:rPr lang="zh-CN" altLang="en-US" sz="2400" dirty="0"/>
              <a:t> </a:t>
            </a:r>
            <a:r>
              <a:rPr lang="en-CA" altLang="zh-CN" sz="2400" dirty="0"/>
              <a:t>type</a:t>
            </a:r>
            <a:r>
              <a:rPr lang="zh-CN" altLang="en-US" sz="2400" dirty="0"/>
              <a:t> </a:t>
            </a:r>
            <a:r>
              <a:rPr lang="en-CA" altLang="zh-CN" sz="2400" dirty="0"/>
              <a:t>of</a:t>
            </a:r>
            <a:r>
              <a:rPr lang="zh-CN" altLang="en-US" sz="2400" dirty="0"/>
              <a:t> </a:t>
            </a:r>
            <a:r>
              <a:rPr lang="en-CA" altLang="zh-CN" sz="2400" dirty="0"/>
              <a:t>collision.</a:t>
            </a:r>
          </a:p>
          <a:p>
            <a:endParaRPr lang="en-CA" altLang="zh-CN" sz="2400" dirty="0"/>
          </a:p>
          <a:p>
            <a:r>
              <a:rPr lang="en-CA" sz="2400" dirty="0"/>
              <a:t>Head-on collision has the highest fatality rate.</a:t>
            </a:r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F328-E455-48A8-BC79-B6BD810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lang="en-CA" dirty="0"/>
              <a:t> Person Position and Collision Severity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7C8FC-B795-4612-9FEC-9BA089F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4" y="1729448"/>
            <a:ext cx="6258313" cy="46269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829025" y="1729448"/>
            <a:ext cx="368380" cy="3619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1463153" y="1729449"/>
            <a:ext cx="416799" cy="361932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6B97E8-EB6F-4FCC-B5C4-77E7412D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0" y="1799238"/>
            <a:ext cx="3784061" cy="4460994"/>
          </a:xfrm>
        </p:spPr>
        <p:txBody>
          <a:bodyPr>
            <a:normAutofit/>
          </a:bodyPr>
          <a:lstStyle/>
          <a:p>
            <a:r>
              <a:rPr lang="en-CA" sz="2400" dirty="0"/>
              <a:t>Drivers are more likely to be involved in collisions, but surprisingly, the fatal rate is the lowest.</a:t>
            </a:r>
          </a:p>
          <a:p>
            <a:endParaRPr lang="en-CA" sz="2400" dirty="0"/>
          </a:p>
          <a:p>
            <a:r>
              <a:rPr lang="en-CA" sz="2400" dirty="0"/>
              <a:t>Sitting on someone’s lap has the highest fatality rate. </a:t>
            </a:r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0"/>
            <a:ext cx="4490977" cy="30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/>
              <a:t>Overview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/>
              <a:t>Canada, 1999 – 2014, CSV from Kaggle</a:t>
            </a:r>
          </a:p>
          <a:p>
            <a:r>
              <a:rPr lang="en-US" dirty="0"/>
              <a:t>Collision data: Date, Time, Severity, Road condition, Weather, etc.</a:t>
            </a:r>
          </a:p>
          <a:p>
            <a:r>
              <a:rPr lang="en-US" dirty="0"/>
              <a:t>Vehicle data: Type, Model year</a:t>
            </a:r>
          </a:p>
          <a:p>
            <a:r>
              <a:rPr lang="en-US" dirty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4283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3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8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02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18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6 million registered collisions</a:t>
            </a:r>
          </a:p>
          <a:p>
            <a:r>
              <a:rPr lang="en-US" dirty="0"/>
              <a:t>Most are numbers in string</a:t>
            </a:r>
          </a:p>
          <a:p>
            <a:r>
              <a:rPr lang="en-US" dirty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/>
              <a:t>Load data through </a:t>
            </a:r>
            <a:r>
              <a:rPr lang="en-US" i="1" dirty="0"/>
              <a:t>pandas.read_csv</a:t>
            </a:r>
            <a:r>
              <a:rPr lang="en-US" dirty="0"/>
              <a:t>, all cleanup/analysis in Python</a:t>
            </a:r>
          </a:p>
          <a:p>
            <a:r>
              <a:rPr lang="en-US" dirty="0"/>
              <a:t>Team analyzed all fields, each analysis covers relationship of two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1"/>
            <a:ext cx="4490977" cy="30540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(cont’)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916852"/>
            <a:ext cx="11203145" cy="1405964"/>
          </a:xfrm>
        </p:spPr>
        <p:txBody>
          <a:bodyPr>
            <a:normAutofit/>
          </a:bodyPr>
          <a:lstStyle/>
          <a:p>
            <a:r>
              <a:rPr lang="en-US" sz="2400" dirty="0"/>
              <a:t>The autocorrelation of fatal and non-fatal collisions both follow a similar pattern, which is a seasonal cycle of 12-month period.</a:t>
            </a:r>
          </a:p>
          <a:p>
            <a:r>
              <a:rPr lang="en-US" sz="2400" dirty="0"/>
              <a:t>The distribution of fatal and non-fatal collisions show a strong linear correlation.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CA" dirty="0"/>
              <a:t>Collision Distribution by Week Day and Hour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Weather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1604009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1550841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8B839-1D0C-4F45-9D0F-97F8EEEF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220124"/>
            <a:ext cx="11203145" cy="1405964"/>
          </a:xfrm>
        </p:spPr>
        <p:txBody>
          <a:bodyPr>
            <a:normAutofit/>
          </a:bodyPr>
          <a:lstStyle/>
          <a:p>
            <a:pPr lvl="0"/>
            <a:r>
              <a:rPr lang="en-CA" sz="2400"/>
              <a:t>Majority </a:t>
            </a:r>
            <a:r>
              <a:rPr lang="en-CA" sz="2400" dirty="0"/>
              <a:t>of collisions took place in clear and sunny days.</a:t>
            </a:r>
          </a:p>
          <a:p>
            <a:r>
              <a:rPr lang="en-CA" sz="2400" dirty="0"/>
              <a:t>Most dangerous weather for drivers was weather with limited visibility: fog, smog, mist and weather with strong wind.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761</TotalTime>
  <Words>716</Words>
  <Application>Microsoft Macintosh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等线</vt:lpstr>
      <vt:lpstr>宋体</vt:lpstr>
      <vt:lpstr>Arial</vt:lpstr>
      <vt:lpstr>Calibri</vt:lpstr>
      <vt:lpstr>Calibri Light</vt:lpstr>
      <vt:lpstr>Times New Roman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Microsoft Office User</cp:lastModifiedBy>
  <cp:revision>98</cp:revision>
  <dcterms:created xsi:type="dcterms:W3CDTF">2018-04-06T18:31:29Z</dcterms:created>
  <dcterms:modified xsi:type="dcterms:W3CDTF">2018-04-14T01:31:45Z</dcterms:modified>
</cp:coreProperties>
</file>