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07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2018-04-12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2018-04-12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2018-04-12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Road Alignment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82805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4702054" y="244483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C51AC-7050-48FA-909B-6BD868EF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5203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Most collisions happened in level and aligned road. However, bad road alignment may post higher risk of fatal accident.  </a:t>
            </a:r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CA" dirty="0"/>
              <a:t>Road Alignment and Collision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E11F1A-8BBB-4344-A4E4-7BD0ADF2D4C2}"/>
              </a:ext>
            </a:extLst>
          </p:cNvPr>
          <p:cNvGrpSpPr/>
          <p:nvPr/>
        </p:nvGrpSpPr>
        <p:grpSpPr>
          <a:xfrm>
            <a:off x="1710396" y="1545867"/>
            <a:ext cx="8541840" cy="4096627"/>
            <a:chOff x="1163783" y="1647359"/>
            <a:chExt cx="9624434" cy="4708993"/>
          </a:xfrm>
        </p:grpSpPr>
        <p:pic>
          <p:nvPicPr>
            <p:cNvPr id="4100" name="Picture 4" descr="R1.4.png">
              <a:extLst>
                <a:ext uri="{FF2B5EF4-FFF2-40B4-BE49-F238E27FC236}">
                  <a16:creationId xmlns:a16="http://schemas.microsoft.com/office/drawing/2014/main" id="{13B02729-E3B6-4C48-98A4-58E7FAAA8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783" y="1647359"/>
              <a:ext cx="9624434" cy="470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6C63EF-6F85-4FD0-A089-76072E0356B6}"/>
                </a:ext>
              </a:extLst>
            </p:cNvPr>
            <p:cNvGrpSpPr/>
            <p:nvPr/>
          </p:nvGrpSpPr>
          <p:grpSpPr>
            <a:xfrm>
              <a:off x="1632064" y="3111769"/>
              <a:ext cx="7841656" cy="2489043"/>
              <a:chOff x="1632064" y="3111769"/>
              <a:chExt cx="7841656" cy="2489043"/>
            </a:xfrm>
          </p:grpSpPr>
          <p:sp>
            <p:nvSpPr>
              <p:cNvPr id="9" name="Right Arrow 8"/>
              <p:cNvSpPr/>
              <p:nvPr/>
            </p:nvSpPr>
            <p:spPr>
              <a:xfrm rot="1433286">
                <a:off x="1715693" y="3111769"/>
                <a:ext cx="748146" cy="1810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393885">
                <a:off x="1632064" y="4375358"/>
                <a:ext cx="748146" cy="1603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1186099">
                <a:off x="2977828" y="5160444"/>
                <a:ext cx="737320" cy="15744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5400000">
                <a:off x="8436258" y="2691224"/>
                <a:ext cx="119087" cy="19558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2099942">
                <a:off x="2815396" y="5049352"/>
                <a:ext cx="929647" cy="1028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8244274" y="4417744"/>
                <a:ext cx="119087" cy="19558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400000">
                <a:off x="3662104" y="2807709"/>
                <a:ext cx="119087" cy="19558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5400000">
                <a:off x="3747628" y="4563351"/>
                <a:ext cx="119087" cy="19558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B8FAB4-B1D1-429D-88FB-CCF9913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642494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 is the most popular collision type. Right-angle collision and left-turn collision are also popular</a:t>
            </a:r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80D2-DFE4-4A13-9982-1980152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CA" dirty="0"/>
              <a:t>Vehicle Model Year Involved in Collision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093110-070F-4B5A-B10F-3F0D250E37D2}"/>
              </a:ext>
            </a:extLst>
          </p:cNvPr>
          <p:cNvGrpSpPr/>
          <p:nvPr/>
        </p:nvGrpSpPr>
        <p:grpSpPr>
          <a:xfrm>
            <a:off x="1234155" y="1717836"/>
            <a:ext cx="9122443" cy="3664661"/>
            <a:chOff x="1414778" y="1968492"/>
            <a:chExt cx="9122443" cy="3664661"/>
          </a:xfrm>
        </p:grpSpPr>
        <p:pic>
          <p:nvPicPr>
            <p:cNvPr id="8194" name="Picture 2" descr="https://raw.githubusercontent.com/rynho/3250-G3/master/plots/Ryan/R3.1_2.png">
              <a:extLst>
                <a:ext uri="{FF2B5EF4-FFF2-40B4-BE49-F238E27FC236}">
                  <a16:creationId xmlns:a16="http://schemas.microsoft.com/office/drawing/2014/main" id="{230C1236-6B67-4146-A0C2-1C56D0201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778" y="2235196"/>
              <a:ext cx="9122443" cy="3397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2108200" y="1968492"/>
              <a:ext cx="1384300" cy="3517904"/>
              <a:chOff x="2108200" y="1968492"/>
              <a:chExt cx="1384300" cy="351790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806700" y="1968492"/>
                <a:ext cx="0" cy="3517904"/>
              </a:xfrm>
              <a:prstGeom prst="line">
                <a:avLst/>
              </a:prstGeom>
              <a:ln w="19050">
                <a:solidFill>
                  <a:srgbClr val="000000">
                    <a:alpha val="63137"/>
                  </a:srgbClr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08200" y="2578100"/>
                <a:ext cx="13843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7289800" y="2031992"/>
              <a:ext cx="1384300" cy="3517904"/>
              <a:chOff x="2108200" y="1968492"/>
              <a:chExt cx="1384300" cy="351790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806700" y="1968492"/>
                <a:ext cx="0" cy="3517904"/>
              </a:xfrm>
              <a:prstGeom prst="line">
                <a:avLst/>
              </a:prstGeom>
              <a:ln w="19050">
                <a:solidFill>
                  <a:srgbClr val="000000">
                    <a:alpha val="63137"/>
                  </a:srgbClr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8200" y="2578100"/>
                <a:ext cx="13843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811593-A613-44F0-8B52-2F173EA2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687650"/>
            <a:ext cx="11203145" cy="464799"/>
          </a:xfrm>
        </p:spPr>
        <p:txBody>
          <a:bodyPr>
            <a:normAutofit/>
          </a:bodyPr>
          <a:lstStyle/>
          <a:p>
            <a:r>
              <a:rPr lang="en-CA" sz="2400" dirty="0"/>
              <a:t>As the collision rate peaks in a vehicle model’s 10</a:t>
            </a:r>
            <a:r>
              <a:rPr lang="en-CA" sz="2400" baseline="30000" dirty="0"/>
              <a:t>th</a:t>
            </a:r>
            <a:r>
              <a:rPr lang="en-CA" sz="2400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AC22-1DAA-47E5-A710-25B9E7D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7. Person Sex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1783951"/>
            <a:ext cx="11203145" cy="3644052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91C03-FB04-4C56-B7B8-1E68358C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586049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Female is more likely to injure in an accident. However, men are more likely being involved in a fatal accident.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7135-05A3-4EDE-8ABF-350BAEA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</a:t>
            </a:r>
            <a:r>
              <a:rPr lang="en-CA" dirty="0"/>
              <a:t>Person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1675962"/>
            <a:ext cx="9693913" cy="35907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B9D5F-7630-4109-B9C8-BA60441C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CA" sz="2400" dirty="0"/>
              <a:t>The most dangerous population is from 21 to 30 years old, called young adults, and the in-accident probabilities decreases with age increases.</a:t>
            </a:r>
          </a:p>
        </p:txBody>
      </p:sp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C731-BA96-4A75-ABC3-20F69F20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lang="en-CA" dirty="0"/>
              <a:t> Road User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0819B-A099-4C03-AC63-7758A79DD06B}"/>
              </a:ext>
            </a:extLst>
          </p:cNvPr>
          <p:cNvGrpSpPr/>
          <p:nvPr/>
        </p:nvGrpSpPr>
        <p:grpSpPr>
          <a:xfrm>
            <a:off x="576000" y="1563075"/>
            <a:ext cx="10920204" cy="3569861"/>
            <a:chOff x="219001" y="2022851"/>
            <a:chExt cx="11753998" cy="38863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5CE6DC-686B-496C-9E7B-BE0B8428E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01" y="2022851"/>
              <a:ext cx="6010461" cy="38863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4CC678-8FF2-459E-ACBD-F5EBC898E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307" y="2022851"/>
              <a:ext cx="5718692" cy="3886376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9B6AA-DD05-4DD0-B919-C64FBCDA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190934"/>
            <a:ext cx="11203145" cy="1296000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major road user class involved in an accident is drivers, they are twice likely to get hurt or die than passengers.</a:t>
            </a:r>
          </a:p>
          <a:p>
            <a:r>
              <a:rPr lang="en-CA" sz="2400" dirty="0"/>
              <a:t>Bicyclists are the safest, because of the lowest injuries and deaths.</a:t>
            </a:r>
          </a:p>
          <a:p>
            <a:pPr lvl="0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3099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4F4D-2E97-4404-BC0F-F0E32D1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</a:t>
            </a:r>
            <a:r>
              <a:rPr lang="en-CA" dirty="0"/>
              <a:t> </a:t>
            </a:r>
            <a:r>
              <a:rPr lang="en-US" dirty="0"/>
              <a:t>Number of Vehicles Involved in Collision</a:t>
            </a:r>
            <a:endParaRPr lang="en-CA" dirty="0"/>
          </a:p>
        </p:txBody>
      </p:sp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9060-6111-4DE3-8C34-CF53D688EAD8}"/>
              </a:ext>
            </a:extLst>
          </p:cNvPr>
          <p:cNvGrpSpPr/>
          <p:nvPr/>
        </p:nvGrpSpPr>
        <p:grpSpPr>
          <a:xfrm>
            <a:off x="1551260" y="1584436"/>
            <a:ext cx="8168473" cy="3525756"/>
            <a:chOff x="1551260" y="2028377"/>
            <a:chExt cx="8849479" cy="38115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486C65-9719-4965-BC45-DB5FBF62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60" y="2028377"/>
              <a:ext cx="8849479" cy="3811596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 rot="9495438">
              <a:off x="3003474" y="3411896"/>
              <a:ext cx="1105966" cy="17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36E11-5215-4060-9F86-BDD87C1A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The most frequent number of vehicles involved in collisions over week day was 2 vehicles followed by 1 and 3 vehicles involved in collisions.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F880-7FB8-45B1-ADBC-20C7CD9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lang="en-CA" dirty="0"/>
              <a:t> Collision Configuration and Severity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3" y="1791754"/>
            <a:ext cx="7519474" cy="50662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05984" y="1713211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3069762" y="1713211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C6BFF-517A-4A4F-B85D-4FEC3E63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67" y="1896533"/>
            <a:ext cx="3738905" cy="4474531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</a:t>
            </a:r>
            <a:r>
              <a:rPr lang="zh-CN" altLang="en-US" sz="2400" dirty="0"/>
              <a:t> </a:t>
            </a:r>
            <a:r>
              <a:rPr lang="en-CA" altLang="zh-CN" sz="2400" dirty="0"/>
              <a:t>is</a:t>
            </a:r>
            <a:r>
              <a:rPr lang="zh-CN" altLang="en-US" sz="2400" dirty="0"/>
              <a:t> </a:t>
            </a:r>
            <a:r>
              <a:rPr lang="en-CA" altLang="zh-CN" sz="2400" dirty="0"/>
              <a:t>the</a:t>
            </a:r>
            <a:r>
              <a:rPr lang="zh-CN" altLang="en-US" sz="2400" dirty="0"/>
              <a:t> </a:t>
            </a:r>
            <a:r>
              <a:rPr lang="en-CA" altLang="zh-CN" sz="2400" dirty="0"/>
              <a:t>most</a:t>
            </a:r>
            <a:r>
              <a:rPr lang="zh-CN" altLang="en-US" sz="2400" dirty="0"/>
              <a:t> </a:t>
            </a:r>
            <a:r>
              <a:rPr lang="en-CA" altLang="zh-CN" sz="2400" dirty="0"/>
              <a:t>common</a:t>
            </a:r>
            <a:r>
              <a:rPr lang="zh-CN" altLang="en-US" sz="2400" dirty="0"/>
              <a:t> </a:t>
            </a:r>
            <a:r>
              <a:rPr lang="en-CA" altLang="zh-CN" sz="2400" dirty="0"/>
              <a:t>type</a:t>
            </a:r>
            <a:r>
              <a:rPr lang="zh-CN" altLang="en-US" sz="2400" dirty="0"/>
              <a:t> </a:t>
            </a:r>
            <a:r>
              <a:rPr lang="en-CA" altLang="zh-CN" sz="2400" dirty="0"/>
              <a:t>of</a:t>
            </a:r>
            <a:r>
              <a:rPr lang="zh-CN" altLang="en-US" sz="2400" dirty="0"/>
              <a:t> </a:t>
            </a:r>
            <a:r>
              <a:rPr lang="en-CA" altLang="zh-CN" sz="2400" dirty="0"/>
              <a:t>collision,</a:t>
            </a:r>
            <a:r>
              <a:rPr lang="zh-CN" altLang="en-US" sz="2400" dirty="0"/>
              <a:t> </a:t>
            </a:r>
            <a:r>
              <a:rPr lang="en-CA" altLang="zh-CN" sz="2400" dirty="0"/>
              <a:t>but the lowest fatal rate.</a:t>
            </a:r>
          </a:p>
          <a:p>
            <a:endParaRPr lang="en-CA" altLang="zh-CN" sz="2400" dirty="0"/>
          </a:p>
          <a:p>
            <a:r>
              <a:rPr lang="en-CA" sz="2400" dirty="0"/>
              <a:t>Even though the head-on collision is an unusual collision configuration; however,  it is deadly.</a:t>
            </a:r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F328-E455-48A8-BC79-B6BD810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lang="en-CA" dirty="0"/>
              <a:t> Person Position and Collision Severity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100639-48C9-42C9-B249-F5DEC245B948}"/>
              </a:ext>
            </a:extLst>
          </p:cNvPr>
          <p:cNvGrpSpPr/>
          <p:nvPr/>
        </p:nvGrpSpPr>
        <p:grpSpPr>
          <a:xfrm>
            <a:off x="921420" y="1729448"/>
            <a:ext cx="6258313" cy="4626902"/>
            <a:chOff x="2655819" y="1544945"/>
            <a:chExt cx="6640361" cy="48114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E7C8FC-B795-4612-9FEC-9BA089F54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819" y="1544945"/>
              <a:ext cx="6640361" cy="481140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7684353" y="1544945"/>
              <a:ext cx="390868" cy="376365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51960" y="1544946"/>
              <a:ext cx="442243" cy="376365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6B97E8-EB6F-4FCC-B5C4-77E7412D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511" y="1910070"/>
            <a:ext cx="3784061" cy="4460994"/>
          </a:xfrm>
        </p:spPr>
        <p:txBody>
          <a:bodyPr>
            <a:normAutofit/>
          </a:bodyPr>
          <a:lstStyle/>
          <a:p>
            <a:r>
              <a:rPr lang="en-CA" sz="2400" dirty="0"/>
              <a:t>Driver is more likely to involved in an accident. Spuriously, the fatal rate is the lowest.</a:t>
            </a:r>
          </a:p>
          <a:p>
            <a:endParaRPr lang="en-CA" sz="2400" dirty="0"/>
          </a:p>
          <a:p>
            <a:r>
              <a:rPr lang="en-CA" sz="2400" dirty="0"/>
              <a:t>The highest fatal rate is the person, like baby, who is sitting on other’s lap when a traffic happens. </a:t>
            </a:r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/>
              <a:t>Overview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/>
              <a:t>Canada, 1999 – 2014, CSV from Kaggle</a:t>
            </a:r>
          </a:p>
          <a:p>
            <a:r>
              <a:rPr lang="en-US" dirty="0"/>
              <a:t>Collision data: Date, Time, Severity, Road condition, Weather, etc.</a:t>
            </a:r>
          </a:p>
          <a:p>
            <a:r>
              <a:rPr lang="en-US" dirty="0"/>
              <a:t>Vehicle data: Type, Model year</a:t>
            </a:r>
          </a:p>
          <a:p>
            <a:r>
              <a:rPr lang="en-US" dirty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429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3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8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02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18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6 million registered collisions</a:t>
            </a:r>
          </a:p>
          <a:p>
            <a:r>
              <a:rPr lang="en-US" dirty="0"/>
              <a:t>Most are number in string</a:t>
            </a:r>
          </a:p>
          <a:p>
            <a:r>
              <a:rPr lang="en-US" dirty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/>
              <a:t>Load data through </a:t>
            </a:r>
            <a:r>
              <a:rPr lang="en-US" i="1" dirty="0"/>
              <a:t>pandas.read_csv</a:t>
            </a:r>
            <a:r>
              <a:rPr lang="en-US" dirty="0"/>
              <a:t>, all cleanup/analysis in Python</a:t>
            </a:r>
          </a:p>
          <a:p>
            <a:r>
              <a:rPr lang="en-US" dirty="0"/>
              <a:t>Team analyzed all fields, each analysis covers relationship of two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(cont’)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916852"/>
            <a:ext cx="11203145" cy="1405964"/>
          </a:xfrm>
        </p:spPr>
        <p:txBody>
          <a:bodyPr>
            <a:normAutofit/>
          </a:bodyPr>
          <a:lstStyle/>
          <a:p>
            <a:r>
              <a:rPr lang="en-US" sz="2400" dirty="0"/>
              <a:t>The autocorrelation of fatal and non-fatal collisions both follow similar pattern, which is a seasonal cycle of a year.</a:t>
            </a:r>
          </a:p>
          <a:p>
            <a:r>
              <a:rPr lang="en-US" sz="2400" dirty="0"/>
              <a:t>The distribution of fatal and non-fatal collisions are highly linear correlated.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CA" dirty="0"/>
              <a:t>Collision Distribution by Week Day and Hour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Weather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2018-04-12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1604009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2166306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8B839-1D0C-4F45-9D0F-97F8EEEF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220124"/>
            <a:ext cx="11203145" cy="1405964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majority of collisions had place in a clear and sunny day.</a:t>
            </a:r>
          </a:p>
          <a:p>
            <a:r>
              <a:rPr lang="en-CA" sz="2400" dirty="0"/>
              <a:t>The most dangerous weather for drivers was weather with limited visibility like as fog, smog and mist and weather with strong wind.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663</TotalTime>
  <Words>782</Words>
  <Application>Microsoft Office PowerPoint</Application>
  <PresentationFormat>Widescreen</PresentationFormat>
  <Paragraphs>162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等线</vt:lpstr>
      <vt:lpstr>宋体</vt:lpstr>
      <vt:lpstr>Arial</vt:lpstr>
      <vt:lpstr>Calibri</vt:lpstr>
      <vt:lpstr>Calibri Light</vt:lpstr>
      <vt:lpstr>Times New Roman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yanxin luo</cp:lastModifiedBy>
  <cp:revision>58</cp:revision>
  <dcterms:created xsi:type="dcterms:W3CDTF">2018-04-06T18:31:29Z</dcterms:created>
  <dcterms:modified xsi:type="dcterms:W3CDTF">2018-04-13T01:38:50Z</dcterms:modified>
</cp:coreProperties>
</file>