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4"/>
  </p:notesMasterIdLst>
  <p:sldIdLst>
    <p:sldId id="256" r:id="rId2"/>
    <p:sldId id="403" r:id="rId3"/>
    <p:sldId id="404" r:id="rId4"/>
    <p:sldId id="459" r:id="rId5"/>
    <p:sldId id="401" r:id="rId6"/>
    <p:sldId id="408" r:id="rId7"/>
    <p:sldId id="407" r:id="rId8"/>
    <p:sldId id="460" r:id="rId9"/>
    <p:sldId id="461" r:id="rId10"/>
    <p:sldId id="462" r:id="rId11"/>
    <p:sldId id="464" r:id="rId12"/>
    <p:sldId id="465" r:id="rId13"/>
    <p:sldId id="466" r:id="rId14"/>
    <p:sldId id="467" r:id="rId15"/>
    <p:sldId id="530" r:id="rId16"/>
    <p:sldId id="468" r:id="rId17"/>
    <p:sldId id="469" r:id="rId18"/>
    <p:sldId id="470" r:id="rId19"/>
    <p:sldId id="471" r:id="rId20"/>
    <p:sldId id="472" r:id="rId21"/>
    <p:sldId id="473" r:id="rId22"/>
    <p:sldId id="474" r:id="rId23"/>
    <p:sldId id="475" r:id="rId24"/>
    <p:sldId id="509" r:id="rId25"/>
    <p:sldId id="522" r:id="rId26"/>
    <p:sldId id="478" r:id="rId27"/>
    <p:sldId id="479" r:id="rId28"/>
    <p:sldId id="480" r:id="rId29"/>
    <p:sldId id="481" r:id="rId30"/>
    <p:sldId id="517" r:id="rId31"/>
    <p:sldId id="518" r:id="rId32"/>
    <p:sldId id="519" r:id="rId33"/>
    <p:sldId id="520" r:id="rId34"/>
    <p:sldId id="521" r:id="rId35"/>
    <p:sldId id="482" r:id="rId36"/>
    <p:sldId id="510" r:id="rId37"/>
    <p:sldId id="511" r:id="rId38"/>
    <p:sldId id="512" r:id="rId39"/>
    <p:sldId id="513" r:id="rId40"/>
    <p:sldId id="514" r:id="rId41"/>
    <p:sldId id="515" r:id="rId42"/>
    <p:sldId id="516" r:id="rId43"/>
    <p:sldId id="490" r:id="rId44"/>
    <p:sldId id="491" r:id="rId45"/>
    <p:sldId id="492" r:id="rId46"/>
    <p:sldId id="493" r:id="rId47"/>
    <p:sldId id="494" r:id="rId48"/>
    <p:sldId id="523" r:id="rId49"/>
    <p:sldId id="524" r:id="rId50"/>
    <p:sldId id="525" r:id="rId51"/>
    <p:sldId id="526" r:id="rId52"/>
    <p:sldId id="532" r:id="rId53"/>
    <p:sldId id="528" r:id="rId54"/>
    <p:sldId id="529" r:id="rId55"/>
    <p:sldId id="495" r:id="rId56"/>
    <p:sldId id="496" r:id="rId57"/>
    <p:sldId id="497" r:id="rId58"/>
    <p:sldId id="501" r:id="rId59"/>
    <p:sldId id="502" r:id="rId60"/>
    <p:sldId id="503" r:id="rId61"/>
    <p:sldId id="507" r:id="rId62"/>
    <p:sldId id="508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709C55F-86B5-9446-ADFB-FFDAAF414CDB}">
          <p14:sldIdLst>
            <p14:sldId id="256"/>
            <p14:sldId id="403"/>
            <p14:sldId id="404"/>
          </p14:sldIdLst>
        </p14:section>
        <p14:section name="TicTacToe" id="{DEC9EB44-23A9-5E47-84C8-61C9FFFBD88E}">
          <p14:sldIdLst>
            <p14:sldId id="459"/>
            <p14:sldId id="401"/>
          </p14:sldIdLst>
        </p14:section>
        <p14:section name="ArrayLists" id="{DBEA309A-5B97-AF42-9178-8E6B365E8E90}">
          <p14:sldIdLst>
            <p14:sldId id="408"/>
            <p14:sldId id="407"/>
            <p14:sldId id="460"/>
            <p14:sldId id="461"/>
            <p14:sldId id="462"/>
            <p14:sldId id="464"/>
            <p14:sldId id="465"/>
            <p14:sldId id="466"/>
            <p14:sldId id="467"/>
            <p14:sldId id="530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509"/>
            <p14:sldId id="522"/>
            <p14:sldId id="478"/>
          </p14:sldIdLst>
        </p14:section>
        <p14:section name="Reversible Writing" id="{B4C6E507-41C4-624B-B3C6-1919F77C7E5C}">
          <p14:sldIdLst>
            <p14:sldId id="479"/>
            <p14:sldId id="480"/>
            <p14:sldId id="481"/>
            <p14:sldId id="517"/>
            <p14:sldId id="518"/>
            <p14:sldId id="519"/>
            <p14:sldId id="520"/>
            <p14:sldId id="521"/>
            <p14:sldId id="482"/>
            <p14:sldId id="51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Planner" id="{83383FC5-9ADB-5049-A1ED-89ECD2E0671E}">
          <p14:sldIdLst>
            <p14:sldId id="490"/>
            <p14:sldId id="491"/>
            <p14:sldId id="492"/>
            <p14:sldId id="493"/>
            <p14:sldId id="494"/>
            <p14:sldId id="523"/>
            <p14:sldId id="524"/>
            <p14:sldId id="525"/>
            <p14:sldId id="526"/>
            <p14:sldId id="532"/>
            <p14:sldId id="528"/>
            <p14:sldId id="529"/>
          </p14:sldIdLst>
        </p14:section>
        <p14:section name="Vs. Arrays" id="{E48C5347-897D-4245-8617-3D4A9F212B9E}">
          <p14:sldIdLst>
            <p14:sldId id="495"/>
            <p14:sldId id="496"/>
            <p14:sldId id="497"/>
            <p14:sldId id="501"/>
            <p14:sldId id="502"/>
            <p14:sldId id="503"/>
          </p14:sldIdLst>
        </p14:section>
        <p14:section name="Crawl" id="{880492A2-3DA7-164E-A92E-8EBE267C10E2}">
          <p14:sldIdLst>
            <p14:sldId id="507"/>
            <p14:sldId id="5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942"/>
    <a:srgbClr val="B76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94"/>
    <p:restoredTop sz="90432"/>
  </p:normalViewPr>
  <p:slideViewPr>
    <p:cSldViewPr snapToGrid="0" snapToObjects="1">
      <p:cViewPr varScale="1">
        <p:scale>
          <a:sx n="101" d="100"/>
          <a:sy n="101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A64F-48CA-6044-9303-A15754386620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AC7-6EB8-0444-B537-C59A44D4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4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71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80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55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4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here that we use .size()</a:t>
            </a:r>
            <a:r>
              <a:rPr lang="en-US" baseline="0" dirty="0"/>
              <a:t> instead of length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Segue: there’s even a special type of for loop to iterate over items quickly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44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2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98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89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4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68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57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26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</a:t>
            </a:r>
            <a:r>
              <a:rPr lang="mr-IN" dirty="0"/>
              <a:t>–</a:t>
            </a:r>
            <a:r>
              <a:rPr lang="en-US" baseline="0" dirty="0"/>
              <a:t> we don</a:t>
            </a:r>
            <a:r>
              <a:rPr lang="mr-IN" baseline="0" dirty="0"/>
              <a:t>’</a:t>
            </a:r>
            <a:r>
              <a:rPr lang="en-US" baseline="0" dirty="0"/>
              <a:t>t know  (or need) how many lines there are!  Limitation of arrays</a:t>
            </a:r>
            <a:endParaRPr lang="en-US" dirty="0"/>
          </a:p>
          <a:p>
            <a:r>
              <a:rPr lang="en-US" dirty="0"/>
              <a:t>How can an </a:t>
            </a:r>
            <a:r>
              <a:rPr lang="en-US" dirty="0" err="1"/>
              <a:t>ArrayList</a:t>
            </a:r>
            <a:r>
              <a:rPr lang="en-US" dirty="0"/>
              <a:t> help us here?</a:t>
            </a:r>
          </a:p>
          <a:p>
            <a:r>
              <a:rPr lang="en-US" dirty="0"/>
              <a:t>How would you go about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6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15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76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</a:t>
            </a:r>
            <a:r>
              <a:rPr lang="mr-IN" dirty="0"/>
              <a:t>–</a:t>
            </a:r>
            <a:r>
              <a:rPr lang="en-US" baseline="0" dirty="0"/>
              <a:t> we don</a:t>
            </a:r>
            <a:r>
              <a:rPr lang="mr-IN" baseline="0" dirty="0"/>
              <a:t>’</a:t>
            </a:r>
            <a:r>
              <a:rPr lang="en-US" baseline="0" dirty="0"/>
              <a:t>t know  (or need) how many lines there are!  Limitation of arrays</a:t>
            </a:r>
            <a:endParaRPr lang="en-US" dirty="0"/>
          </a:p>
          <a:p>
            <a:r>
              <a:rPr lang="en-US" dirty="0"/>
              <a:t>How can an </a:t>
            </a:r>
            <a:r>
              <a:rPr lang="en-US" dirty="0" err="1"/>
              <a:t>ArrayList</a:t>
            </a:r>
            <a:r>
              <a:rPr lang="en-US" dirty="0"/>
              <a:t> help us here?</a:t>
            </a:r>
          </a:p>
          <a:p>
            <a:r>
              <a:rPr lang="en-US" dirty="0"/>
              <a:t>How would you go about this?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32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17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Couldn't do this with an array</a:t>
            </a:r>
            <a:r>
              <a:rPr lang="en-US" baseline="0" dirty="0"/>
              <a:t> </a:t>
            </a:r>
            <a:r>
              <a:rPr lang="mr-IN" baseline="0" dirty="0"/>
              <a:t>–</a:t>
            </a:r>
            <a:r>
              <a:rPr lang="en-US" baseline="0" dirty="0"/>
              <a:t> we’d need to know # elements!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611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695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87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6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817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519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we store file contents / avoid re-reading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323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714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364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8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get to that, there are some even cooler things</a:t>
            </a:r>
            <a:r>
              <a:rPr lang="en-US" baseline="0" dirty="0"/>
              <a:t> </a:t>
            </a:r>
            <a:r>
              <a:rPr lang="en-US" baseline="0" dirty="0" err="1"/>
              <a:t>ArrayLists</a:t>
            </a:r>
            <a:r>
              <a:rPr lang="en-US" baseline="0" dirty="0"/>
              <a:t> let us do</a:t>
            </a:r>
            <a:r>
              <a:rPr lang="mr-IN" baseline="0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70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Shifts elements if you add or remove!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406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baseline="0" dirty="0"/>
              <a:t> 7 5 are different indexes now!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994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en-US" baseline="0" dirty="0"/>
              <a:t> can </a:t>
            </a:r>
            <a:r>
              <a:rPr lang="en-US" baseline="0" dirty="0" err="1"/>
              <a:t>ArrayLists</a:t>
            </a:r>
            <a:r>
              <a:rPr lang="en-US" baseline="0" dirty="0"/>
              <a:t> help us here?  </a:t>
            </a:r>
            <a:r>
              <a:rPr lang="en-US" baseline="0"/>
              <a:t>How would you go about solving this?</a:t>
            </a:r>
            <a:endParaRPr lang="en-US"/>
          </a:p>
          <a:p>
            <a:r>
              <a:rPr lang="en-US" dirty="0"/>
              <a:t>Think-pair-share</a:t>
            </a:r>
          </a:p>
          <a:p>
            <a:r>
              <a:rPr lang="en-US" dirty="0"/>
              <a:t>Live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241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you might be thinking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ArrayLists</a:t>
            </a:r>
            <a:r>
              <a:rPr lang="en-US" dirty="0"/>
              <a:t> are awesome!  Why would you ever use arrays?  There are some downsides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8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</a:t>
            </a:r>
            <a:r>
              <a:rPr lang="en-US"/>
              <a:t> to specify type like with 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485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7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931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15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step back and  compare arrays and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84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25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</a:t>
            </a:r>
            <a:r>
              <a:rPr lang="en-US" baseline="0" dirty="0"/>
              <a:t> time</a:t>
            </a:r>
            <a:r>
              <a:rPr lang="mr-IN" baseline="0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86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91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62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57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63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2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r>
              <a:rPr lang="en-US" altLang="x-none" noProof="0"/>
              <a:t>Click to edit Master title style</a:t>
            </a:r>
            <a:endParaRPr lang="x-none" altLang="x-none" noProof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/>
              <a:t>This document is copyright (C) Stanford Computer Science and Marty Stepp, licensed under Creative Commons Attribution 2.5 License.  All rights reserved.</a:t>
            </a:r>
            <a:br>
              <a:rPr lang="en-US" altLang="x-none" sz="800"/>
            </a:br>
            <a:r>
              <a:rPr lang="en-US" altLang="x-none" sz="800"/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08267DFD-02E1-ED47-A842-BD1D585199FF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  <p:sp>
        <p:nvSpPr>
          <p:cNvPr id="1039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Tahoma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106A, Lecture 19</a:t>
            </a:r>
            <a:br>
              <a:rPr lang="en-US" dirty="0"/>
            </a:b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328928" y="5193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/>
              <a:t>Java Ch. 11.8</a:t>
            </a:r>
          </a:p>
        </p:txBody>
      </p:sp>
    </p:spTree>
    <p:extLst>
      <p:ext uri="{BB962C8B-B14F-4D97-AF65-F5344CB8AC3E}">
        <p14:creationId xmlns:p14="http://schemas.microsoft.com/office/powerpoint/2010/main" val="156435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ArrayList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5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en-US" sz="25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&lt;String&gt; </a:t>
            </a:r>
            <a:r>
              <a:rPr lang="en-US" altLang="en-US" sz="25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myArrayList</a:t>
            </a:r>
            <a:r>
              <a:rPr lang="en-US" altLang="en-US" sz="25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5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5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en-US" sz="25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2364" y="1306801"/>
            <a:ext cx="3630550" cy="375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5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altLang="en-US" sz="25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java.util</a:t>
            </a:r>
            <a:r>
              <a:rPr lang="en-US" altLang="en-US" sz="25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242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"/>
    </mc:Choice>
    <mc:Fallback xmlns="">
      <p:transition spd="slow" advTm="29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ArrayList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5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en-US" sz="25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</a:t>
            </a:r>
            <a:r>
              <a:rPr lang="en-US" altLang="en-US" sz="2500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myArrayList</a:t>
            </a:r>
            <a:r>
              <a:rPr lang="en-US" altLang="en-US" sz="25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500" b="1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500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en-US" sz="25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</p:txBody>
      </p:sp>
    </p:spTree>
    <p:extLst>
      <p:ext uri="{BB962C8B-B14F-4D97-AF65-F5344CB8AC3E}">
        <p14:creationId xmlns:p14="http://schemas.microsoft.com/office/powerpoint/2010/main" val="71102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"/>
    </mc:Choice>
    <mc:Fallback xmlns="">
      <p:transition spd="slow" advTm="68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ArrayList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5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en-US" sz="25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&lt;String&gt; </a:t>
            </a:r>
            <a:r>
              <a:rPr lang="en-US" altLang="en-US" sz="25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myArrayList</a:t>
            </a:r>
            <a:r>
              <a:rPr lang="en-US" altLang="en-US" sz="25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5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5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en-US" sz="25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07785" y="2135765"/>
            <a:ext cx="2743200" cy="995362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>
            <a:outerShdw blurRad="63500" dist="152735" dir="2700000" algn="ctr" rotWithShape="0">
              <a:srgbClr val="808080"/>
            </a:outerShdw>
          </a:effectLst>
        </p:spPr>
        <p:txBody>
          <a:bodyPr lIns="108000" tIns="63000" rIns="108000" bIns="63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4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Type of items your </a:t>
            </a:r>
            <a:r>
              <a:rPr lang="en-US" altLang="en-US" sz="2400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ArrayList</a:t>
            </a:r>
            <a:r>
              <a:rPr lang="en-US" altLang="en-US" sz="24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 will store.</a:t>
            </a:r>
          </a:p>
        </p:txBody>
      </p:sp>
      <p:sp>
        <p:nvSpPr>
          <p:cNvPr id="6" name="Freeform 5"/>
          <p:cNvSpPr/>
          <p:nvPr/>
        </p:nvSpPr>
        <p:spPr>
          <a:xfrm>
            <a:off x="2062806" y="2460949"/>
            <a:ext cx="1344979" cy="1170432"/>
          </a:xfrm>
          <a:custGeom>
            <a:avLst/>
            <a:gdLst>
              <a:gd name="connsiteX0" fmla="*/ 1344979 w 1344979"/>
              <a:gd name="connsiteY0" fmla="*/ 0 h 1170432"/>
              <a:gd name="connsiteX1" fmla="*/ 1296211 w 1344979"/>
              <a:gd name="connsiteY1" fmla="*/ 12192 h 1170432"/>
              <a:gd name="connsiteX2" fmla="*/ 771955 w 1344979"/>
              <a:gd name="connsiteY2" fmla="*/ 48768 h 1170432"/>
              <a:gd name="connsiteX3" fmla="*/ 674419 w 1344979"/>
              <a:gd name="connsiteY3" fmla="*/ 97536 h 1170432"/>
              <a:gd name="connsiteX4" fmla="*/ 637843 w 1344979"/>
              <a:gd name="connsiteY4" fmla="*/ 109728 h 1170432"/>
              <a:gd name="connsiteX5" fmla="*/ 601267 w 1344979"/>
              <a:gd name="connsiteY5" fmla="*/ 134112 h 1170432"/>
              <a:gd name="connsiteX6" fmla="*/ 564691 w 1344979"/>
              <a:gd name="connsiteY6" fmla="*/ 146304 h 1170432"/>
              <a:gd name="connsiteX7" fmla="*/ 491539 w 1344979"/>
              <a:gd name="connsiteY7" fmla="*/ 195072 h 1170432"/>
              <a:gd name="connsiteX8" fmla="*/ 454963 w 1344979"/>
              <a:gd name="connsiteY8" fmla="*/ 219456 h 1170432"/>
              <a:gd name="connsiteX9" fmla="*/ 418387 w 1344979"/>
              <a:gd name="connsiteY9" fmla="*/ 243840 h 1170432"/>
              <a:gd name="connsiteX10" fmla="*/ 320851 w 1344979"/>
              <a:gd name="connsiteY10" fmla="*/ 390144 h 1170432"/>
              <a:gd name="connsiteX11" fmla="*/ 296467 w 1344979"/>
              <a:gd name="connsiteY11" fmla="*/ 426720 h 1170432"/>
              <a:gd name="connsiteX12" fmla="*/ 259891 w 1344979"/>
              <a:gd name="connsiteY12" fmla="*/ 536448 h 1170432"/>
              <a:gd name="connsiteX13" fmla="*/ 247699 w 1344979"/>
              <a:gd name="connsiteY13" fmla="*/ 573024 h 1170432"/>
              <a:gd name="connsiteX14" fmla="*/ 235507 w 1344979"/>
              <a:gd name="connsiteY14" fmla="*/ 731520 h 1170432"/>
              <a:gd name="connsiteX15" fmla="*/ 223315 w 1344979"/>
              <a:gd name="connsiteY15" fmla="*/ 792480 h 1170432"/>
              <a:gd name="connsiteX16" fmla="*/ 211123 w 1344979"/>
              <a:gd name="connsiteY16" fmla="*/ 914400 h 1170432"/>
              <a:gd name="connsiteX17" fmla="*/ 198931 w 1344979"/>
              <a:gd name="connsiteY17" fmla="*/ 1121664 h 1170432"/>
              <a:gd name="connsiteX18" fmla="*/ 137971 w 1344979"/>
              <a:gd name="connsiteY18" fmla="*/ 1024128 h 1170432"/>
              <a:gd name="connsiteX19" fmla="*/ 77011 w 1344979"/>
              <a:gd name="connsiteY19" fmla="*/ 975360 h 1170432"/>
              <a:gd name="connsiteX20" fmla="*/ 3859 w 1344979"/>
              <a:gd name="connsiteY20" fmla="*/ 926592 h 1170432"/>
              <a:gd name="connsiteX21" fmla="*/ 40435 w 1344979"/>
              <a:gd name="connsiteY21" fmla="*/ 963168 h 1170432"/>
              <a:gd name="connsiteX22" fmla="*/ 64819 w 1344979"/>
              <a:gd name="connsiteY22" fmla="*/ 999744 h 1170432"/>
              <a:gd name="connsiteX23" fmla="*/ 101395 w 1344979"/>
              <a:gd name="connsiteY23" fmla="*/ 1024128 h 1170432"/>
              <a:gd name="connsiteX24" fmla="*/ 137971 w 1344979"/>
              <a:gd name="connsiteY24" fmla="*/ 1072896 h 1170432"/>
              <a:gd name="connsiteX25" fmla="*/ 186739 w 1344979"/>
              <a:gd name="connsiteY25" fmla="*/ 1146048 h 1170432"/>
              <a:gd name="connsiteX26" fmla="*/ 223315 w 1344979"/>
              <a:gd name="connsiteY26" fmla="*/ 1170432 h 1170432"/>
              <a:gd name="connsiteX27" fmla="*/ 259891 w 1344979"/>
              <a:gd name="connsiteY27" fmla="*/ 1158240 h 1170432"/>
              <a:gd name="connsiteX28" fmla="*/ 272083 w 1344979"/>
              <a:gd name="connsiteY28" fmla="*/ 1109472 h 1170432"/>
              <a:gd name="connsiteX29" fmla="*/ 296467 w 1344979"/>
              <a:gd name="connsiteY29" fmla="*/ 1072896 h 1170432"/>
              <a:gd name="connsiteX30" fmla="*/ 406195 w 1344979"/>
              <a:gd name="connsiteY30" fmla="*/ 1024128 h 1170432"/>
              <a:gd name="connsiteX31" fmla="*/ 442771 w 1344979"/>
              <a:gd name="connsiteY31" fmla="*/ 999744 h 1170432"/>
              <a:gd name="connsiteX32" fmla="*/ 564691 w 1344979"/>
              <a:gd name="connsiteY32" fmla="*/ 963168 h 1170432"/>
              <a:gd name="connsiteX33" fmla="*/ 589075 w 1344979"/>
              <a:gd name="connsiteY33" fmla="*/ 938784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44979" h="1170432">
                <a:moveTo>
                  <a:pt x="1344979" y="0"/>
                </a:moveTo>
                <a:cubicBezTo>
                  <a:pt x="1328723" y="4064"/>
                  <a:pt x="1312947" y="11376"/>
                  <a:pt x="1296211" y="12192"/>
                </a:cubicBezTo>
                <a:cubicBezTo>
                  <a:pt x="1263037" y="13810"/>
                  <a:pt x="912008" y="-21258"/>
                  <a:pt x="771955" y="48768"/>
                </a:cubicBezTo>
                <a:cubicBezTo>
                  <a:pt x="739443" y="65024"/>
                  <a:pt x="708903" y="86041"/>
                  <a:pt x="674419" y="97536"/>
                </a:cubicBezTo>
                <a:cubicBezTo>
                  <a:pt x="662227" y="101600"/>
                  <a:pt x="649338" y="103981"/>
                  <a:pt x="637843" y="109728"/>
                </a:cubicBezTo>
                <a:cubicBezTo>
                  <a:pt x="624737" y="116281"/>
                  <a:pt x="614373" y="127559"/>
                  <a:pt x="601267" y="134112"/>
                </a:cubicBezTo>
                <a:cubicBezTo>
                  <a:pt x="589772" y="139859"/>
                  <a:pt x="575925" y="140063"/>
                  <a:pt x="564691" y="146304"/>
                </a:cubicBezTo>
                <a:cubicBezTo>
                  <a:pt x="539073" y="160536"/>
                  <a:pt x="515923" y="178816"/>
                  <a:pt x="491539" y="195072"/>
                </a:cubicBezTo>
                <a:lnTo>
                  <a:pt x="454963" y="219456"/>
                </a:lnTo>
                <a:lnTo>
                  <a:pt x="418387" y="243840"/>
                </a:lnTo>
                <a:lnTo>
                  <a:pt x="320851" y="390144"/>
                </a:lnTo>
                <a:cubicBezTo>
                  <a:pt x="312723" y="402336"/>
                  <a:pt x="301101" y="412819"/>
                  <a:pt x="296467" y="426720"/>
                </a:cubicBezTo>
                <a:lnTo>
                  <a:pt x="259891" y="536448"/>
                </a:lnTo>
                <a:lnTo>
                  <a:pt x="247699" y="573024"/>
                </a:lnTo>
                <a:cubicBezTo>
                  <a:pt x="243635" y="625856"/>
                  <a:pt x="241359" y="678856"/>
                  <a:pt x="235507" y="731520"/>
                </a:cubicBezTo>
                <a:cubicBezTo>
                  <a:pt x="233219" y="752116"/>
                  <a:pt x="226054" y="771939"/>
                  <a:pt x="223315" y="792480"/>
                </a:cubicBezTo>
                <a:cubicBezTo>
                  <a:pt x="217917" y="832964"/>
                  <a:pt x="214140" y="873669"/>
                  <a:pt x="211123" y="914400"/>
                </a:cubicBezTo>
                <a:cubicBezTo>
                  <a:pt x="206011" y="983418"/>
                  <a:pt x="202995" y="1052576"/>
                  <a:pt x="198931" y="1121664"/>
                </a:cubicBezTo>
                <a:cubicBezTo>
                  <a:pt x="169913" y="1034611"/>
                  <a:pt x="195933" y="1062769"/>
                  <a:pt x="137971" y="1024128"/>
                </a:cubicBezTo>
                <a:cubicBezTo>
                  <a:pt x="92916" y="956546"/>
                  <a:pt x="139365" y="1010001"/>
                  <a:pt x="77011" y="975360"/>
                </a:cubicBezTo>
                <a:cubicBezTo>
                  <a:pt x="51393" y="961128"/>
                  <a:pt x="-16863" y="905870"/>
                  <a:pt x="3859" y="926592"/>
                </a:cubicBezTo>
                <a:cubicBezTo>
                  <a:pt x="16051" y="938784"/>
                  <a:pt x="29397" y="949922"/>
                  <a:pt x="40435" y="963168"/>
                </a:cubicBezTo>
                <a:cubicBezTo>
                  <a:pt x="49816" y="974425"/>
                  <a:pt x="54458" y="989383"/>
                  <a:pt x="64819" y="999744"/>
                </a:cubicBezTo>
                <a:cubicBezTo>
                  <a:pt x="75180" y="1010105"/>
                  <a:pt x="91034" y="1013767"/>
                  <a:pt x="101395" y="1024128"/>
                </a:cubicBezTo>
                <a:cubicBezTo>
                  <a:pt x="115763" y="1038496"/>
                  <a:pt x="126318" y="1056249"/>
                  <a:pt x="137971" y="1072896"/>
                </a:cubicBezTo>
                <a:cubicBezTo>
                  <a:pt x="154777" y="1096904"/>
                  <a:pt x="162355" y="1129792"/>
                  <a:pt x="186739" y="1146048"/>
                </a:cubicBezTo>
                <a:lnTo>
                  <a:pt x="223315" y="1170432"/>
                </a:lnTo>
                <a:cubicBezTo>
                  <a:pt x="235507" y="1166368"/>
                  <a:pt x="251863" y="1168275"/>
                  <a:pt x="259891" y="1158240"/>
                </a:cubicBezTo>
                <a:cubicBezTo>
                  <a:pt x="270359" y="1145156"/>
                  <a:pt x="265482" y="1124873"/>
                  <a:pt x="272083" y="1109472"/>
                </a:cubicBezTo>
                <a:cubicBezTo>
                  <a:pt x="277855" y="1096004"/>
                  <a:pt x="286106" y="1083257"/>
                  <a:pt x="296467" y="1072896"/>
                </a:cubicBezTo>
                <a:cubicBezTo>
                  <a:pt x="346095" y="1023268"/>
                  <a:pt x="333761" y="1072417"/>
                  <a:pt x="406195" y="1024128"/>
                </a:cubicBezTo>
                <a:cubicBezTo>
                  <a:pt x="418387" y="1016000"/>
                  <a:pt x="429303" y="1005516"/>
                  <a:pt x="442771" y="999744"/>
                </a:cubicBezTo>
                <a:cubicBezTo>
                  <a:pt x="471779" y="987312"/>
                  <a:pt x="544202" y="983657"/>
                  <a:pt x="564691" y="963168"/>
                </a:cubicBezTo>
                <a:lnTo>
                  <a:pt x="589075" y="938784"/>
                </a:lnTo>
              </a:path>
            </a:pathLst>
          </a:custGeom>
          <a:noFill/>
          <a:ln w="381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9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"/>
    </mc:Choice>
    <mc:Fallback xmlns="">
      <p:transition spd="slow" advTm="18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ArrayList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5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en-US" sz="25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</a:t>
            </a:r>
            <a:r>
              <a:rPr lang="en-US" altLang="en-US" sz="25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myArrayList</a:t>
            </a:r>
            <a:r>
              <a:rPr lang="en-US" altLang="en-US" sz="25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5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altLang="en-US" sz="25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5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en-US" sz="25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</p:txBody>
      </p:sp>
    </p:spTree>
    <p:extLst>
      <p:ext uri="{BB962C8B-B14F-4D97-AF65-F5344CB8AC3E}">
        <p14:creationId xmlns:p14="http://schemas.microsoft.com/office/powerpoint/2010/main" val="105122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"/>
    </mc:Choice>
    <mc:Fallback xmlns="">
      <p:transition spd="slow" advTm="38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ArrayList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5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en-US" sz="25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</a:t>
            </a:r>
            <a:r>
              <a:rPr lang="en-US" altLang="en-US" sz="25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myArrayList</a:t>
            </a:r>
            <a:r>
              <a:rPr lang="en-US" altLang="en-US" sz="25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5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altLang="en-US" sz="25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5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en-US" sz="25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</a:t>
            </a:r>
            <a:r>
              <a:rPr lang="en-US" altLang="en-US" sz="25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en-US" sz="25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7924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2"/>
    </mc:Choice>
    <mc:Fallback xmlns="">
      <p:transition spd="slow" advTm="84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ArrayList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5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en-US" sz="25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</a:t>
            </a:r>
            <a:r>
              <a:rPr lang="en-US" altLang="en-US" sz="25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myArrayList</a:t>
            </a:r>
            <a:r>
              <a:rPr lang="en-US" altLang="en-US" sz="25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5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altLang="en-US" sz="25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5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en-US" sz="25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&lt;&gt;</a:t>
            </a:r>
            <a:r>
              <a:rPr lang="en-US" altLang="en-US" sz="25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B508877-8E9E-C345-93B2-E2B0B5856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800" y="1748486"/>
            <a:ext cx="4677785" cy="1349664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>
            <a:outerShdw blurRad="63500" dist="152735" dir="2700000" algn="ctr" rotWithShape="0">
              <a:srgbClr val="808080"/>
            </a:outerShdw>
          </a:effectLst>
        </p:spPr>
        <p:txBody>
          <a:bodyPr lIns="108000" tIns="63000" rIns="108000" bIns="63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4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Could contain the type of items your </a:t>
            </a:r>
            <a:r>
              <a:rPr lang="en-US" altLang="en-US" sz="2400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ArrayList</a:t>
            </a:r>
            <a:r>
              <a:rPr lang="en-US" altLang="en-US" sz="24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 will store, but you can leave it empty because of type inference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170DBD3-84DF-7B44-95C0-39BDF48F45D5}"/>
              </a:ext>
            </a:extLst>
          </p:cNvPr>
          <p:cNvSpPr/>
          <p:nvPr/>
        </p:nvSpPr>
        <p:spPr>
          <a:xfrm>
            <a:off x="7117406" y="2533205"/>
            <a:ext cx="1344979" cy="1170432"/>
          </a:xfrm>
          <a:custGeom>
            <a:avLst/>
            <a:gdLst>
              <a:gd name="connsiteX0" fmla="*/ 1344979 w 1344979"/>
              <a:gd name="connsiteY0" fmla="*/ 0 h 1170432"/>
              <a:gd name="connsiteX1" fmla="*/ 1296211 w 1344979"/>
              <a:gd name="connsiteY1" fmla="*/ 12192 h 1170432"/>
              <a:gd name="connsiteX2" fmla="*/ 771955 w 1344979"/>
              <a:gd name="connsiteY2" fmla="*/ 48768 h 1170432"/>
              <a:gd name="connsiteX3" fmla="*/ 674419 w 1344979"/>
              <a:gd name="connsiteY3" fmla="*/ 97536 h 1170432"/>
              <a:gd name="connsiteX4" fmla="*/ 637843 w 1344979"/>
              <a:gd name="connsiteY4" fmla="*/ 109728 h 1170432"/>
              <a:gd name="connsiteX5" fmla="*/ 601267 w 1344979"/>
              <a:gd name="connsiteY5" fmla="*/ 134112 h 1170432"/>
              <a:gd name="connsiteX6" fmla="*/ 564691 w 1344979"/>
              <a:gd name="connsiteY6" fmla="*/ 146304 h 1170432"/>
              <a:gd name="connsiteX7" fmla="*/ 491539 w 1344979"/>
              <a:gd name="connsiteY7" fmla="*/ 195072 h 1170432"/>
              <a:gd name="connsiteX8" fmla="*/ 454963 w 1344979"/>
              <a:gd name="connsiteY8" fmla="*/ 219456 h 1170432"/>
              <a:gd name="connsiteX9" fmla="*/ 418387 w 1344979"/>
              <a:gd name="connsiteY9" fmla="*/ 243840 h 1170432"/>
              <a:gd name="connsiteX10" fmla="*/ 320851 w 1344979"/>
              <a:gd name="connsiteY10" fmla="*/ 390144 h 1170432"/>
              <a:gd name="connsiteX11" fmla="*/ 296467 w 1344979"/>
              <a:gd name="connsiteY11" fmla="*/ 426720 h 1170432"/>
              <a:gd name="connsiteX12" fmla="*/ 259891 w 1344979"/>
              <a:gd name="connsiteY12" fmla="*/ 536448 h 1170432"/>
              <a:gd name="connsiteX13" fmla="*/ 247699 w 1344979"/>
              <a:gd name="connsiteY13" fmla="*/ 573024 h 1170432"/>
              <a:gd name="connsiteX14" fmla="*/ 235507 w 1344979"/>
              <a:gd name="connsiteY14" fmla="*/ 731520 h 1170432"/>
              <a:gd name="connsiteX15" fmla="*/ 223315 w 1344979"/>
              <a:gd name="connsiteY15" fmla="*/ 792480 h 1170432"/>
              <a:gd name="connsiteX16" fmla="*/ 211123 w 1344979"/>
              <a:gd name="connsiteY16" fmla="*/ 914400 h 1170432"/>
              <a:gd name="connsiteX17" fmla="*/ 198931 w 1344979"/>
              <a:gd name="connsiteY17" fmla="*/ 1121664 h 1170432"/>
              <a:gd name="connsiteX18" fmla="*/ 137971 w 1344979"/>
              <a:gd name="connsiteY18" fmla="*/ 1024128 h 1170432"/>
              <a:gd name="connsiteX19" fmla="*/ 77011 w 1344979"/>
              <a:gd name="connsiteY19" fmla="*/ 975360 h 1170432"/>
              <a:gd name="connsiteX20" fmla="*/ 3859 w 1344979"/>
              <a:gd name="connsiteY20" fmla="*/ 926592 h 1170432"/>
              <a:gd name="connsiteX21" fmla="*/ 40435 w 1344979"/>
              <a:gd name="connsiteY21" fmla="*/ 963168 h 1170432"/>
              <a:gd name="connsiteX22" fmla="*/ 64819 w 1344979"/>
              <a:gd name="connsiteY22" fmla="*/ 999744 h 1170432"/>
              <a:gd name="connsiteX23" fmla="*/ 101395 w 1344979"/>
              <a:gd name="connsiteY23" fmla="*/ 1024128 h 1170432"/>
              <a:gd name="connsiteX24" fmla="*/ 137971 w 1344979"/>
              <a:gd name="connsiteY24" fmla="*/ 1072896 h 1170432"/>
              <a:gd name="connsiteX25" fmla="*/ 186739 w 1344979"/>
              <a:gd name="connsiteY25" fmla="*/ 1146048 h 1170432"/>
              <a:gd name="connsiteX26" fmla="*/ 223315 w 1344979"/>
              <a:gd name="connsiteY26" fmla="*/ 1170432 h 1170432"/>
              <a:gd name="connsiteX27" fmla="*/ 259891 w 1344979"/>
              <a:gd name="connsiteY27" fmla="*/ 1158240 h 1170432"/>
              <a:gd name="connsiteX28" fmla="*/ 272083 w 1344979"/>
              <a:gd name="connsiteY28" fmla="*/ 1109472 h 1170432"/>
              <a:gd name="connsiteX29" fmla="*/ 296467 w 1344979"/>
              <a:gd name="connsiteY29" fmla="*/ 1072896 h 1170432"/>
              <a:gd name="connsiteX30" fmla="*/ 406195 w 1344979"/>
              <a:gd name="connsiteY30" fmla="*/ 1024128 h 1170432"/>
              <a:gd name="connsiteX31" fmla="*/ 442771 w 1344979"/>
              <a:gd name="connsiteY31" fmla="*/ 999744 h 1170432"/>
              <a:gd name="connsiteX32" fmla="*/ 564691 w 1344979"/>
              <a:gd name="connsiteY32" fmla="*/ 963168 h 1170432"/>
              <a:gd name="connsiteX33" fmla="*/ 589075 w 1344979"/>
              <a:gd name="connsiteY33" fmla="*/ 938784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44979" h="1170432">
                <a:moveTo>
                  <a:pt x="1344979" y="0"/>
                </a:moveTo>
                <a:cubicBezTo>
                  <a:pt x="1328723" y="4064"/>
                  <a:pt x="1312947" y="11376"/>
                  <a:pt x="1296211" y="12192"/>
                </a:cubicBezTo>
                <a:cubicBezTo>
                  <a:pt x="1263037" y="13810"/>
                  <a:pt x="912008" y="-21258"/>
                  <a:pt x="771955" y="48768"/>
                </a:cubicBezTo>
                <a:cubicBezTo>
                  <a:pt x="739443" y="65024"/>
                  <a:pt x="708903" y="86041"/>
                  <a:pt x="674419" y="97536"/>
                </a:cubicBezTo>
                <a:cubicBezTo>
                  <a:pt x="662227" y="101600"/>
                  <a:pt x="649338" y="103981"/>
                  <a:pt x="637843" y="109728"/>
                </a:cubicBezTo>
                <a:cubicBezTo>
                  <a:pt x="624737" y="116281"/>
                  <a:pt x="614373" y="127559"/>
                  <a:pt x="601267" y="134112"/>
                </a:cubicBezTo>
                <a:cubicBezTo>
                  <a:pt x="589772" y="139859"/>
                  <a:pt x="575925" y="140063"/>
                  <a:pt x="564691" y="146304"/>
                </a:cubicBezTo>
                <a:cubicBezTo>
                  <a:pt x="539073" y="160536"/>
                  <a:pt x="515923" y="178816"/>
                  <a:pt x="491539" y="195072"/>
                </a:cubicBezTo>
                <a:lnTo>
                  <a:pt x="454963" y="219456"/>
                </a:lnTo>
                <a:lnTo>
                  <a:pt x="418387" y="243840"/>
                </a:lnTo>
                <a:lnTo>
                  <a:pt x="320851" y="390144"/>
                </a:lnTo>
                <a:cubicBezTo>
                  <a:pt x="312723" y="402336"/>
                  <a:pt x="301101" y="412819"/>
                  <a:pt x="296467" y="426720"/>
                </a:cubicBezTo>
                <a:lnTo>
                  <a:pt x="259891" y="536448"/>
                </a:lnTo>
                <a:lnTo>
                  <a:pt x="247699" y="573024"/>
                </a:lnTo>
                <a:cubicBezTo>
                  <a:pt x="243635" y="625856"/>
                  <a:pt x="241359" y="678856"/>
                  <a:pt x="235507" y="731520"/>
                </a:cubicBezTo>
                <a:cubicBezTo>
                  <a:pt x="233219" y="752116"/>
                  <a:pt x="226054" y="771939"/>
                  <a:pt x="223315" y="792480"/>
                </a:cubicBezTo>
                <a:cubicBezTo>
                  <a:pt x="217917" y="832964"/>
                  <a:pt x="214140" y="873669"/>
                  <a:pt x="211123" y="914400"/>
                </a:cubicBezTo>
                <a:cubicBezTo>
                  <a:pt x="206011" y="983418"/>
                  <a:pt x="202995" y="1052576"/>
                  <a:pt x="198931" y="1121664"/>
                </a:cubicBezTo>
                <a:cubicBezTo>
                  <a:pt x="169913" y="1034611"/>
                  <a:pt x="195933" y="1062769"/>
                  <a:pt x="137971" y="1024128"/>
                </a:cubicBezTo>
                <a:cubicBezTo>
                  <a:pt x="92916" y="956546"/>
                  <a:pt x="139365" y="1010001"/>
                  <a:pt x="77011" y="975360"/>
                </a:cubicBezTo>
                <a:cubicBezTo>
                  <a:pt x="51393" y="961128"/>
                  <a:pt x="-16863" y="905870"/>
                  <a:pt x="3859" y="926592"/>
                </a:cubicBezTo>
                <a:cubicBezTo>
                  <a:pt x="16051" y="938784"/>
                  <a:pt x="29397" y="949922"/>
                  <a:pt x="40435" y="963168"/>
                </a:cubicBezTo>
                <a:cubicBezTo>
                  <a:pt x="49816" y="974425"/>
                  <a:pt x="54458" y="989383"/>
                  <a:pt x="64819" y="999744"/>
                </a:cubicBezTo>
                <a:cubicBezTo>
                  <a:pt x="75180" y="1010105"/>
                  <a:pt x="91034" y="1013767"/>
                  <a:pt x="101395" y="1024128"/>
                </a:cubicBezTo>
                <a:cubicBezTo>
                  <a:pt x="115763" y="1038496"/>
                  <a:pt x="126318" y="1056249"/>
                  <a:pt x="137971" y="1072896"/>
                </a:cubicBezTo>
                <a:cubicBezTo>
                  <a:pt x="154777" y="1096904"/>
                  <a:pt x="162355" y="1129792"/>
                  <a:pt x="186739" y="1146048"/>
                </a:cubicBezTo>
                <a:lnTo>
                  <a:pt x="223315" y="1170432"/>
                </a:lnTo>
                <a:cubicBezTo>
                  <a:pt x="235507" y="1166368"/>
                  <a:pt x="251863" y="1168275"/>
                  <a:pt x="259891" y="1158240"/>
                </a:cubicBezTo>
                <a:cubicBezTo>
                  <a:pt x="270359" y="1145156"/>
                  <a:pt x="265482" y="1124873"/>
                  <a:pt x="272083" y="1109472"/>
                </a:cubicBezTo>
                <a:cubicBezTo>
                  <a:pt x="277855" y="1096004"/>
                  <a:pt x="286106" y="1083257"/>
                  <a:pt x="296467" y="1072896"/>
                </a:cubicBezTo>
                <a:cubicBezTo>
                  <a:pt x="346095" y="1023268"/>
                  <a:pt x="333761" y="1072417"/>
                  <a:pt x="406195" y="1024128"/>
                </a:cubicBezTo>
                <a:cubicBezTo>
                  <a:pt x="418387" y="1016000"/>
                  <a:pt x="429303" y="1005516"/>
                  <a:pt x="442771" y="999744"/>
                </a:cubicBezTo>
                <a:cubicBezTo>
                  <a:pt x="471779" y="987312"/>
                  <a:pt x="544202" y="983657"/>
                  <a:pt x="564691" y="963168"/>
                </a:cubicBezTo>
                <a:lnTo>
                  <a:pt x="589075" y="938784"/>
                </a:lnTo>
              </a:path>
            </a:pathLst>
          </a:custGeom>
          <a:noFill/>
          <a:ln w="38100">
            <a:solidFill>
              <a:srgbClr val="0432FF"/>
            </a:solidFill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6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2"/>
    </mc:Choice>
    <mc:Fallback xmlns="">
      <p:transition spd="slow" advTm="84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ArrayList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5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en-US" sz="25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&lt;String&gt; </a:t>
            </a:r>
            <a:r>
              <a:rPr lang="en-US" altLang="en-US" sz="25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myArrayList</a:t>
            </a:r>
            <a:r>
              <a:rPr lang="en-US" altLang="en-US" sz="25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5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5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en-US" sz="25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</p:txBody>
      </p:sp>
    </p:spTree>
    <p:extLst>
      <p:ext uri="{BB962C8B-B14F-4D97-AF65-F5344CB8AC3E}">
        <p14:creationId xmlns:p14="http://schemas.microsoft.com/office/powerpoint/2010/main" val="181665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"/>
    </mc:Choice>
    <mc:Fallback xmlns="">
      <p:transition spd="slow" advTm="13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ArrayList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Create an (initially empty) list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</a:rPr>
              <a:t>ArrayList</a:t>
            </a:r>
            <a:r>
              <a:rPr lang="en-US" altLang="x-none" dirty="0">
                <a:latin typeface="Consolas" charset="0"/>
              </a:rPr>
              <a:t>&lt;String&gt; list = </a:t>
            </a:r>
            <a:r>
              <a:rPr lang="en-US" altLang="x-none" b="1" dirty="0">
                <a:solidFill>
                  <a:srgbClr val="7030A0"/>
                </a:solidFill>
                <a:latin typeface="Consolas" charset="0"/>
              </a:rPr>
              <a:t>new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dirty="0" err="1">
                <a:latin typeface="Consolas" charset="0"/>
              </a:rPr>
              <a:t>ArrayList</a:t>
            </a:r>
            <a:r>
              <a:rPr lang="en-US" altLang="x-none" dirty="0">
                <a:latin typeface="Consolas" charset="0"/>
              </a:rPr>
              <a:t>&lt;&gt;();</a:t>
            </a:r>
          </a:p>
        </p:txBody>
      </p:sp>
    </p:spTree>
    <p:extLst>
      <p:ext uri="{BB962C8B-B14F-4D97-AF65-F5344CB8AC3E}">
        <p14:creationId xmlns:p14="http://schemas.microsoft.com/office/powerpoint/2010/main" val="184267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"/>
    </mc:Choice>
    <mc:Fallback xmlns="">
      <p:transition spd="slow" advTm="8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ArrayList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Create an (initially empty) list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</a:rPr>
              <a:t>ArrayList</a:t>
            </a:r>
            <a:r>
              <a:rPr lang="en-US" altLang="x-none" dirty="0">
                <a:latin typeface="Consolas" charset="0"/>
              </a:rPr>
              <a:t>&lt;String&gt; list = </a:t>
            </a:r>
            <a:r>
              <a:rPr lang="en-US" altLang="x-none" b="1" dirty="0">
                <a:solidFill>
                  <a:srgbClr val="7030A0"/>
                </a:solidFill>
                <a:latin typeface="Consolas" charset="0"/>
              </a:rPr>
              <a:t>new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dirty="0" err="1">
                <a:latin typeface="Consolas" charset="0"/>
              </a:rPr>
              <a:t>ArrayList</a:t>
            </a:r>
            <a:r>
              <a:rPr lang="en-US" altLang="x-none" dirty="0">
                <a:latin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Add an element to the back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</a:rPr>
              <a:t>list.add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"Hello"</a:t>
            </a:r>
            <a:r>
              <a:rPr lang="en-US" altLang="x-none" dirty="0">
                <a:latin typeface="Consolas" charset="0"/>
              </a:rPr>
              <a:t>);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now size 1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763767" y="4068280"/>
          <a:ext cx="1609618" cy="50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719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“Hello”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01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ArrayList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Create an (initially empty) list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</a:rPr>
              <a:t>ArrayList</a:t>
            </a:r>
            <a:r>
              <a:rPr lang="en-US" altLang="x-none" dirty="0">
                <a:latin typeface="Consolas" charset="0"/>
              </a:rPr>
              <a:t>&lt;String&gt; list = </a:t>
            </a:r>
            <a:r>
              <a:rPr lang="en-US" altLang="x-none" b="1" dirty="0">
                <a:solidFill>
                  <a:srgbClr val="7030A0"/>
                </a:solidFill>
                <a:latin typeface="Consolas" charset="0"/>
              </a:rPr>
              <a:t>new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dirty="0" err="1">
                <a:latin typeface="Consolas" charset="0"/>
              </a:rPr>
              <a:t>ArrayList</a:t>
            </a:r>
            <a:r>
              <a:rPr lang="en-US" altLang="x-none" dirty="0">
                <a:latin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Add an element to the back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</a:rPr>
              <a:t>list.add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"Hello"</a:t>
            </a:r>
            <a:r>
              <a:rPr lang="en-US" altLang="x-none" dirty="0">
                <a:latin typeface="Consolas" charset="0"/>
              </a:rPr>
              <a:t>);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now size 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list.add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"there!"</a:t>
            </a:r>
            <a:r>
              <a:rPr lang="en-US" altLang="x-none" dirty="0">
                <a:latin typeface="Consolas" charset="0"/>
              </a:rPr>
              <a:t>);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now size 2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763767" y="4068280"/>
          <a:ext cx="1609618" cy="50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719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“Hello”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36005" y="5576868"/>
          <a:ext cx="4065142" cy="50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719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“Hello”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“there!”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2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295400"/>
            <a:ext cx="8890001" cy="5181600"/>
          </a:xfrm>
        </p:spPr>
        <p:txBody>
          <a:bodyPr/>
          <a:lstStyle/>
          <a:p>
            <a:r>
              <a:rPr lang="en-US" sz="2500" dirty="0"/>
              <a:t>Know how to store data in and retrieve data from an </a:t>
            </a:r>
            <a:r>
              <a:rPr lang="en-US" sz="2500" b="1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sz="2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4591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6"/>
    </mc:Choice>
    <mc:Fallback xmlns="">
      <p:transition spd="slow" advTm="184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ArrayList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Add an element to the back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</a:rPr>
              <a:t>list.add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"Hello"</a:t>
            </a:r>
            <a:r>
              <a:rPr lang="en-US" altLang="x-none" dirty="0">
                <a:latin typeface="Consolas" charset="0"/>
              </a:rPr>
              <a:t>);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now size 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list.add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"there!"</a:t>
            </a:r>
            <a:r>
              <a:rPr lang="en-US" altLang="x-none" dirty="0">
                <a:latin typeface="Consolas" charset="0"/>
              </a:rPr>
              <a:t>);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now size 2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Access elements by index (starting at 0!)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list.get</a:t>
            </a:r>
            <a:r>
              <a:rPr lang="en-US" altLang="x-none" dirty="0">
                <a:latin typeface="Consolas" charset="0"/>
              </a:rPr>
              <a:t>(0));	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prints "Hello"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list.get</a:t>
            </a:r>
            <a:r>
              <a:rPr lang="en-US" altLang="x-none" dirty="0">
                <a:latin typeface="Consolas" charset="0"/>
              </a:rPr>
              <a:t>(1));	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prints "there!”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(list);	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prints ["Hello", "there!"]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763767" y="2352496"/>
          <a:ext cx="1609618" cy="50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719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“Hello”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36005" y="3661451"/>
          <a:ext cx="4065142" cy="50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719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“Hello”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“there!”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2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ArrayList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Add an element to the back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</a:rPr>
              <a:t>list.add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"Hello"</a:t>
            </a:r>
            <a:r>
              <a:rPr lang="en-US" altLang="x-none" dirty="0">
                <a:latin typeface="Consolas" charset="0"/>
              </a:rPr>
              <a:t>);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now size 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list.add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"there!"</a:t>
            </a:r>
            <a:r>
              <a:rPr lang="en-US" altLang="x-none" dirty="0">
                <a:latin typeface="Consolas" charset="0"/>
              </a:rPr>
              <a:t>);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now size 2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Access elements by index (starting at 0!)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b="1" dirty="0">
                <a:solidFill>
                  <a:srgbClr val="7030A0"/>
                </a:solidFill>
                <a:latin typeface="Consolas" charset="0"/>
              </a:rPr>
              <a:t>for</a:t>
            </a:r>
            <a:r>
              <a:rPr lang="en-US" altLang="x-none" dirty="0">
                <a:solidFill>
                  <a:srgbClr val="7030A0"/>
                </a:solidFill>
                <a:latin typeface="Consolas" charset="0"/>
              </a:rPr>
              <a:t> 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dirty="0" err="1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 = 0;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 &lt; </a:t>
            </a:r>
            <a:r>
              <a:rPr lang="en-US" altLang="x-none" dirty="0" err="1">
                <a:latin typeface="Consolas" charset="0"/>
              </a:rPr>
              <a:t>list.size</a:t>
            </a:r>
            <a:r>
              <a:rPr lang="en-US" altLang="x-none" dirty="0">
                <a:latin typeface="Consolas" charset="0"/>
              </a:rPr>
              <a:t>();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++) {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list.get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));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763767" y="2352496"/>
          <a:ext cx="1609618" cy="50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719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“Hello”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36005" y="3661451"/>
          <a:ext cx="4065142" cy="50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719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“Hello”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“there!”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70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ArrayList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Add an element to the back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</a:rPr>
              <a:t>list.add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"Hello"</a:t>
            </a:r>
            <a:r>
              <a:rPr lang="en-US" altLang="x-none" dirty="0">
                <a:latin typeface="Consolas" charset="0"/>
              </a:rPr>
              <a:t>);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now size 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list.add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"there!"</a:t>
            </a:r>
            <a:r>
              <a:rPr lang="en-US" altLang="x-none" dirty="0">
                <a:latin typeface="Consolas" charset="0"/>
              </a:rPr>
              <a:t>);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now size 2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Access elements by index (starting at 0!)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for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(</a:t>
            </a:r>
            <a:r>
              <a:rPr lang="en-US" altLang="x-none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int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i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0;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i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&lt;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list.size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()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;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i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++) {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	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println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list.get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i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));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763767" y="2352496"/>
          <a:ext cx="1609618" cy="50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719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“Hello”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36005" y="3661451"/>
          <a:ext cx="4065142" cy="50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719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“Hello”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“there!”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45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ArrayList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Add an element to the back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</a:rPr>
              <a:t>list.add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"Hello"</a:t>
            </a:r>
            <a:r>
              <a:rPr lang="en-US" altLang="x-none" dirty="0">
                <a:latin typeface="Consolas" charset="0"/>
              </a:rPr>
              <a:t>);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now size 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list.add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"there!"</a:t>
            </a:r>
            <a:r>
              <a:rPr lang="en-US" altLang="x-none" dirty="0">
                <a:latin typeface="Consolas" charset="0"/>
              </a:rPr>
              <a:t>);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now size 2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Access elements in order (also for arrays!)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b="1" dirty="0">
                <a:solidFill>
                  <a:srgbClr val="7030A0"/>
                </a:solidFill>
                <a:latin typeface="Consolas" charset="0"/>
              </a:rPr>
              <a:t>for</a:t>
            </a:r>
            <a:r>
              <a:rPr lang="en-US" altLang="x-none" dirty="0">
                <a:solidFill>
                  <a:srgbClr val="7030A0"/>
                </a:solidFill>
                <a:latin typeface="Consolas" charset="0"/>
              </a:rPr>
              <a:t> </a:t>
            </a:r>
            <a:r>
              <a:rPr lang="en-US" altLang="x-none" dirty="0">
                <a:latin typeface="Consolas" charset="0"/>
              </a:rPr>
              <a:t>(String </a:t>
            </a:r>
            <a:r>
              <a:rPr lang="en-US" altLang="x-none" dirty="0" err="1">
                <a:latin typeface="Consolas" charset="0"/>
              </a:rPr>
              <a:t>str</a:t>
            </a:r>
            <a:r>
              <a:rPr lang="en-US" altLang="x-none" dirty="0">
                <a:latin typeface="Consolas" charset="0"/>
              </a:rPr>
              <a:t> : list) {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str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763767" y="2352496"/>
          <a:ext cx="1609618" cy="50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719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“Hello”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36005" y="3661451"/>
          <a:ext cx="4065142" cy="50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719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“Hello”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“there!”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Iterating Over </a:t>
            </a:r>
            <a:r>
              <a:rPr lang="en-US" altLang="x-none" dirty="0" err="1"/>
              <a:t>ArrayLists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Access elements in order (also for arrays!)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b="1" dirty="0">
                <a:solidFill>
                  <a:srgbClr val="7030A0"/>
                </a:solidFill>
                <a:latin typeface="Consolas" charset="0"/>
              </a:rPr>
              <a:t>for</a:t>
            </a:r>
            <a:r>
              <a:rPr lang="en-US" altLang="x-none" dirty="0">
                <a:solidFill>
                  <a:srgbClr val="7030A0"/>
                </a:solidFill>
                <a:latin typeface="Consolas" charset="0"/>
              </a:rPr>
              <a:t> </a:t>
            </a:r>
            <a:r>
              <a:rPr lang="en-US" altLang="x-none" dirty="0">
                <a:latin typeface="Consolas" charset="0"/>
              </a:rPr>
              <a:t>(String </a:t>
            </a:r>
            <a:r>
              <a:rPr lang="en-US" altLang="x-none" dirty="0" err="1">
                <a:latin typeface="Consolas" charset="0"/>
              </a:rPr>
              <a:t>str</a:t>
            </a:r>
            <a:r>
              <a:rPr lang="en-US" altLang="x-none" dirty="0">
                <a:latin typeface="Consolas" charset="0"/>
              </a:rPr>
              <a:t> : list) {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str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equivalent to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b="1" dirty="0">
                <a:solidFill>
                  <a:srgbClr val="7030A0"/>
                </a:solidFill>
                <a:latin typeface="Consolas" charset="0"/>
              </a:rPr>
              <a:t>for</a:t>
            </a:r>
            <a:r>
              <a:rPr lang="en-US" altLang="x-none" dirty="0">
                <a:latin typeface="Consolas" charset="0"/>
              </a:rPr>
              <a:t> (</a:t>
            </a:r>
            <a:r>
              <a:rPr lang="en-US" altLang="x-none" b="1" dirty="0" err="1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 = 0;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 &lt; </a:t>
            </a:r>
            <a:r>
              <a:rPr lang="en-US" altLang="x-none" dirty="0" err="1">
                <a:latin typeface="Consolas" charset="0"/>
              </a:rPr>
              <a:t>list.size</a:t>
            </a:r>
            <a:r>
              <a:rPr lang="en-US" altLang="x-none" dirty="0">
                <a:latin typeface="Consolas" charset="0"/>
              </a:rPr>
              <a:t>();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++) {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	String </a:t>
            </a:r>
            <a:r>
              <a:rPr lang="en-US" altLang="x-none" dirty="0" err="1">
                <a:latin typeface="Consolas" charset="0"/>
              </a:rPr>
              <a:t>str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list.get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str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5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Iterating Over </a:t>
            </a:r>
            <a:r>
              <a:rPr lang="en-US" altLang="x-none" dirty="0" err="1"/>
              <a:t>ArrayLists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// Access elements in order (also for arrays!)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b="1" dirty="0">
                <a:solidFill>
                  <a:srgbClr val="FF0000"/>
                </a:solidFill>
                <a:latin typeface="Consolas" charset="0"/>
              </a:rPr>
              <a:t>for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(String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str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: list) {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	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println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str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// equivalent to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for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(</a:t>
            </a:r>
            <a:r>
              <a:rPr lang="en-US" altLang="x-none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int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i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0;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i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&lt;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list.size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();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i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++) {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	String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str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=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list.get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i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	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println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str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0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Bad Times with </a:t>
            </a:r>
            <a:r>
              <a:rPr lang="en-US" altLang="x-none" dirty="0" err="1"/>
              <a:t>ArrayLists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Create an (initially empty) list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&lt;String&gt; list = </a:t>
            </a:r>
            <a:r>
              <a:rPr lang="en-US" altLang="x-none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Wrong type </a:t>
            </a:r>
            <a:r>
              <a:rPr lang="mr-IN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bad times! Won’t compile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GLabel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 label = </a:t>
            </a:r>
            <a:r>
              <a:rPr lang="en-US" altLang="x-none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GLabel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"Hello there!"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list.add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(label);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Invalid index! </a:t>
            </a:r>
            <a:r>
              <a:rPr lang="en-US" altLang="en-US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IndexOutOfBounds</a:t>
            </a:r>
            <a:r>
              <a:rPr lang="en-US" alt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Exception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dirty="0" err="1">
                <a:latin typeface="Consolas" charset="0"/>
                <a:ea typeface="Consolas" charset="0"/>
                <a:cs typeface="Consolas" charset="0"/>
              </a:rPr>
              <a:t>list.get</a:t>
            </a:r>
            <a:r>
              <a:rPr lang="en-US" altLang="en-US" dirty="0">
                <a:latin typeface="Consolas" charset="0"/>
                <a:ea typeface="Consolas" charset="0"/>
                <a:cs typeface="Consolas" charset="0"/>
              </a:rPr>
              <a:t>(2));</a:t>
            </a:r>
            <a:endParaRPr lang="en-US" altLang="en-US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97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7"/>
    </mc:Choice>
    <mc:Fallback xmlns="">
      <p:transition spd="slow" advTm="60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Recap: Tic-Tac-Toe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/>
              <a:t>Example</a:t>
            </a:r>
            <a:r>
              <a:rPr lang="en-US" sz="3600" dirty="0"/>
              <a:t>: reversible writing</a:t>
            </a:r>
          </a:p>
          <a:p>
            <a:r>
              <a:rPr lang="en-US" sz="3600" i="1" dirty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planner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vs. arrays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8770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0"/>
    </mc:Choice>
    <mc:Fallback xmlns="">
      <p:transition spd="slow" advTm="411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6223" y="2031998"/>
            <a:ext cx="4471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 am not a person who contributes</a:t>
            </a:r>
          </a:p>
          <a:p>
            <a:pPr algn="ctr"/>
            <a:r>
              <a:rPr lang="en-US" sz="2400" dirty="0"/>
              <a:t>And I refuse to believe that</a:t>
            </a:r>
          </a:p>
          <a:p>
            <a:pPr algn="ctr"/>
            <a:r>
              <a:rPr lang="en-US" sz="2400" dirty="0"/>
              <a:t>I will be useful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28700" y="1244599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Let’s write a program that reverses a text file.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D4263C-AD27-5346-B17A-A574FE956A37}"/>
              </a:ext>
            </a:extLst>
          </p:cNvPr>
          <p:cNvSpPr/>
          <p:nvPr/>
        </p:nvSpPr>
        <p:spPr>
          <a:xfrm>
            <a:off x="125964" y="6092784"/>
            <a:ext cx="8892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"I Have a Dream" by Antonia Lee, Sara Fung, Christy Fung, Rachel Lam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http://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poets.spice.org.hk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index.php?option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com_content&amp;view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article&amp;id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=45:my-family&amp;catid=6:reverse-poem&amp;Itemid=7</a:t>
            </a:r>
            <a:endParaRPr lang="en-US" sz="1200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5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4"/>
    </mc:Choice>
    <mc:Fallback xmlns="">
      <p:transition spd="slow" advTm="914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6223" y="2031998"/>
            <a:ext cx="4471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 am not a person who contributes</a:t>
            </a:r>
          </a:p>
          <a:p>
            <a:pPr algn="ctr"/>
            <a:r>
              <a:rPr lang="en-US" sz="2400" dirty="0"/>
              <a:t>And I refuse to believe that</a:t>
            </a:r>
          </a:p>
          <a:p>
            <a:pPr algn="ctr"/>
            <a:r>
              <a:rPr lang="en-US" sz="2400" dirty="0"/>
              <a:t>I will be useful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3300" y="4121325"/>
            <a:ext cx="459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 will be useful</a:t>
            </a:r>
          </a:p>
          <a:p>
            <a:pPr algn="ctr"/>
            <a:r>
              <a:rPr lang="en-US" sz="2400" dirty="0"/>
              <a:t>And I refuse to believe that</a:t>
            </a:r>
          </a:p>
          <a:p>
            <a:pPr algn="ctr"/>
            <a:r>
              <a:rPr lang="en-US" sz="2400" dirty="0"/>
              <a:t>I am not a person who contributes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28700" y="1244599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Let’s write a program that reverses a text file.</a:t>
            </a:r>
          </a:p>
        </p:txBody>
      </p:sp>
    </p:spTree>
    <p:extLst>
      <p:ext uri="{BB962C8B-B14F-4D97-AF65-F5344CB8AC3E}">
        <p14:creationId xmlns:p14="http://schemas.microsoft.com/office/powerpoint/2010/main" val="78530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"/>
    </mc:Choice>
    <mc:Fallback xmlns="">
      <p:transition spd="slow" advTm="32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Recap: Tic-Tac-Toe</a:t>
            </a:r>
          </a:p>
          <a:p>
            <a:r>
              <a:rPr lang="en-US" sz="3600" dirty="0" err="1"/>
              <a:t>ArrayLists</a:t>
            </a:r>
            <a:endParaRPr lang="en-US" sz="3600" dirty="0"/>
          </a:p>
          <a:p>
            <a:r>
              <a:rPr lang="en-US" sz="3600" i="1" dirty="0"/>
              <a:t>Example</a:t>
            </a:r>
            <a:r>
              <a:rPr lang="en-US" sz="3600" dirty="0"/>
              <a:t>: reversible writing</a:t>
            </a:r>
          </a:p>
          <a:p>
            <a:r>
              <a:rPr lang="en-US" sz="3600" i="1" dirty="0"/>
              <a:t>Example: </a:t>
            </a:r>
            <a:r>
              <a:rPr lang="en-US" sz="3600" dirty="0"/>
              <a:t>planner</a:t>
            </a:r>
          </a:p>
          <a:p>
            <a:r>
              <a:rPr lang="en-US" sz="3600" dirty="0" err="1"/>
              <a:t>ArrayLists</a:t>
            </a:r>
            <a:r>
              <a:rPr lang="en-US" sz="3600" dirty="0"/>
              <a:t> vs. arrays</a:t>
            </a:r>
          </a:p>
          <a:p>
            <a:r>
              <a:rPr lang="en-US" sz="3600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88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28700" y="1244599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Let’s write a program that reverses a text file.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99101"/>
              </p:ext>
            </p:extLst>
          </p:nvPr>
        </p:nvGraphicFramePr>
        <p:xfrm>
          <a:off x="1524000" y="2031998"/>
          <a:ext cx="6096000" cy="4876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“I am not a person who contributes”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57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"/>
    </mc:Choice>
    <mc:Fallback xmlns="">
      <p:transition spd="slow" advTm="328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28700" y="1244599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Let’s write a program that reverses a text file.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90544"/>
              </p:ext>
            </p:extLst>
          </p:nvPr>
        </p:nvGraphicFramePr>
        <p:xfrm>
          <a:off x="1524000" y="2031998"/>
          <a:ext cx="6096000" cy="975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>
                          <a:solidFill>
                            <a:schemeClr val="tx1"/>
                          </a:solidFill>
                        </a:rPr>
                        <a:t>“I am not a person who contributes”</a:t>
                      </a:r>
                      <a:endParaRPr lang="en-US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"And I refuse to believe that"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"/>
    </mc:Choice>
    <mc:Fallback xmlns="">
      <p:transition spd="slow" advTm="328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28700" y="1244599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Let’s write a program that reverses a text file.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30131"/>
              </p:ext>
            </p:extLst>
          </p:nvPr>
        </p:nvGraphicFramePr>
        <p:xfrm>
          <a:off x="1524000" y="2031998"/>
          <a:ext cx="6096000" cy="1463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“I am not a person who contributes”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"And I refuse to believe that"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“I will be useful”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310242" y="2861490"/>
            <a:ext cx="854529" cy="783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01435" y="5020851"/>
            <a:ext cx="794112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Key idea: fill an </a:t>
            </a:r>
            <a:r>
              <a:rPr lang="en-US" altLang="en-US" sz="2800" b="1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ArrayList</a:t>
            </a:r>
            <a:r>
              <a:rPr lang="en-US" altLang="en-US" sz="2800" b="1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 with each line in the file</a:t>
            </a:r>
          </a:p>
        </p:txBody>
      </p:sp>
    </p:spTree>
    <p:extLst>
      <p:ext uri="{BB962C8B-B14F-4D97-AF65-F5344CB8AC3E}">
        <p14:creationId xmlns:p14="http://schemas.microsoft.com/office/powerpoint/2010/main" val="11336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"/>
    </mc:Choice>
    <mc:Fallback xmlns="">
      <p:transition spd="slow" advTm="3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28700" y="1244599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Let’s write a program that reverses a text file.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69816"/>
              </p:ext>
            </p:extLst>
          </p:nvPr>
        </p:nvGraphicFramePr>
        <p:xfrm>
          <a:off x="1524000" y="2031998"/>
          <a:ext cx="6096000" cy="1463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“I am not a person who contributes”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"And I refuse to believe that"</a:t>
                      </a:r>
                      <a:endParaRPr 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“I will be useful”</a:t>
                      </a:r>
                      <a:endParaRPr 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10242" y="2404292"/>
            <a:ext cx="854529" cy="783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"/>
    </mc:Choice>
    <mc:Fallback xmlns="">
      <p:transition spd="slow" advTm="328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28700" y="1244599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Let’s write a program that reverses a text file.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14715"/>
              </p:ext>
            </p:extLst>
          </p:nvPr>
        </p:nvGraphicFramePr>
        <p:xfrm>
          <a:off x="1524000" y="2031998"/>
          <a:ext cx="6096000" cy="1463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“I am not a person who contributes”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"And I refuse to believe that"</a:t>
                      </a:r>
                      <a:endParaRPr 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“I will be useful”</a:t>
                      </a:r>
                      <a:endParaRPr 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10242" y="1881776"/>
            <a:ext cx="854529" cy="783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01435" y="5020851"/>
            <a:ext cx="794112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Key idea: print the </a:t>
            </a:r>
            <a:r>
              <a:rPr lang="en-US" altLang="en-US" sz="2800" b="1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ArrayList</a:t>
            </a:r>
            <a:r>
              <a:rPr lang="en-US" altLang="en-US" sz="2800" b="1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 items in reverse order</a:t>
            </a:r>
          </a:p>
        </p:txBody>
      </p:sp>
    </p:spTree>
    <p:extLst>
      <p:ext uri="{BB962C8B-B14F-4D97-AF65-F5344CB8AC3E}">
        <p14:creationId xmlns:p14="http://schemas.microsoft.com/office/powerpoint/2010/main" val="15134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"/>
    </mc:Choice>
    <mc:Fallback xmlns="">
      <p:transition spd="slow" advTm="3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"Filename: ", "res"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Scanner(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"Could not read file."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9219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("Filename: ", "res");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Scanner(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("Could not read file.");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6023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("Filename: ", "res");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Scanner(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("Could not read file.");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4681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("Filename: ", "res");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Scanner(</a:t>
            </a: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("Could not read file.");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35069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("Filename: ", "res");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Scanner(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("Could not read file.");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633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Recap: Tic-Tac-Toe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>
                <a:solidFill>
                  <a:schemeClr val="bg1">
                    <a:lumMod val="75000"/>
                  </a:schemeClr>
                </a:solidFill>
              </a:rPr>
              <a:t>Example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: reversible writing</a:t>
            </a:r>
          </a:p>
          <a:p>
            <a:r>
              <a:rPr lang="en-US" sz="3600" i="1" dirty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planner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vs. arrays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51469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("Filename: ", "res");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Scanner(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("Could not read file.");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0753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("Filename: ", "res");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Scanner(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("Could not read file.");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9938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Reversible Writing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"Filename: ", "res"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Scanner(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"Could not read file."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59813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Recap: Tic-Tac-Toe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>
                <a:solidFill>
                  <a:schemeClr val="bg1">
                    <a:lumMod val="75000"/>
                  </a:schemeClr>
                </a:solidFill>
              </a:rPr>
              <a:t>Example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: reversible writing</a:t>
            </a:r>
          </a:p>
          <a:p>
            <a:r>
              <a:rPr lang="en-US" sz="3600" i="1" dirty="0"/>
              <a:t>Example: </a:t>
            </a:r>
            <a:r>
              <a:rPr lang="en-US" sz="3600" dirty="0"/>
              <a:t>planner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vs. arrays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1240932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Methods</a:t>
            </a:r>
          </a:p>
        </p:txBody>
      </p:sp>
      <p:graphicFrame>
        <p:nvGraphicFramePr>
          <p:cNvPr id="4" name="Group 57"/>
          <p:cNvGraphicFramePr>
            <a:graphicFrameLocks noGrp="1"/>
          </p:cNvGraphicFramePr>
          <p:nvPr>
            <p:extLst/>
          </p:nvPr>
        </p:nvGraphicFramePr>
        <p:xfrm>
          <a:off x="76200" y="1300163"/>
          <a:ext cx="8991600" cy="5150168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.add(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value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appends value at end of list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.add(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value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inserts given value just before the given index, shifting subsequent values to the right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.clear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removes all elements of the list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.get(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the value at given index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.indexOf(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value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first index where given value is found in list (-1 if not found)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.isEmpty()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if the list contains no elements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.remove(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removes/returns value at given index, shifting subsequent values to the left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.remove(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value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removes the first occurrence of the value, if any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.set(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value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replaces value at given index with given value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.size()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the number of elements in the list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.toString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returns a string representation of the 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such as </a:t>
                      </a: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"[3, 42, -7, 15]"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1250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Insert/remove</a:t>
            </a:r>
          </a:p>
        </p:txBody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200" dirty="0"/>
              <a:t>If you insert/remove in the front or middle of a list, elements </a:t>
            </a:r>
            <a:r>
              <a:rPr lang="en-US" altLang="x-none" sz="2200" b="1" dirty="0"/>
              <a:t>shift</a:t>
            </a:r>
            <a:r>
              <a:rPr lang="en-US" altLang="x-none" sz="2200" dirty="0"/>
              <a:t> to fit.</a:t>
            </a: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list.add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2</a:t>
            </a:r>
            <a:r>
              <a:rPr lang="en-US" altLang="x-none" dirty="0">
                <a:latin typeface="Consolas" charset="0"/>
              </a:rPr>
              <a:t>, 42);</a:t>
            </a:r>
          </a:p>
          <a:p>
            <a:pPr lvl="2"/>
            <a:r>
              <a:rPr lang="en-US" altLang="x-none" dirty="0"/>
              <a:t>shift elements right to make room for the new element</a:t>
            </a:r>
          </a:p>
          <a:p>
            <a:pPr lvl="2"/>
            <a:endParaRPr lang="en-US" altLang="x-none" dirty="0"/>
          </a:p>
          <a:p>
            <a:pPr lvl="2"/>
            <a:endParaRPr lang="en-US" altLang="x-none" dirty="0"/>
          </a:p>
          <a:p>
            <a:pPr lvl="2"/>
            <a:endParaRPr lang="en-US" altLang="x-none" dirty="0"/>
          </a:p>
          <a:p>
            <a:pPr lvl="2"/>
            <a:endParaRPr lang="en-US" altLang="x-none" dirty="0"/>
          </a:p>
          <a:p>
            <a:pPr lvl="2"/>
            <a:endParaRPr lang="en-US" altLang="x-none" dirty="0"/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list.remove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1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2"/>
            <a:r>
              <a:rPr lang="en-US" altLang="x-none" dirty="0"/>
              <a:t>shift elements left to cover the space left by the removed element</a:t>
            </a:r>
          </a:p>
        </p:txBody>
      </p:sp>
      <p:graphicFrame>
        <p:nvGraphicFramePr>
          <p:cNvPr id="1448964" name="Group 4"/>
          <p:cNvGraphicFramePr>
            <a:graphicFrameLocks noGrp="1"/>
          </p:cNvGraphicFramePr>
          <p:nvPr/>
        </p:nvGraphicFramePr>
        <p:xfrm>
          <a:off x="228600" y="2667000"/>
          <a:ext cx="3721100" cy="792480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48987" name="Group 27"/>
          <p:cNvGraphicFramePr>
            <a:graphicFrameLocks noGrp="1"/>
          </p:cNvGraphicFramePr>
          <p:nvPr/>
        </p:nvGraphicFramePr>
        <p:xfrm>
          <a:off x="4627563" y="2667000"/>
          <a:ext cx="4287837" cy="792480"/>
        </p:xfrm>
        <a:graphic>
          <a:graphicData uri="http://schemas.openxmlformats.org/drawingml/2006/table">
            <a:tbl>
              <a:tblPr/>
              <a:tblGrid>
                <a:gridCol w="893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49013" name="Line 53"/>
          <p:cNvSpPr>
            <a:spLocks noChangeShapeType="1"/>
          </p:cNvSpPr>
          <p:nvPr/>
        </p:nvSpPr>
        <p:spPr bwMode="auto">
          <a:xfrm>
            <a:off x="4038600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49014" name="Group 54"/>
          <p:cNvGraphicFramePr>
            <a:graphicFrameLocks noGrp="1"/>
          </p:cNvGraphicFramePr>
          <p:nvPr/>
        </p:nvGraphicFramePr>
        <p:xfrm>
          <a:off x="228600" y="5181600"/>
          <a:ext cx="4287838" cy="792480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49040" name="Group 80"/>
          <p:cNvGraphicFramePr>
            <a:graphicFrameLocks noGrp="1"/>
          </p:cNvGraphicFramePr>
          <p:nvPr/>
        </p:nvGraphicFramePr>
        <p:xfrm>
          <a:off x="5160963" y="5181600"/>
          <a:ext cx="3721100" cy="792480"/>
        </p:xfrm>
        <a:graphic>
          <a:graphicData uri="http://schemas.openxmlformats.org/drawingml/2006/table">
            <a:tbl>
              <a:tblPr/>
              <a:tblGrid>
                <a:gridCol w="893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49063" name="Line 103"/>
          <p:cNvSpPr>
            <a:spLocks noChangeShapeType="1"/>
          </p:cNvSpPr>
          <p:nvPr/>
        </p:nvSpPr>
        <p:spPr bwMode="auto">
          <a:xfrm>
            <a:off x="4572000" y="556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9064" name="Line 104"/>
          <p:cNvSpPr>
            <a:spLocks noChangeShapeType="1"/>
          </p:cNvSpPr>
          <p:nvPr/>
        </p:nvSpPr>
        <p:spPr bwMode="auto">
          <a:xfrm flipH="1" flipV="1">
            <a:off x="2252663" y="2424113"/>
            <a:ext cx="0" cy="13716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9065" name="Line 105"/>
          <p:cNvSpPr>
            <a:spLocks noChangeShapeType="1"/>
          </p:cNvSpPr>
          <p:nvPr/>
        </p:nvSpPr>
        <p:spPr bwMode="auto">
          <a:xfrm flipV="1">
            <a:off x="1676400" y="5029200"/>
            <a:ext cx="609600" cy="10668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9066" name="Line 106"/>
          <p:cNvSpPr>
            <a:spLocks noChangeShapeType="1"/>
          </p:cNvSpPr>
          <p:nvPr/>
        </p:nvSpPr>
        <p:spPr bwMode="auto">
          <a:xfrm>
            <a:off x="2362200" y="3657600"/>
            <a:ext cx="14478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9067" name="Line 107"/>
          <p:cNvSpPr>
            <a:spLocks noChangeShapeType="1"/>
          </p:cNvSpPr>
          <p:nvPr/>
        </p:nvSpPr>
        <p:spPr bwMode="auto">
          <a:xfrm flipH="1">
            <a:off x="2362200" y="6172200"/>
            <a:ext cx="19812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36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Planner</a:t>
            </a:r>
            <a:endParaRPr lang="en-US" dirty="0">
              <a:solidFill>
                <a:srgbClr val="8C151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" y="1179563"/>
            <a:ext cx="7855474" cy="567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599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Planner</a:t>
            </a:r>
            <a:endParaRPr lang="en-US" dirty="0">
              <a:solidFill>
                <a:srgbClr val="8C151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write a program to help plan out our day</a:t>
            </a:r>
          </a:p>
          <a:p>
            <a:pPr lvl="1"/>
            <a:r>
              <a:rPr lang="en-US" dirty="0"/>
              <a:t>The program first prompts for things you want to do today</a:t>
            </a:r>
          </a:p>
          <a:p>
            <a:pPr lvl="1"/>
            <a:r>
              <a:rPr lang="en-US" dirty="0"/>
              <a:t>Then, it asks the user to re-input them in order of completion</a:t>
            </a:r>
          </a:p>
          <a:p>
            <a:pPr lvl="1"/>
            <a:r>
              <a:rPr lang="en-US" dirty="0"/>
              <a:t>Finally, it outputs the order the user has chosen for their tasks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08" y="2835564"/>
            <a:ext cx="5864984" cy="423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765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Planner: Approach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151CB9-0F44-6347-A507-C91407F1E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175272"/>
              </p:ext>
            </p:extLst>
          </p:nvPr>
        </p:nvGraphicFramePr>
        <p:xfrm>
          <a:off x="1797421" y="1830743"/>
          <a:ext cx="2171104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“Do crossword”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252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Planner: Approach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653D6D-3B7C-F34E-9682-8B33682BD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308767"/>
              </p:ext>
            </p:extLst>
          </p:nvPr>
        </p:nvGraphicFramePr>
        <p:xfrm>
          <a:off x="1797421" y="1830743"/>
          <a:ext cx="3688978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“Do crossword”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“Sleep”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33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use 2D arrays to create a </a:t>
            </a:r>
            <a:r>
              <a:rPr lang="en-US" dirty="0" err="1"/>
              <a:t>ConsoleProgram</a:t>
            </a:r>
            <a:r>
              <a:rPr lang="en-US" dirty="0"/>
              <a:t> version of Tic-Tac-Toe.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331" y="1698172"/>
            <a:ext cx="3367338" cy="532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312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Planner: Approach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09D9AD-2FAF-6D40-899C-DFF6E6BB5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777869"/>
              </p:ext>
            </p:extLst>
          </p:nvPr>
        </p:nvGraphicFramePr>
        <p:xfrm>
          <a:off x="1797421" y="1830743"/>
          <a:ext cx="5378078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95534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“Do crossword”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“Sleep”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“Talk to Annie”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9959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Planner: Approach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61365" y="4179944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Order: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92C7E7-C669-AA4A-A06B-62C524A7D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754213"/>
              </p:ext>
            </p:extLst>
          </p:nvPr>
        </p:nvGraphicFramePr>
        <p:xfrm>
          <a:off x="1797421" y="1830743"/>
          <a:ext cx="5378078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95534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“Do crossword”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“Sleep”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“Talk to Annie”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B12354-DF97-E64B-B795-8A9F8A1B03F5}"/>
              </a:ext>
            </a:extLst>
          </p:cNvPr>
          <p:cNvCxnSpPr>
            <a:cxnSpLocks/>
          </p:cNvCxnSpPr>
          <p:nvPr/>
        </p:nvCxnSpPr>
        <p:spPr>
          <a:xfrm flipH="1">
            <a:off x="1982694" y="1485900"/>
            <a:ext cx="1892759" cy="161379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912AA36-AC26-D447-9EA1-A84C7BF0E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774622"/>
              </p:ext>
            </p:extLst>
          </p:nvPr>
        </p:nvGraphicFramePr>
        <p:xfrm>
          <a:off x="1797421" y="4179944"/>
          <a:ext cx="213657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“Do crossword”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78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Planner: Approach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61365" y="4179944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Order: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64C7DF5-3213-3748-A6E9-787C67D52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200992"/>
              </p:ext>
            </p:extLst>
          </p:nvPr>
        </p:nvGraphicFramePr>
        <p:xfrm>
          <a:off x="1797421" y="4179944"/>
          <a:ext cx="213657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“Do crossword”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D730D24-1608-2649-A59D-DC5E1B947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808906"/>
              </p:ext>
            </p:extLst>
          </p:nvPr>
        </p:nvGraphicFramePr>
        <p:xfrm>
          <a:off x="1797421" y="1830742"/>
          <a:ext cx="3206974" cy="899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955343233"/>
                    </a:ext>
                  </a:extLst>
                </a:gridCol>
              </a:tblGrid>
              <a:tr h="899757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“Sleep”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“Talk to Annie”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DDB8C4-AE61-ED42-9FD3-C25B156653B2}"/>
              </a:ext>
            </a:extLst>
          </p:cNvPr>
          <p:cNvCxnSpPr/>
          <p:nvPr/>
        </p:nvCxnSpPr>
        <p:spPr>
          <a:xfrm flipH="1">
            <a:off x="3400908" y="1445709"/>
            <a:ext cx="1479177" cy="16539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14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Planner: Approach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61365" y="4179944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Order: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96D4596-0CBD-6142-99D3-F28E90CC0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797968"/>
              </p:ext>
            </p:extLst>
          </p:nvPr>
        </p:nvGraphicFramePr>
        <p:xfrm>
          <a:off x="1797421" y="4179944"/>
          <a:ext cx="3884307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“Do crossword”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“Talk to Annie”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3059FB1-C2EB-604F-BA58-620BA9CB6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642965"/>
              </p:ext>
            </p:extLst>
          </p:nvPr>
        </p:nvGraphicFramePr>
        <p:xfrm>
          <a:off x="1797421" y="1830742"/>
          <a:ext cx="1517874" cy="899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9757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“Sleep”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4663F2-7518-A14F-A737-96C16A665D6F}"/>
              </a:ext>
            </a:extLst>
          </p:cNvPr>
          <p:cNvCxnSpPr>
            <a:cxnSpLocks/>
          </p:cNvCxnSpPr>
          <p:nvPr/>
        </p:nvCxnSpPr>
        <p:spPr>
          <a:xfrm flipH="1">
            <a:off x="1797421" y="1460500"/>
            <a:ext cx="1517875" cy="16129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28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Planner: Approach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61365" y="4179944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Order: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07023" y="2026481"/>
            <a:ext cx="1098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DONE!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13C2A24-4B9D-7043-91A3-A0342DF6C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611050"/>
              </p:ext>
            </p:extLst>
          </p:nvPr>
        </p:nvGraphicFramePr>
        <p:xfrm>
          <a:off x="1797421" y="4179944"/>
          <a:ext cx="5378079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“Do crossword”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“Talk to Annie”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“Sleep”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97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Recap: Tic-Tac-Toe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>
                <a:solidFill>
                  <a:schemeClr val="bg1">
                    <a:lumMod val="75000"/>
                  </a:schemeClr>
                </a:solidFill>
              </a:rPr>
              <a:t>Example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: reversible writing</a:t>
            </a:r>
          </a:p>
          <a:p>
            <a:r>
              <a:rPr lang="en-US" sz="3600" i="1" dirty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planner</a:t>
            </a:r>
          </a:p>
          <a:p>
            <a:r>
              <a:rPr lang="en-US" sz="3600" dirty="0" err="1"/>
              <a:t>ArrayLists</a:t>
            </a:r>
            <a:r>
              <a:rPr lang="en-US" sz="3600" dirty="0"/>
              <a:t> vs. arrays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9998282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/>
              <a:t>ArrayLists</a:t>
            </a:r>
            <a:r>
              <a:rPr lang="en-US" altLang="x-none" dirty="0"/>
              <a:t> + Primitives = </a:t>
            </a:r>
            <a:r>
              <a:rPr lang="en-US" dirty="0">
                <a:latin typeface="Calibri"/>
                <a:cs typeface="Calibri"/>
              </a:rPr>
              <a:t>💔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Doesn’t compile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 </a:t>
            </a:r>
            <a:endParaRPr lang="en-US" altLang="x-none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&gt; list = </a:t>
            </a:r>
            <a:r>
              <a:rPr lang="en-US" altLang="x-none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&lt;&gt;();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028700" y="3543300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36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Unlike arrays, </a:t>
            </a:r>
            <a:r>
              <a:rPr lang="en-US" altLang="en-US" sz="3600" dirty="0" err="1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ArrayLists</a:t>
            </a:r>
            <a:r>
              <a:rPr lang="en-US" altLang="en-US" sz="3600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 can only store </a:t>
            </a:r>
            <a:r>
              <a:rPr lang="en-US" altLang="en-US" sz="3600" b="1" dirty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objects!</a:t>
            </a:r>
            <a:endParaRPr lang="en-US" altLang="en-US" sz="3600" dirty="0">
              <a:solidFill>
                <a:srgbClr val="0000FF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8184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/>
              <a:t>ArrayLists</a:t>
            </a:r>
            <a:r>
              <a:rPr lang="en-US" altLang="x-none" dirty="0"/>
              <a:t> + Primitives = </a:t>
            </a:r>
            <a:r>
              <a:rPr lang="en-US" dirty="0">
                <a:latin typeface="Calibri"/>
                <a:cs typeface="Calibri"/>
              </a:rPr>
              <a:t>💔</a:t>
            </a:r>
            <a:endParaRPr lang="en-US" altLang="x-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469495" y="2657619"/>
          <a:ext cx="6205010" cy="2438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02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dirty="0"/>
                        <a:t>Primitive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“Wrapper”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int</a:t>
                      </a:r>
                      <a:endParaRPr lang="en-US" sz="26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urier" charset="0"/>
                          <a:ea typeface="Courier" charset="0"/>
                          <a:cs typeface="Courier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urier" charset="0"/>
                          <a:ea typeface="Courier" charset="0"/>
                          <a:cs typeface="Courier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urier" charset="0"/>
                          <a:ea typeface="Courier" charset="0"/>
                          <a:cs typeface="Courier" charset="0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boolean</a:t>
                      </a:r>
                      <a:endParaRPr lang="en-US" sz="26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urier" charset="0"/>
                          <a:ea typeface="Courier" charset="0"/>
                          <a:cs typeface="Courier" charset="0"/>
                        </a:rPr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urier" charset="0"/>
                          <a:ea typeface="Courier" charset="0"/>
                          <a:cs typeface="Courier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ourier" charset="0"/>
                          <a:ea typeface="Courier" charset="0"/>
                          <a:cs typeface="Courier" charset="0"/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4625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/>
              <a:t>ArrayLists</a:t>
            </a:r>
            <a:r>
              <a:rPr lang="en-US" altLang="x-none" dirty="0"/>
              <a:t> + Wrappers = </a:t>
            </a:r>
            <a:r>
              <a:rPr lang="en-US" dirty="0">
                <a:latin typeface="Calibri"/>
                <a:cs typeface="Calibri"/>
              </a:rPr>
              <a:t>❤️️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Use wrapper classes when making an </a:t>
            </a:r>
            <a:r>
              <a:rPr lang="en-US" altLang="x-none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&lt;Integer&gt; list = </a:t>
            </a:r>
            <a:r>
              <a:rPr lang="en-US" altLang="x-none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Java converts Integer &lt;-&gt; </a:t>
            </a:r>
            <a:r>
              <a:rPr lang="en-US" altLang="x-none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automatically!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 = 123;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list.add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 first = 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list.get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(0);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123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028700" y="5253037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3600" dirty="0">
                <a:solidFill>
                  <a:srgbClr val="0000FF"/>
                </a:solidFill>
                <a:latin typeface="Purisa" charset="0"/>
              </a:rPr>
              <a:t>Conversion happens automatically!</a:t>
            </a:r>
          </a:p>
        </p:txBody>
      </p:sp>
    </p:spTree>
    <p:extLst>
      <p:ext uri="{BB962C8B-B14F-4D97-AF65-F5344CB8AC3E}">
        <p14:creationId xmlns:p14="http://schemas.microsoft.com/office/powerpoint/2010/main" val="18821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Array vs. </a:t>
            </a:r>
            <a:r>
              <a:rPr lang="en-US" dirty="0" err="1">
                <a:cs typeface="+mj-cs"/>
              </a:rPr>
              <a:t>ArrayList</a:t>
            </a:r>
            <a:endParaRPr lang="en-US" dirty="0">
              <a:cs typeface="+mj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1189038"/>
            <a:ext cx="4116388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cs typeface="+mn-cs"/>
              </a:rPr>
              <a:t>ArrayList</a:t>
            </a:r>
            <a:endParaRPr lang="en-US" dirty="0"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1000" y="1981200"/>
            <a:ext cx="4116388" cy="3951288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&lt;Integer&gt; list = 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new </a:t>
            </a:r>
            <a:r>
              <a:rPr lang="en-US" sz="2000" dirty="0" err="1">
                <a:latin typeface="Consolas"/>
                <a:cs typeface="Consolas"/>
              </a:rPr>
              <a:t>ArrayList</a:t>
            </a:r>
            <a:r>
              <a:rPr lang="en-US" sz="2000" dirty="0">
                <a:latin typeface="Consolas"/>
                <a:cs typeface="Consolas"/>
              </a:rPr>
              <a:t>&lt;&gt;();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list.add</a:t>
            </a:r>
            <a:r>
              <a:rPr lang="en-US" sz="2000" dirty="0">
                <a:latin typeface="Consolas"/>
                <a:cs typeface="Consolas"/>
              </a:rPr>
              <a:t>(1);   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[1]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list.add</a:t>
            </a:r>
            <a:r>
              <a:rPr lang="en-US" sz="2000" dirty="0">
                <a:latin typeface="Consolas"/>
                <a:cs typeface="Consolas"/>
              </a:rPr>
              <a:t>(2);   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[1, 2]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list.set</a:t>
            </a:r>
            <a:r>
              <a:rPr lang="en-US" sz="2000" dirty="0">
                <a:latin typeface="Consolas"/>
                <a:cs typeface="Consolas"/>
              </a:rPr>
              <a:t>(0, 3);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[3, 2]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x = </a:t>
            </a:r>
            <a:r>
              <a:rPr lang="en-US" sz="2000" dirty="0" err="1">
                <a:latin typeface="Consolas"/>
                <a:cs typeface="Consolas"/>
              </a:rPr>
              <a:t>list.get</a:t>
            </a:r>
            <a:r>
              <a:rPr lang="en-US" sz="2000" dirty="0">
                <a:latin typeface="Consolas"/>
                <a:cs typeface="Consolas"/>
              </a:rPr>
              <a:t>(0);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3</a:t>
            </a: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list.add</a:t>
            </a:r>
            <a:r>
              <a:rPr lang="en-US" sz="2000" dirty="0">
                <a:latin typeface="Consolas"/>
                <a:cs typeface="Consolas"/>
              </a:rPr>
              <a:t>(4); 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[3, 2, 4]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list.contains</a:t>
            </a:r>
            <a:r>
              <a:rPr lang="en-US" sz="2000" dirty="0">
                <a:latin typeface="Consolas"/>
                <a:cs typeface="Consolas"/>
              </a:rPr>
              <a:t>(2);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true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189038"/>
            <a:ext cx="4041775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Array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117975" cy="3951288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[] </a:t>
            </a:r>
            <a:r>
              <a:rPr lang="en-US" sz="2000" dirty="0" err="1">
                <a:latin typeface="Consolas"/>
                <a:cs typeface="Consolas"/>
              </a:rPr>
              <a:t>arr</a:t>
            </a:r>
            <a:r>
              <a:rPr lang="en-US" sz="2000" dirty="0">
                <a:latin typeface="Consolas"/>
                <a:cs typeface="Consolas"/>
              </a:rPr>
              <a:t> = 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new 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[2];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[0, 0]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arr</a:t>
            </a:r>
            <a:r>
              <a:rPr lang="en-US" sz="2000" dirty="0">
                <a:latin typeface="Consolas"/>
                <a:cs typeface="Consolas"/>
              </a:rPr>
              <a:t>[0] = 1;  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[1, 0]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arr</a:t>
            </a:r>
            <a:r>
              <a:rPr lang="en-US" sz="2000" dirty="0">
                <a:latin typeface="Consolas"/>
                <a:cs typeface="Consolas"/>
              </a:rPr>
              <a:t>[1] = 2;  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[1, 2]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arr</a:t>
            </a:r>
            <a:r>
              <a:rPr lang="en-US" sz="2000" dirty="0">
                <a:latin typeface="Consolas"/>
                <a:cs typeface="Consolas"/>
              </a:rPr>
              <a:t>[0] = 3;  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[3, 2]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x = </a:t>
            </a:r>
            <a:r>
              <a:rPr lang="en-US" sz="2000" dirty="0" err="1">
                <a:latin typeface="Consolas"/>
                <a:cs typeface="Consolas"/>
              </a:rPr>
              <a:t>arr</a:t>
            </a:r>
            <a:r>
              <a:rPr lang="en-US" sz="2000" dirty="0">
                <a:latin typeface="Consolas"/>
                <a:cs typeface="Consolas"/>
              </a:rPr>
              <a:t>[0];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3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[no equivalent]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2819400"/>
            <a:ext cx="8229600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" y="3962400"/>
            <a:ext cx="8229600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5800" y="1295400"/>
            <a:ext cx="0" cy="510540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" y="5257800"/>
            <a:ext cx="8229600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3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Recap: Tic-Tac-Toe</a:t>
            </a:r>
          </a:p>
          <a:p>
            <a:r>
              <a:rPr lang="en-US" sz="3600" dirty="0" err="1"/>
              <a:t>ArrayLists</a:t>
            </a:r>
            <a:endParaRPr lang="en-US" sz="3600" dirty="0"/>
          </a:p>
          <a:p>
            <a:r>
              <a:rPr lang="en-US" sz="3600" i="1" dirty="0">
                <a:solidFill>
                  <a:schemeClr val="bg1">
                    <a:lumMod val="75000"/>
                  </a:schemeClr>
                </a:solidFill>
              </a:rPr>
              <a:t>Example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: reversible writing</a:t>
            </a:r>
          </a:p>
          <a:p>
            <a:r>
              <a:rPr lang="en-US" sz="3600" i="1" dirty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planner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vs. arrays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5798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"/>
    </mc:Choice>
    <mc:Fallback xmlns="">
      <p:transition spd="slow" advTm="611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Array vs. ArrayList</a:t>
            </a:r>
          </a:p>
        </p:txBody>
      </p:sp>
      <p:sp>
        <p:nvSpPr>
          <p:cNvPr id="156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b="1" dirty="0">
                <a:cs typeface="+mn-cs"/>
              </a:rPr>
              <a:t>Why do both of these exist in the language?</a:t>
            </a:r>
          </a:p>
          <a:p>
            <a:pPr lvl="1" eaLnBrk="1" hangingPunct="1">
              <a:defRPr/>
            </a:pPr>
            <a:r>
              <a:rPr lang="en-US" dirty="0"/>
              <a:t>Arrays are Java's fundamental data storage</a:t>
            </a:r>
          </a:p>
          <a:p>
            <a:pPr lvl="1" eaLnBrk="1" hangingPunct="1">
              <a:defRPr/>
            </a:pPr>
            <a:r>
              <a:rPr lang="en-US" dirty="0" err="1">
                <a:latin typeface="Consolas" charset="0"/>
              </a:rPr>
              <a:t>ArrayList</a:t>
            </a:r>
            <a:r>
              <a:rPr lang="en-US" dirty="0"/>
              <a:t> is a library built on top of an array</a:t>
            </a:r>
            <a:endParaRPr lang="en-US" sz="800" dirty="0"/>
          </a:p>
          <a:p>
            <a:pPr marL="0" indent="0" eaLnBrk="1" hangingPunct="1">
              <a:buFontTx/>
              <a:buNone/>
              <a:defRPr/>
            </a:pPr>
            <a:endParaRPr lang="en-US" dirty="0">
              <a:cs typeface="+mn-c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b="1" dirty="0">
                <a:cs typeface="+mn-cs"/>
              </a:rPr>
              <a:t>When would you choose an array over an </a:t>
            </a:r>
            <a:r>
              <a:rPr lang="en-US" b="1" dirty="0" err="1">
                <a:latin typeface="Consolas"/>
                <a:cs typeface="Consolas"/>
              </a:rPr>
              <a:t>ArrayList</a:t>
            </a:r>
            <a:r>
              <a:rPr lang="en-US" b="1" dirty="0">
                <a:cs typeface="+mn-cs"/>
              </a:rPr>
              <a:t>?</a:t>
            </a:r>
          </a:p>
          <a:p>
            <a:pPr lvl="1" eaLnBrk="1" hangingPunct="1">
              <a:defRPr/>
            </a:pPr>
            <a:r>
              <a:rPr lang="en-US" dirty="0"/>
              <a:t>When you need a fixed size that you know ahead of time</a:t>
            </a:r>
          </a:p>
          <a:p>
            <a:pPr lvl="3" eaLnBrk="1" hangingPunct="1">
              <a:defRPr/>
            </a:pPr>
            <a:r>
              <a:rPr lang="en-US" sz="2200" dirty="0"/>
              <a:t>Simpler syntax for getting/setting</a:t>
            </a:r>
          </a:p>
          <a:p>
            <a:pPr lvl="3" eaLnBrk="1" hangingPunct="1">
              <a:defRPr/>
            </a:pPr>
            <a:r>
              <a:rPr lang="en-US" sz="2200" dirty="0"/>
              <a:t>More efficient</a:t>
            </a:r>
          </a:p>
          <a:p>
            <a:pPr lvl="1" eaLnBrk="1" hangingPunct="1">
              <a:defRPr/>
            </a:pPr>
            <a:r>
              <a:rPr lang="en-US" i="1" dirty="0"/>
              <a:t>Multi-dimensional</a:t>
            </a:r>
            <a:r>
              <a:rPr lang="en-US" dirty="0"/>
              <a:t> arrays (e.g. images)</a:t>
            </a:r>
          </a:p>
          <a:p>
            <a:pPr lvl="1" eaLnBrk="1" hangingPunct="1">
              <a:defRPr/>
            </a:pPr>
            <a:r>
              <a:rPr lang="en-US" i="1" dirty="0"/>
              <a:t>Histograms</a:t>
            </a:r>
            <a:r>
              <a:rPr lang="en-US" dirty="0"/>
              <a:t>/tallying</a:t>
            </a:r>
          </a:p>
        </p:txBody>
      </p:sp>
    </p:spTree>
    <p:extLst>
      <p:ext uri="{BB962C8B-B14F-4D97-AF65-F5344CB8AC3E}">
        <p14:creationId xmlns:p14="http://schemas.microsoft.com/office/powerpoint/2010/main" val="15634756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Recap: Tic-Tac-Toe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>
                <a:solidFill>
                  <a:schemeClr val="bg1">
                    <a:lumMod val="75000"/>
                  </a:schemeClr>
                </a:solidFill>
              </a:rPr>
              <a:t>Example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: reversible writing</a:t>
            </a:r>
          </a:p>
          <a:p>
            <a:r>
              <a:rPr lang="en-US" sz="3600" i="1" dirty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planner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vs. arrays</a:t>
            </a:r>
          </a:p>
          <a:p>
            <a:r>
              <a:rPr lang="en-US" sz="3600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9136325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rgbClr val="8C151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err="1"/>
              <a:t>ArrayLists</a:t>
            </a:r>
            <a:r>
              <a:rPr lang="en-US" sz="2600" dirty="0"/>
              <a:t> are a variable type representing a list of items</a:t>
            </a:r>
          </a:p>
          <a:p>
            <a:r>
              <a:rPr lang="en-US" sz="2600" dirty="0"/>
              <a:t>Unlike arrays, </a:t>
            </a:r>
            <a:r>
              <a:rPr lang="en-US" sz="2600" dirty="0" err="1"/>
              <a:t>ArrayLists</a:t>
            </a:r>
            <a:r>
              <a:rPr lang="en-US" sz="2600" dirty="0"/>
              <a:t> have:</a:t>
            </a:r>
          </a:p>
          <a:p>
            <a:pPr lvl="1"/>
            <a:r>
              <a:rPr lang="en-US" sz="2600" dirty="0"/>
              <a:t>The ability to resize dynamically</a:t>
            </a:r>
          </a:p>
          <a:p>
            <a:pPr lvl="1"/>
            <a:r>
              <a:rPr lang="en-US" sz="2600" dirty="0"/>
              <a:t>Useful methods you can call on them</a:t>
            </a:r>
          </a:p>
          <a:p>
            <a:r>
              <a:rPr lang="en-US" sz="2600" dirty="0"/>
              <a:t>Unlike </a:t>
            </a:r>
            <a:r>
              <a:rPr lang="en-US" sz="2600" dirty="0" err="1"/>
              <a:t>ArrayLists</a:t>
            </a:r>
            <a:r>
              <a:rPr lang="en-US" sz="2600" dirty="0"/>
              <a:t>, arrays have:</a:t>
            </a:r>
          </a:p>
          <a:p>
            <a:pPr lvl="1"/>
            <a:r>
              <a:rPr lang="en-US" sz="2600" dirty="0"/>
              <a:t>The ability to store any type of item, not just objects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Next Time: </a:t>
            </a:r>
            <a:r>
              <a:rPr lang="en-US" sz="2800" b="1" dirty="0" err="1"/>
              <a:t>HashMaps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8174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must be specified upon creation</a:t>
            </a:r>
          </a:p>
          <a:p>
            <a:r>
              <a:rPr lang="en-US" dirty="0"/>
              <a:t>Can’t add/remove/insert elements later (because size is fixed)</a:t>
            </a:r>
          </a:p>
          <a:p>
            <a:r>
              <a:rPr lang="en-US" dirty="0"/>
              <a:t>No built-in methods for printing, searching etc.</a:t>
            </a:r>
          </a:p>
          <a:p>
            <a:pPr lvl="1"/>
            <a:r>
              <a:rPr lang="en-US" dirty="0"/>
              <a:t>Mostly solved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Arrays</a:t>
            </a:r>
            <a:r>
              <a:rPr lang="en-US" dirty="0"/>
              <a:t> methods, but they’re not built in 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363662" y="4449619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49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"/>
    </mc:Choice>
    <mc:Fallback xmlns="">
      <p:transition spd="slow" advTm="33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</a:t>
            </a:r>
            <a:r>
              <a:rPr lang="mr-IN" dirty="0"/>
              <a:t>…</a:t>
            </a:r>
            <a:r>
              <a:rPr lang="en-US" dirty="0"/>
              <a:t> </a:t>
            </a:r>
            <a:r>
              <a:rPr lang="en-US" dirty="0" err="1"/>
              <a:t>ArrayLists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variable type that represents a list of items</a:t>
            </a:r>
          </a:p>
          <a:p>
            <a:r>
              <a:rPr lang="en-US" sz="3200" dirty="0"/>
              <a:t>You access individual items by </a:t>
            </a:r>
            <a:r>
              <a:rPr lang="en-US" sz="3200" i="1" dirty="0"/>
              <a:t>index</a:t>
            </a:r>
          </a:p>
          <a:p>
            <a:pPr lvl="1"/>
            <a:r>
              <a:rPr lang="en-US" sz="3000" dirty="0"/>
              <a:t>Ordered </a:t>
            </a:r>
          </a:p>
          <a:p>
            <a:r>
              <a:rPr lang="en-US" sz="3200" dirty="0"/>
              <a:t>Store a single type of </a:t>
            </a:r>
            <a:r>
              <a:rPr lang="en-US" sz="3200" b="1" dirty="0"/>
              <a:t>Object </a:t>
            </a:r>
            <a:r>
              <a:rPr lang="en-US" sz="3200" dirty="0"/>
              <a:t>(String, </a:t>
            </a:r>
            <a:r>
              <a:rPr lang="en-US" sz="3200" dirty="0" err="1"/>
              <a:t>GRect</a:t>
            </a:r>
            <a:r>
              <a:rPr lang="en-US" sz="3200" dirty="0"/>
              <a:t>, etc.)</a:t>
            </a:r>
          </a:p>
          <a:p>
            <a:pPr lvl="1"/>
            <a:r>
              <a:rPr lang="en-US" sz="3000" dirty="0"/>
              <a:t>Homogenous, but extra caveat: Objects only! </a:t>
            </a:r>
          </a:p>
          <a:p>
            <a:r>
              <a:rPr lang="en-US" sz="3200" dirty="0"/>
              <a:t>Resizable </a:t>
            </a:r>
            <a:r>
              <a:rPr lang="mr-IN" sz="3200" dirty="0"/>
              <a:t>–</a:t>
            </a:r>
            <a:r>
              <a:rPr lang="en-US" sz="3200" dirty="0"/>
              <a:t> can add and remove elements</a:t>
            </a:r>
          </a:p>
          <a:p>
            <a:r>
              <a:rPr lang="en-US" sz="3200" dirty="0"/>
              <a:t>Has helpful methods for printing, searching, etc.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08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7"/>
    </mc:Choice>
    <mc:Fallback xmlns="">
      <p:transition spd="slow" advTm="22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ArrayList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5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en-US" sz="25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&lt;String&gt; </a:t>
            </a:r>
            <a:r>
              <a:rPr lang="en-US" altLang="en-US" sz="25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myArrayList</a:t>
            </a:r>
            <a:r>
              <a:rPr lang="en-US" altLang="en-US" sz="25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500" b="1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5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en-US" sz="25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</a:p>
        </p:txBody>
      </p:sp>
    </p:spTree>
    <p:extLst>
      <p:ext uri="{BB962C8B-B14F-4D97-AF65-F5344CB8AC3E}">
        <p14:creationId xmlns:p14="http://schemas.microsoft.com/office/powerpoint/2010/main" val="112829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"/>
    </mc:Choice>
    <mc:Fallback xmlns="">
      <p:transition spd="slow" advTm="986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5|0.3|0.2|0.2"/>
</p:tagLst>
</file>

<file path=ppt/theme/theme1.xml><?xml version="1.0" encoding="utf-8"?>
<a:theme xmlns:a="http://schemas.openxmlformats.org/drawingml/2006/main" name="DarkRedTo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kRedTop" id="{ED291D7B-52D5-7F4D-8D0F-478BBECA120D}" vid="{49A1DCBC-0F56-6B46-960A-7A45F67CC7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DarkRedTop</Template>
  <TotalTime>9457</TotalTime>
  <Words>2110</Words>
  <Application>Microsoft Macintosh PowerPoint</Application>
  <PresentationFormat>On-screen Show (4:3)</PresentationFormat>
  <Paragraphs>688</Paragraphs>
  <Slides>62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7" baseType="lpstr">
      <vt:lpstr>ＭＳ Ｐゴシック</vt:lpstr>
      <vt:lpstr>Andale Mono</vt:lpstr>
      <vt:lpstr>Arial</vt:lpstr>
      <vt:lpstr>Calibri</vt:lpstr>
      <vt:lpstr>Consolas</vt:lpstr>
      <vt:lpstr>Courier</vt:lpstr>
      <vt:lpstr>Droid Sans Fallback</vt:lpstr>
      <vt:lpstr>Garamond</vt:lpstr>
      <vt:lpstr>Mangal</vt:lpstr>
      <vt:lpstr>Purisa</vt:lpstr>
      <vt:lpstr>Tahoma</vt:lpstr>
      <vt:lpstr>Times New Roman</vt:lpstr>
      <vt:lpstr>Verdana</vt:lpstr>
      <vt:lpstr>Wingdings</vt:lpstr>
      <vt:lpstr>DarkRedTop</vt:lpstr>
      <vt:lpstr>CS 106A, Lecture 19 ArrayLists</vt:lpstr>
      <vt:lpstr>Learning Goals</vt:lpstr>
      <vt:lpstr>Plan for today</vt:lpstr>
      <vt:lpstr>Plan for today</vt:lpstr>
      <vt:lpstr>Tic-Tac-Toe</vt:lpstr>
      <vt:lpstr>Plan for today</vt:lpstr>
      <vt:lpstr>Limitations of Arrays</vt:lpstr>
      <vt:lpstr>Introducing… ArrayLists!</vt:lpstr>
      <vt:lpstr>Our First ArrayList</vt:lpstr>
      <vt:lpstr>Our First ArrayList</vt:lpstr>
      <vt:lpstr>Our First ArrayList</vt:lpstr>
      <vt:lpstr>Our First ArrayList</vt:lpstr>
      <vt:lpstr>Our First ArrayList</vt:lpstr>
      <vt:lpstr>Our First ArrayList</vt:lpstr>
      <vt:lpstr>Our First ArrayList</vt:lpstr>
      <vt:lpstr>Our First ArrayList</vt:lpstr>
      <vt:lpstr>Our First ArrayList</vt:lpstr>
      <vt:lpstr>Our First ArrayList</vt:lpstr>
      <vt:lpstr>Our First ArrayList</vt:lpstr>
      <vt:lpstr>Our First ArrayList</vt:lpstr>
      <vt:lpstr>Our First ArrayList</vt:lpstr>
      <vt:lpstr>Our First ArrayList</vt:lpstr>
      <vt:lpstr>Our First ArrayList</vt:lpstr>
      <vt:lpstr>Iterating Over ArrayLists</vt:lpstr>
      <vt:lpstr>Iterating Over ArrayLists</vt:lpstr>
      <vt:lpstr>Bad Times with ArrayLists</vt:lpstr>
      <vt:lpstr>Plan for today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Plan for today</vt:lpstr>
      <vt:lpstr>ArrayList Methods</vt:lpstr>
      <vt:lpstr>Insert/remove</vt:lpstr>
      <vt:lpstr>Example: Planner</vt:lpstr>
      <vt:lpstr>Example: Planner</vt:lpstr>
      <vt:lpstr>Planner: Approach</vt:lpstr>
      <vt:lpstr>Planner: Approach</vt:lpstr>
      <vt:lpstr>Planner: Approach</vt:lpstr>
      <vt:lpstr>Planner: Approach</vt:lpstr>
      <vt:lpstr>Planner: Approach</vt:lpstr>
      <vt:lpstr>Planner: Approach</vt:lpstr>
      <vt:lpstr>Planner: Approach</vt:lpstr>
      <vt:lpstr>Plan for today</vt:lpstr>
      <vt:lpstr>ArrayLists + Primitives = 💔</vt:lpstr>
      <vt:lpstr>ArrayLists + Primitives = 💔</vt:lpstr>
      <vt:lpstr>ArrayLists + Wrappers = ❤️️</vt:lpstr>
      <vt:lpstr>Array vs. ArrayList</vt:lpstr>
      <vt:lpstr>Array vs. ArrayList</vt:lpstr>
      <vt:lpstr>Plan for today</vt:lpstr>
      <vt:lpstr>Recap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Troccoli</dc:creator>
  <cp:lastModifiedBy>Colin Kincaid</cp:lastModifiedBy>
  <cp:revision>507</cp:revision>
  <cp:lastPrinted>2017-07-31T22:19:53Z</cp:lastPrinted>
  <dcterms:created xsi:type="dcterms:W3CDTF">2017-04-27T05:20:22Z</dcterms:created>
  <dcterms:modified xsi:type="dcterms:W3CDTF">2018-07-30T17:59:38Z</dcterms:modified>
</cp:coreProperties>
</file>