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2"/>
  </p:notesMasterIdLst>
  <p:sldIdLst>
    <p:sldId id="256" r:id="rId2"/>
    <p:sldId id="403" r:id="rId3"/>
    <p:sldId id="404" r:id="rId4"/>
    <p:sldId id="539" r:id="rId5"/>
    <p:sldId id="471" r:id="rId6"/>
    <p:sldId id="481" r:id="rId7"/>
    <p:sldId id="482" r:id="rId8"/>
    <p:sldId id="553" r:id="rId9"/>
    <p:sldId id="554" r:id="rId10"/>
    <p:sldId id="555" r:id="rId11"/>
    <p:sldId id="556" r:id="rId12"/>
    <p:sldId id="557" r:id="rId13"/>
    <p:sldId id="558" r:id="rId14"/>
    <p:sldId id="559" r:id="rId15"/>
    <p:sldId id="561" r:id="rId16"/>
    <p:sldId id="545" r:id="rId17"/>
    <p:sldId id="546" r:id="rId18"/>
    <p:sldId id="494" r:id="rId19"/>
    <p:sldId id="523" r:id="rId20"/>
    <p:sldId id="524" r:id="rId21"/>
    <p:sldId id="547" r:id="rId22"/>
    <p:sldId id="548" r:id="rId23"/>
    <p:sldId id="549" r:id="rId24"/>
    <p:sldId id="550" r:id="rId25"/>
    <p:sldId id="551" r:id="rId26"/>
    <p:sldId id="552" r:id="rId27"/>
    <p:sldId id="562" r:id="rId28"/>
    <p:sldId id="496" r:id="rId29"/>
    <p:sldId id="497" r:id="rId30"/>
    <p:sldId id="501" r:id="rId31"/>
    <p:sldId id="502" r:id="rId32"/>
    <p:sldId id="503" r:id="rId33"/>
    <p:sldId id="540" r:id="rId34"/>
    <p:sldId id="504" r:id="rId35"/>
    <p:sldId id="505" r:id="rId36"/>
    <p:sldId id="506" r:id="rId37"/>
    <p:sldId id="516" r:id="rId38"/>
    <p:sldId id="507" r:id="rId39"/>
    <p:sldId id="508" r:id="rId40"/>
    <p:sldId id="509" r:id="rId41"/>
    <p:sldId id="510" r:id="rId42"/>
    <p:sldId id="511" r:id="rId43"/>
    <p:sldId id="512" r:id="rId44"/>
    <p:sldId id="513" r:id="rId45"/>
    <p:sldId id="514" r:id="rId46"/>
    <p:sldId id="515" r:id="rId47"/>
    <p:sldId id="518" r:id="rId48"/>
    <p:sldId id="519" r:id="rId49"/>
    <p:sldId id="520" r:id="rId50"/>
    <p:sldId id="521" r:id="rId51"/>
    <p:sldId id="525" r:id="rId52"/>
    <p:sldId id="526" r:id="rId53"/>
    <p:sldId id="527" r:id="rId54"/>
    <p:sldId id="528" r:id="rId55"/>
    <p:sldId id="529" r:id="rId56"/>
    <p:sldId id="530" r:id="rId57"/>
    <p:sldId id="541" r:id="rId58"/>
    <p:sldId id="522" r:id="rId59"/>
    <p:sldId id="542" r:id="rId60"/>
    <p:sldId id="517" r:id="rId61"/>
    <p:sldId id="531" r:id="rId62"/>
    <p:sldId id="532" r:id="rId63"/>
    <p:sldId id="543" r:id="rId64"/>
    <p:sldId id="533" r:id="rId65"/>
    <p:sldId id="560" r:id="rId66"/>
    <p:sldId id="534" r:id="rId67"/>
    <p:sldId id="535" r:id="rId68"/>
    <p:sldId id="536" r:id="rId69"/>
    <p:sldId id="537" r:id="rId70"/>
    <p:sldId id="538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709C55F-86B5-9446-ADFB-FFDAAF414CDB}">
          <p14:sldIdLst>
            <p14:sldId id="256"/>
            <p14:sldId id="403"/>
            <p14:sldId id="404"/>
          </p14:sldIdLst>
        </p14:section>
        <p14:section name="ArrayList" id="{6517C55F-9EF7-5944-B999-32C6689CDD0C}">
          <p14:sldIdLst>
            <p14:sldId id="539"/>
            <p14:sldId id="471"/>
            <p14:sldId id="481"/>
            <p14:sldId id="482"/>
            <p14:sldId id="553"/>
            <p14:sldId id="554"/>
            <p14:sldId id="555"/>
            <p14:sldId id="556"/>
            <p14:sldId id="557"/>
            <p14:sldId id="558"/>
            <p14:sldId id="559"/>
          </p14:sldIdLst>
        </p14:section>
        <p14:section name="Planner" id="{EC5211F1-4A63-3E48-A900-F45E27C88939}">
          <p14:sldIdLst>
            <p14:sldId id="561"/>
            <p14:sldId id="545"/>
            <p14:sldId id="546"/>
            <p14:sldId id="494"/>
            <p14:sldId id="523"/>
            <p14:sldId id="524"/>
            <p14:sldId id="547"/>
            <p14:sldId id="548"/>
            <p14:sldId id="549"/>
            <p14:sldId id="550"/>
            <p14:sldId id="551"/>
            <p14:sldId id="552"/>
          </p14:sldIdLst>
        </p14:section>
        <p14:section name="Arrays vs. ArrayLists" id="{C24ABD0F-96CE-FB4C-9A2A-B5B729D7376B}">
          <p14:sldIdLst>
            <p14:sldId id="562"/>
            <p14:sldId id="496"/>
            <p14:sldId id="497"/>
            <p14:sldId id="501"/>
            <p14:sldId id="502"/>
            <p14:sldId id="503"/>
          </p14:sldIdLst>
        </p14:section>
        <p14:section name="HashMap" id="{356CE405-9FA0-6342-9FCA-C9801CA2FE2B}">
          <p14:sldIdLst>
            <p14:sldId id="540"/>
            <p14:sldId id="504"/>
            <p14:sldId id="505"/>
            <p14:sldId id="506"/>
            <p14:sldId id="51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8"/>
            <p14:sldId id="519"/>
            <p14:sldId id="520"/>
            <p14:sldId id="521"/>
            <p14:sldId id="525"/>
            <p14:sldId id="526"/>
            <p14:sldId id="527"/>
            <p14:sldId id="528"/>
            <p14:sldId id="529"/>
            <p14:sldId id="530"/>
          </p14:sldIdLst>
        </p14:section>
        <p14:section name="Dictionary" id="{41B0F12A-00AA-AE43-AAC6-A4ED4D8E96C5}">
          <p14:sldIdLst>
            <p14:sldId id="541"/>
            <p14:sldId id="522"/>
          </p14:sldIdLst>
        </p14:section>
        <p14:section name="Counting" id="{ADC6AE49-7D88-0944-854F-FD0E14697016}">
          <p14:sldIdLst>
            <p14:sldId id="542"/>
            <p14:sldId id="517"/>
            <p14:sldId id="531"/>
            <p14:sldId id="532"/>
          </p14:sldIdLst>
        </p14:section>
        <p14:section name="Trending" id="{6C8C4100-9BBC-E543-8461-0E863AB8D53F}">
          <p14:sldIdLst>
            <p14:sldId id="543"/>
            <p14:sldId id="533"/>
            <p14:sldId id="560"/>
          </p14:sldIdLst>
        </p14:section>
        <p14:section name="Overflow" id="{E8171502-03A3-654E-BA8C-601A838F3DC6}">
          <p14:sldIdLst>
            <p14:sldId id="534"/>
            <p14:sldId id="535"/>
            <p14:sldId id="536"/>
            <p14:sldId id="537"/>
            <p14:sldId id="5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942"/>
    <a:srgbClr val="B76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5"/>
    <p:restoredTop sz="90379"/>
  </p:normalViewPr>
  <p:slideViewPr>
    <p:cSldViewPr snapToGrid="0" snapToObjects="1">
      <p:cViewPr varScale="1">
        <p:scale>
          <a:sx n="107" d="100"/>
          <a:sy n="107" d="100"/>
        </p:scale>
        <p:origin x="16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A64F-48CA-6044-9303-A15754386620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AC7-6EB8-0444-B537-C59A44D4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80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Shifts elements if you add or remove!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25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baseline="0" dirty="0"/>
              <a:t> 7 5 are different indexes now!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65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en-US" baseline="0" dirty="0"/>
              <a:t> can </a:t>
            </a:r>
            <a:r>
              <a:rPr lang="en-US" baseline="0" dirty="0" err="1"/>
              <a:t>ArrayLists</a:t>
            </a:r>
            <a:r>
              <a:rPr lang="en-US" baseline="0" dirty="0"/>
              <a:t> help us here?  How would you go about solving this?</a:t>
            </a:r>
            <a:endParaRPr lang="en-US" dirty="0"/>
          </a:p>
          <a:p>
            <a:r>
              <a:rPr lang="en-US" dirty="0"/>
              <a:t>Think-pair-share until 11:40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6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finish by 11:50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11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05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21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69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step back and  compare arrays and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72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Finish by 11:55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23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Strategy was add each line of file to </a:t>
            </a:r>
            <a:r>
              <a:rPr lang="en-US" dirty="0" err="1"/>
              <a:t>arraylist</a:t>
            </a:r>
            <a:r>
              <a:rPr lang="en-US" dirty="0"/>
              <a:t>, then print </a:t>
            </a:r>
            <a:r>
              <a:rPr lang="en-US"/>
              <a:t>in reverse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4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1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86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8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56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86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393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55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802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why keys and values have to be Objects--need to be able to return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35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happens if we remove and it wasn't there--this is nice (no error)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5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289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be here by 12:00. quick think</a:t>
            </a:r>
          </a:p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582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26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439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528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84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354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966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code, hopefully done by 12:10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959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 over keys only!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6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pair share 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1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701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to initialize values unlike in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541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</a:t>
            </a:r>
            <a:r>
              <a:rPr lang="en-US" baseline="0" dirty="0"/>
              <a:t> time</a:t>
            </a:r>
            <a:r>
              <a:rPr lang="mr-IN" baseline="0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54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7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14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we store file contents / avoid re-reading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47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01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2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r>
              <a:rPr lang="en-US" altLang="x-none" noProof="0"/>
              <a:t>Click to edit Master title style</a:t>
            </a:r>
            <a:endParaRPr lang="x-none" altLang="x-none" noProof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/>
              <a:t>This document is copyright (C) Stanford Computer Science and Marty Stepp, licensed under Creative Commons Attribution 2.5 License.  All rights reserved.</a:t>
            </a:r>
            <a:br>
              <a:rPr lang="en-US" altLang="x-none" sz="800"/>
            </a:br>
            <a:r>
              <a:rPr lang="en-US" altLang="x-none" sz="800"/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08267DFD-02E1-ED47-A842-BD1D585199FF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  <p:sp>
        <p:nvSpPr>
          <p:cNvPr id="1039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Tahoma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106A, Lecture 20</a:t>
            </a:r>
            <a:br>
              <a:rPr lang="en-US" dirty="0"/>
            </a:br>
            <a:r>
              <a:rPr lang="en-US" dirty="0" err="1"/>
              <a:t>ArrayLists</a:t>
            </a:r>
            <a:r>
              <a:rPr lang="en-US" dirty="0"/>
              <a:t> and </a:t>
            </a:r>
            <a:r>
              <a:rPr lang="en-US" dirty="0" err="1"/>
              <a:t>HashMaps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328928" y="5193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/>
              <a:t>Java Ch. 13.2</a:t>
            </a:r>
          </a:p>
        </p:txBody>
      </p:sp>
    </p:spTree>
    <p:extLst>
      <p:ext uri="{BB962C8B-B14F-4D97-AF65-F5344CB8AC3E}">
        <p14:creationId xmlns:p14="http://schemas.microsoft.com/office/powerpoint/2010/main" val="156435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("Filename: ", "res");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Scanner(</a:t>
            </a: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("Could not read file.");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006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("Filename: ", "res");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Scanner(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("Could not read file.");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8998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("Filename: ", "res");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Scanner(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("Could not read file.");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830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("Filename: ", "res");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Scanner(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("Could not read file.");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719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"Filename: ", "res"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Scanner(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"Could not read file."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53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Recap and Reversible Writing</a:t>
            </a:r>
          </a:p>
          <a:p>
            <a:r>
              <a:rPr lang="en-US" sz="3600" dirty="0" err="1"/>
              <a:t>ArrayList</a:t>
            </a:r>
            <a:r>
              <a:rPr lang="en-US" sz="3600" dirty="0"/>
              <a:t> Methods and Planner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 vs.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HashMaps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Dictionary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HashMaps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as Counters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What’s Trending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3388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Methods</a:t>
            </a:r>
          </a:p>
        </p:txBody>
      </p:sp>
      <p:graphicFrame>
        <p:nvGraphicFramePr>
          <p:cNvPr id="4" name="Group 57"/>
          <p:cNvGraphicFramePr>
            <a:graphicFrameLocks noGrp="1"/>
          </p:cNvGraphicFramePr>
          <p:nvPr>
            <p:extLst/>
          </p:nvPr>
        </p:nvGraphicFramePr>
        <p:xfrm>
          <a:off x="76200" y="1300163"/>
          <a:ext cx="8991600" cy="5150168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.add(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value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appends value at end of list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.add(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value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inserts given value just before the given index, shifting subsequent values to the right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.clear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removes all elements of the list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.get(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the value at given index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.indexOf(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value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first index where given value is found in list (-1 if not found)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.isEmpty()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if the list contains no elements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.remove(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removes/returns value at given index, shifting subsequent values to the left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.remove(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value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removes the first occurrence of the value, if any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.set(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value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replaces value at given index with given value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.size()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the number of elements in the list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.toString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returns a string representation of the 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such as </a:t>
                      </a: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"[3, 42, -7, 15]"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931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Insert/remove</a:t>
            </a:r>
          </a:p>
        </p:txBody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200" dirty="0"/>
              <a:t>If you insert/remove in the front or middle of a list, elements </a:t>
            </a:r>
            <a:r>
              <a:rPr lang="en-US" altLang="x-none" sz="2200" b="1" dirty="0"/>
              <a:t>shift</a:t>
            </a:r>
            <a:r>
              <a:rPr lang="en-US" altLang="x-none" sz="2200" dirty="0"/>
              <a:t> to fit.</a:t>
            </a: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list.add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2</a:t>
            </a:r>
            <a:r>
              <a:rPr lang="en-US" altLang="x-none" dirty="0">
                <a:latin typeface="Consolas" charset="0"/>
              </a:rPr>
              <a:t>, 42);</a:t>
            </a:r>
          </a:p>
          <a:p>
            <a:pPr lvl="2"/>
            <a:r>
              <a:rPr lang="en-US" altLang="x-none" dirty="0"/>
              <a:t>shift elements right to make room for the new element</a:t>
            </a:r>
          </a:p>
          <a:p>
            <a:pPr lvl="2"/>
            <a:endParaRPr lang="en-US" altLang="x-none" dirty="0"/>
          </a:p>
          <a:p>
            <a:pPr lvl="2"/>
            <a:endParaRPr lang="en-US" altLang="x-none" dirty="0"/>
          </a:p>
          <a:p>
            <a:pPr lvl="2"/>
            <a:endParaRPr lang="en-US" altLang="x-none" dirty="0"/>
          </a:p>
          <a:p>
            <a:pPr lvl="2"/>
            <a:endParaRPr lang="en-US" altLang="x-none" dirty="0"/>
          </a:p>
          <a:p>
            <a:pPr lvl="2"/>
            <a:endParaRPr lang="en-US" altLang="x-none" dirty="0"/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list.remove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1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2"/>
            <a:r>
              <a:rPr lang="en-US" altLang="x-none" dirty="0"/>
              <a:t>shift elements left to cover the space left by the removed element</a:t>
            </a:r>
          </a:p>
        </p:txBody>
      </p:sp>
      <p:graphicFrame>
        <p:nvGraphicFramePr>
          <p:cNvPr id="1448964" name="Group 4"/>
          <p:cNvGraphicFramePr>
            <a:graphicFrameLocks noGrp="1"/>
          </p:cNvGraphicFramePr>
          <p:nvPr/>
        </p:nvGraphicFramePr>
        <p:xfrm>
          <a:off x="228600" y="2667000"/>
          <a:ext cx="3721100" cy="792480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48987" name="Group 27"/>
          <p:cNvGraphicFramePr>
            <a:graphicFrameLocks noGrp="1"/>
          </p:cNvGraphicFramePr>
          <p:nvPr/>
        </p:nvGraphicFramePr>
        <p:xfrm>
          <a:off x="4627563" y="2667000"/>
          <a:ext cx="4287837" cy="792480"/>
        </p:xfrm>
        <a:graphic>
          <a:graphicData uri="http://schemas.openxmlformats.org/drawingml/2006/table">
            <a:tbl>
              <a:tblPr/>
              <a:tblGrid>
                <a:gridCol w="893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49013" name="Line 53"/>
          <p:cNvSpPr>
            <a:spLocks noChangeShapeType="1"/>
          </p:cNvSpPr>
          <p:nvPr/>
        </p:nvSpPr>
        <p:spPr bwMode="auto">
          <a:xfrm>
            <a:off x="4038600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49014" name="Group 54"/>
          <p:cNvGraphicFramePr>
            <a:graphicFrameLocks noGrp="1"/>
          </p:cNvGraphicFramePr>
          <p:nvPr/>
        </p:nvGraphicFramePr>
        <p:xfrm>
          <a:off x="228600" y="5181600"/>
          <a:ext cx="4287838" cy="792480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49040" name="Group 80"/>
          <p:cNvGraphicFramePr>
            <a:graphicFrameLocks noGrp="1"/>
          </p:cNvGraphicFramePr>
          <p:nvPr/>
        </p:nvGraphicFramePr>
        <p:xfrm>
          <a:off x="5160963" y="5181600"/>
          <a:ext cx="3721100" cy="792480"/>
        </p:xfrm>
        <a:graphic>
          <a:graphicData uri="http://schemas.openxmlformats.org/drawingml/2006/table">
            <a:tbl>
              <a:tblPr/>
              <a:tblGrid>
                <a:gridCol w="893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49063" name="Line 103"/>
          <p:cNvSpPr>
            <a:spLocks noChangeShapeType="1"/>
          </p:cNvSpPr>
          <p:nvPr/>
        </p:nvSpPr>
        <p:spPr bwMode="auto">
          <a:xfrm>
            <a:off x="4572000" y="556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9064" name="Line 104"/>
          <p:cNvSpPr>
            <a:spLocks noChangeShapeType="1"/>
          </p:cNvSpPr>
          <p:nvPr/>
        </p:nvSpPr>
        <p:spPr bwMode="auto">
          <a:xfrm flipH="1" flipV="1">
            <a:off x="2252663" y="2424113"/>
            <a:ext cx="0" cy="13716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9065" name="Line 105"/>
          <p:cNvSpPr>
            <a:spLocks noChangeShapeType="1"/>
          </p:cNvSpPr>
          <p:nvPr/>
        </p:nvSpPr>
        <p:spPr bwMode="auto">
          <a:xfrm flipV="1">
            <a:off x="1676400" y="5029200"/>
            <a:ext cx="609600" cy="10668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9066" name="Line 106"/>
          <p:cNvSpPr>
            <a:spLocks noChangeShapeType="1"/>
          </p:cNvSpPr>
          <p:nvPr/>
        </p:nvSpPr>
        <p:spPr bwMode="auto">
          <a:xfrm>
            <a:off x="2362200" y="3657600"/>
            <a:ext cx="14478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9067" name="Line 107"/>
          <p:cNvSpPr>
            <a:spLocks noChangeShapeType="1"/>
          </p:cNvSpPr>
          <p:nvPr/>
        </p:nvSpPr>
        <p:spPr bwMode="auto">
          <a:xfrm flipH="1">
            <a:off x="2362200" y="6172200"/>
            <a:ext cx="19812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Planner</a:t>
            </a:r>
            <a:endParaRPr lang="en-US" dirty="0">
              <a:solidFill>
                <a:srgbClr val="8C151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write a program to help plan out our day</a:t>
            </a:r>
          </a:p>
          <a:p>
            <a:pPr lvl="1"/>
            <a:r>
              <a:rPr lang="en-US" dirty="0"/>
              <a:t>The program first prompts for things you want to do today</a:t>
            </a:r>
          </a:p>
          <a:p>
            <a:pPr lvl="1"/>
            <a:r>
              <a:rPr lang="en-US" dirty="0"/>
              <a:t>Then, it asks the user to re-input them in order of completion</a:t>
            </a:r>
          </a:p>
          <a:p>
            <a:pPr lvl="1"/>
            <a:r>
              <a:rPr lang="en-US" dirty="0"/>
              <a:t>Finally, it outputs the order the user has chosen for their tasks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E85753-73FA-AF4B-A92B-8BC4EB20E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918" y="3229778"/>
            <a:ext cx="4570164" cy="324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07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Planner: Approach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151CB9-0F44-6347-A507-C91407F1E8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7421" y="1830743"/>
          <a:ext cx="2171104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“Do crossword”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09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295400"/>
            <a:ext cx="8890001" cy="5181600"/>
          </a:xfrm>
        </p:spPr>
        <p:txBody>
          <a:bodyPr/>
          <a:lstStyle/>
          <a:p>
            <a:r>
              <a:rPr lang="en-US" sz="2500" dirty="0"/>
              <a:t>Know how to store data in and retrieve data from a </a:t>
            </a:r>
            <a:r>
              <a:rPr lang="en-US" sz="2500" b="1" dirty="0" err="1"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sz="2500" dirty="0"/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89" y="1608983"/>
            <a:ext cx="6534220" cy="455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0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6"/>
    </mc:Choice>
    <mc:Fallback xmlns="">
      <p:transition spd="slow" advTm="184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Planner: Approach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653D6D-3B7C-F34E-9682-8B33682BD6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7421" y="1830743"/>
          <a:ext cx="3688978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“Do crossword”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“Sleep”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738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Planner: Approach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09D9AD-2FAF-6D40-899C-DFF6E6BB5D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7421" y="1830743"/>
          <a:ext cx="5378078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95534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“Do crossword”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“Sleep”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“Talk to Annie”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561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Planner: Approach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61365" y="4179944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Order: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92C7E7-C669-AA4A-A06B-62C524A7DE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7421" y="1830743"/>
          <a:ext cx="5378078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95534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“Do crossword”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“Sleep”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“Talk to Annie”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B12354-DF97-E64B-B795-8A9F8A1B03F5}"/>
              </a:ext>
            </a:extLst>
          </p:cNvPr>
          <p:cNvCxnSpPr>
            <a:cxnSpLocks/>
          </p:cNvCxnSpPr>
          <p:nvPr/>
        </p:nvCxnSpPr>
        <p:spPr>
          <a:xfrm flipH="1">
            <a:off x="1982694" y="1485900"/>
            <a:ext cx="1892759" cy="161379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912AA36-AC26-D447-9EA1-A84C7BF0E2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7421" y="4179944"/>
          <a:ext cx="213657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“Do crossword”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30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Planner: Approach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61365" y="4179944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Order: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64C7DF5-3213-3748-A6E9-787C67D52F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7421" y="4179944"/>
          <a:ext cx="213657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“Do crossword”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D730D24-1608-2649-A59D-DC5E1B9475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7421" y="1830742"/>
          <a:ext cx="3206974" cy="899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955343233"/>
                    </a:ext>
                  </a:extLst>
                </a:gridCol>
              </a:tblGrid>
              <a:tr h="899757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“Sleep”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“Talk to Annie”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DDB8C4-AE61-ED42-9FD3-C25B156653B2}"/>
              </a:ext>
            </a:extLst>
          </p:cNvPr>
          <p:cNvCxnSpPr/>
          <p:nvPr/>
        </p:nvCxnSpPr>
        <p:spPr>
          <a:xfrm flipH="1">
            <a:off x="3400908" y="1445709"/>
            <a:ext cx="1479177" cy="16539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80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Planner: Approach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61365" y="4179944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Order: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96D4596-0CBD-6142-99D3-F28E90CC07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7421" y="4179944"/>
          <a:ext cx="3884307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“Do crossword”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“Talk to Annie”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3059FB1-C2EB-604F-BA58-620BA9CB6D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7421" y="1830742"/>
          <a:ext cx="1517874" cy="899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9757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“Sleep”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4663F2-7518-A14F-A737-96C16A665D6F}"/>
              </a:ext>
            </a:extLst>
          </p:cNvPr>
          <p:cNvCxnSpPr>
            <a:cxnSpLocks/>
          </p:cNvCxnSpPr>
          <p:nvPr/>
        </p:nvCxnSpPr>
        <p:spPr>
          <a:xfrm flipH="1">
            <a:off x="1797421" y="1460500"/>
            <a:ext cx="1517875" cy="16129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61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Planner: Approach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61365" y="4179944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Order: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07023" y="2026481"/>
            <a:ext cx="1098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DONE!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13C2A24-4B9D-7043-91A3-A0342DF6CD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7421" y="4179944"/>
          <a:ext cx="5378079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“Do crossword”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“Talk to Annie”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“Sleep”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66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Planner: Execution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7B70C-C444-1843-A3B5-E14ACA1200BA}"/>
              </a:ext>
            </a:extLst>
          </p:cNvPr>
          <p:cNvSpPr txBox="1"/>
          <p:nvPr/>
        </p:nvSpPr>
        <p:spPr>
          <a:xfrm>
            <a:off x="3321585" y="3657599"/>
            <a:ext cx="250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 the code!</a:t>
            </a:r>
          </a:p>
        </p:txBody>
      </p:sp>
    </p:spTree>
    <p:extLst>
      <p:ext uri="{BB962C8B-B14F-4D97-AF65-F5344CB8AC3E}">
        <p14:creationId xmlns:p14="http://schemas.microsoft.com/office/powerpoint/2010/main" val="1971787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Recap and Reversible Writing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Methods and Planner</a:t>
            </a:r>
          </a:p>
          <a:p>
            <a:r>
              <a:rPr lang="en-US" sz="3600" dirty="0"/>
              <a:t>Arrays vs. </a:t>
            </a:r>
            <a:r>
              <a:rPr lang="en-US" sz="3600" dirty="0" err="1"/>
              <a:t>ArrayLists</a:t>
            </a:r>
            <a:endParaRPr lang="en-US" sz="3600" dirty="0"/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HashMaps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Dictionary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HashMaps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as Counters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What’s Trending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08100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/>
              <a:t>ArrayLists</a:t>
            </a:r>
            <a:r>
              <a:rPr lang="en-US" altLang="x-none" dirty="0"/>
              <a:t> + Primitives = </a:t>
            </a:r>
            <a:r>
              <a:rPr lang="en-US" dirty="0">
                <a:latin typeface="Calibri"/>
                <a:cs typeface="Calibri"/>
              </a:rPr>
              <a:t>💔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Doesn’t compile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 </a:t>
            </a:r>
            <a:endParaRPr lang="en-US" altLang="x-none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&gt; list = </a:t>
            </a:r>
            <a:r>
              <a:rPr lang="en-US" altLang="x-none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&lt;&gt;();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028700" y="3543300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36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Unlike arrays, </a:t>
            </a:r>
            <a:r>
              <a:rPr lang="en-US" altLang="en-US" sz="3600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ArrayLists</a:t>
            </a:r>
            <a:r>
              <a:rPr lang="en-US" altLang="en-US" sz="36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 can only store </a:t>
            </a:r>
            <a:r>
              <a:rPr lang="en-US" altLang="en-US" sz="3600" b="1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Objects!</a:t>
            </a:r>
            <a:endParaRPr lang="en-US" altLang="en-US" sz="3600" dirty="0">
              <a:solidFill>
                <a:srgbClr val="0000FF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241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/>
              <a:t>ArrayLists</a:t>
            </a:r>
            <a:r>
              <a:rPr lang="en-US" altLang="x-none" dirty="0"/>
              <a:t> + Primitives = </a:t>
            </a:r>
            <a:r>
              <a:rPr lang="en-US" dirty="0">
                <a:latin typeface="Calibri"/>
                <a:cs typeface="Calibri"/>
              </a:rPr>
              <a:t>💔</a:t>
            </a:r>
            <a:endParaRPr lang="en-US" altLang="x-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469495" y="2657619"/>
          <a:ext cx="6205010" cy="2438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02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dirty="0"/>
                        <a:t>Primitive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“Wrapper”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int</a:t>
                      </a:r>
                      <a:endParaRPr lang="en-US" sz="26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urier" charset="0"/>
                          <a:ea typeface="Courier" charset="0"/>
                          <a:cs typeface="Courier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urier" charset="0"/>
                          <a:ea typeface="Courier" charset="0"/>
                          <a:cs typeface="Courier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urier" charset="0"/>
                          <a:ea typeface="Courier" charset="0"/>
                          <a:cs typeface="Courier" charset="0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boolean</a:t>
                      </a:r>
                      <a:endParaRPr lang="en-US" sz="26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urier" charset="0"/>
                          <a:ea typeface="Courier" charset="0"/>
                          <a:cs typeface="Courier" charset="0"/>
                        </a:rPr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urier" charset="0"/>
                          <a:ea typeface="Courier" charset="0"/>
                          <a:cs typeface="Courier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urier" charset="0"/>
                          <a:ea typeface="Courier" charset="0"/>
                          <a:cs typeface="Courier" charset="0"/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46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ArrayLists</a:t>
            </a:r>
            <a:r>
              <a:rPr lang="en-US" sz="3600" dirty="0"/>
              <a:t> Recap and Reversible Writing</a:t>
            </a:r>
          </a:p>
          <a:p>
            <a:r>
              <a:rPr lang="en-US" sz="3600" dirty="0" err="1"/>
              <a:t>ArrayList</a:t>
            </a:r>
            <a:r>
              <a:rPr lang="en-US" sz="3600" dirty="0"/>
              <a:t> Methods and Planner</a:t>
            </a:r>
          </a:p>
          <a:p>
            <a:r>
              <a:rPr lang="en-US" sz="3600" dirty="0"/>
              <a:t>Arrays vs. </a:t>
            </a:r>
            <a:r>
              <a:rPr lang="en-US" sz="3600" dirty="0" err="1"/>
              <a:t>ArrayLists</a:t>
            </a:r>
            <a:endParaRPr lang="en-US" sz="3600" dirty="0"/>
          </a:p>
          <a:p>
            <a:r>
              <a:rPr lang="en-US" sz="3600" dirty="0" err="1"/>
              <a:t>HashMaps</a:t>
            </a:r>
            <a:endParaRPr lang="en-US" sz="3600" dirty="0"/>
          </a:p>
          <a:p>
            <a:r>
              <a:rPr lang="en-US" sz="3600" dirty="0"/>
              <a:t>Practice: Dictionary</a:t>
            </a:r>
          </a:p>
          <a:p>
            <a:r>
              <a:rPr lang="en-US" sz="3600" dirty="0" err="1"/>
              <a:t>HashMaps</a:t>
            </a:r>
            <a:r>
              <a:rPr lang="en-US" sz="3600" dirty="0"/>
              <a:t> as Counters</a:t>
            </a:r>
          </a:p>
          <a:p>
            <a:r>
              <a:rPr lang="en-US" sz="3600" dirty="0"/>
              <a:t>Practice: What’s Trending</a:t>
            </a:r>
          </a:p>
          <a:p>
            <a:r>
              <a:rPr lang="en-US" sz="3600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88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/>
              <a:t>ArrayLists</a:t>
            </a:r>
            <a:r>
              <a:rPr lang="en-US" altLang="x-none" dirty="0"/>
              <a:t> + Wrappers = </a:t>
            </a:r>
            <a:r>
              <a:rPr lang="en-US" dirty="0">
                <a:latin typeface="Calibri"/>
                <a:cs typeface="Calibri"/>
              </a:rPr>
              <a:t>❤️️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Use wrapper classes when making an </a:t>
            </a:r>
            <a:r>
              <a:rPr lang="en-US" altLang="x-none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&lt;Integer&gt; list = </a:t>
            </a:r>
            <a:r>
              <a:rPr lang="en-US" altLang="x-none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Java converts Integer &lt;-&gt; </a:t>
            </a:r>
            <a:r>
              <a:rPr lang="en-US" altLang="x-none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automatically!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 = 123;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list.add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 first = 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list.get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(0);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123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028700" y="5253037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3600" dirty="0">
                <a:solidFill>
                  <a:srgbClr val="0000FF"/>
                </a:solidFill>
                <a:latin typeface="Purisa" charset="0"/>
              </a:rPr>
              <a:t>Conversion happens automatically!</a:t>
            </a:r>
          </a:p>
        </p:txBody>
      </p:sp>
    </p:spTree>
    <p:extLst>
      <p:ext uri="{BB962C8B-B14F-4D97-AF65-F5344CB8AC3E}">
        <p14:creationId xmlns:p14="http://schemas.microsoft.com/office/powerpoint/2010/main" val="207888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Array vs. </a:t>
            </a:r>
            <a:r>
              <a:rPr lang="en-US" dirty="0" err="1">
                <a:cs typeface="+mj-cs"/>
              </a:rPr>
              <a:t>ArrayList</a:t>
            </a:r>
            <a:endParaRPr lang="en-US" dirty="0">
              <a:cs typeface="+mj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1189038"/>
            <a:ext cx="4116388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cs typeface="+mn-cs"/>
              </a:rPr>
              <a:t>ArrayList</a:t>
            </a:r>
            <a:endParaRPr lang="en-US" dirty="0"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1000" y="1981200"/>
            <a:ext cx="4116388" cy="3951288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&lt;Integer&gt; list = 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&lt;&gt;();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list.add</a:t>
            </a:r>
            <a:r>
              <a:rPr lang="en-US" sz="2000" dirty="0">
                <a:latin typeface="Consolas"/>
                <a:cs typeface="Consolas"/>
              </a:rPr>
              <a:t>(1);   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[1]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list.add</a:t>
            </a:r>
            <a:r>
              <a:rPr lang="en-US" sz="2000" dirty="0">
                <a:latin typeface="Consolas"/>
                <a:cs typeface="Consolas"/>
              </a:rPr>
              <a:t>(2);   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[1, 2]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list.set</a:t>
            </a:r>
            <a:r>
              <a:rPr lang="en-US" sz="2000" dirty="0">
                <a:latin typeface="Consolas"/>
                <a:cs typeface="Consolas"/>
              </a:rPr>
              <a:t>(0, 3);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[3, 2]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x = </a:t>
            </a:r>
            <a:r>
              <a:rPr lang="en-US" sz="2000" dirty="0" err="1">
                <a:latin typeface="Consolas"/>
                <a:cs typeface="Consolas"/>
              </a:rPr>
              <a:t>list.get</a:t>
            </a:r>
            <a:r>
              <a:rPr lang="en-US" sz="2000" dirty="0">
                <a:latin typeface="Consolas"/>
                <a:cs typeface="Consolas"/>
              </a:rPr>
              <a:t>(0);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3</a:t>
            </a: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list.add</a:t>
            </a:r>
            <a:r>
              <a:rPr lang="en-US" sz="2000" dirty="0">
                <a:latin typeface="Consolas"/>
                <a:cs typeface="Consolas"/>
              </a:rPr>
              <a:t>(4); 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[3, 2, 4]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list.contains</a:t>
            </a:r>
            <a:r>
              <a:rPr lang="en-US" sz="2000" dirty="0">
                <a:latin typeface="Consolas"/>
                <a:cs typeface="Consolas"/>
              </a:rPr>
              <a:t>(2);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true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189038"/>
            <a:ext cx="4041775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Array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117975" cy="3951288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[] </a:t>
            </a:r>
            <a:r>
              <a:rPr lang="en-US" sz="2000" dirty="0" err="1">
                <a:latin typeface="Consolas"/>
                <a:cs typeface="Consolas"/>
              </a:rPr>
              <a:t>arr</a:t>
            </a:r>
            <a:r>
              <a:rPr lang="en-US" sz="2000" dirty="0">
                <a:latin typeface="Consolas"/>
                <a:cs typeface="Consolas"/>
              </a:rPr>
              <a:t> = 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new 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[2];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[0, 0]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arr</a:t>
            </a:r>
            <a:r>
              <a:rPr lang="en-US" sz="2000" dirty="0">
                <a:latin typeface="Consolas"/>
                <a:cs typeface="Consolas"/>
              </a:rPr>
              <a:t>[0] = 1;  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[1, 0]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arr</a:t>
            </a:r>
            <a:r>
              <a:rPr lang="en-US" sz="2000" dirty="0">
                <a:latin typeface="Consolas"/>
                <a:cs typeface="Consolas"/>
              </a:rPr>
              <a:t>[1] = 2;  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[1, 2]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arr</a:t>
            </a:r>
            <a:r>
              <a:rPr lang="en-US" sz="2000" dirty="0">
                <a:latin typeface="Consolas"/>
                <a:cs typeface="Consolas"/>
              </a:rPr>
              <a:t>[0] = 3;  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[3, 2]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x = </a:t>
            </a:r>
            <a:r>
              <a:rPr lang="en-US" sz="2000" dirty="0" err="1">
                <a:latin typeface="Consolas"/>
                <a:cs typeface="Consolas"/>
              </a:rPr>
              <a:t>arr</a:t>
            </a:r>
            <a:r>
              <a:rPr lang="en-US" sz="2000" dirty="0">
                <a:latin typeface="Consolas"/>
                <a:cs typeface="Consolas"/>
              </a:rPr>
              <a:t>[0];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3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[no equivalent]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2819400"/>
            <a:ext cx="8229600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" y="3962400"/>
            <a:ext cx="8229600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5800" y="1295400"/>
            <a:ext cx="0" cy="510540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" y="5257800"/>
            <a:ext cx="8229600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65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Array vs. ArrayList</a:t>
            </a:r>
          </a:p>
        </p:txBody>
      </p:sp>
      <p:sp>
        <p:nvSpPr>
          <p:cNvPr id="156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b="1" dirty="0">
                <a:cs typeface="+mn-cs"/>
              </a:rPr>
              <a:t>Why do both of these exist in the language?</a:t>
            </a:r>
          </a:p>
          <a:p>
            <a:pPr lvl="1" eaLnBrk="1" hangingPunct="1">
              <a:defRPr/>
            </a:pPr>
            <a:r>
              <a:rPr lang="en-US" dirty="0"/>
              <a:t>Arrays are Java's fundamental data storage</a:t>
            </a:r>
          </a:p>
          <a:p>
            <a:pPr lvl="1" eaLnBrk="1" hangingPunct="1">
              <a:defRPr/>
            </a:pPr>
            <a:r>
              <a:rPr lang="en-US" dirty="0" err="1">
                <a:latin typeface="Consolas" charset="0"/>
              </a:rPr>
              <a:t>ArrayList</a:t>
            </a:r>
            <a:r>
              <a:rPr lang="en-US" dirty="0"/>
              <a:t> is a library built on top of an array</a:t>
            </a:r>
            <a:endParaRPr lang="en-US" sz="800" dirty="0"/>
          </a:p>
          <a:p>
            <a:pPr marL="0" indent="0" eaLnBrk="1" hangingPunct="1">
              <a:buFontTx/>
              <a:buNone/>
              <a:defRPr/>
            </a:pPr>
            <a:endParaRPr lang="en-US" dirty="0">
              <a:cs typeface="+mn-c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b="1" dirty="0">
                <a:cs typeface="+mn-cs"/>
              </a:rPr>
              <a:t>When would you choose an array over an </a:t>
            </a:r>
            <a:r>
              <a:rPr lang="en-US" b="1" dirty="0" err="1">
                <a:latin typeface="Consolas"/>
                <a:cs typeface="Consolas"/>
              </a:rPr>
              <a:t>ArrayList</a:t>
            </a:r>
            <a:r>
              <a:rPr lang="en-US" b="1" dirty="0">
                <a:cs typeface="+mn-cs"/>
              </a:rPr>
              <a:t>?</a:t>
            </a:r>
          </a:p>
          <a:p>
            <a:pPr lvl="1" eaLnBrk="1" hangingPunct="1">
              <a:defRPr/>
            </a:pPr>
            <a:r>
              <a:rPr lang="en-US" dirty="0"/>
              <a:t>When you need a fixed size that you know ahead of time</a:t>
            </a:r>
          </a:p>
          <a:p>
            <a:pPr lvl="3" eaLnBrk="1" hangingPunct="1">
              <a:defRPr/>
            </a:pPr>
            <a:r>
              <a:rPr lang="en-US" sz="2200" dirty="0"/>
              <a:t>Simpler syntax for getting/setting</a:t>
            </a:r>
          </a:p>
          <a:p>
            <a:pPr lvl="3" eaLnBrk="1" hangingPunct="1">
              <a:defRPr/>
            </a:pPr>
            <a:r>
              <a:rPr lang="en-US" sz="2200" dirty="0"/>
              <a:t>More efficient</a:t>
            </a:r>
          </a:p>
          <a:p>
            <a:pPr lvl="1" eaLnBrk="1" hangingPunct="1">
              <a:defRPr/>
            </a:pPr>
            <a:r>
              <a:rPr lang="en-US" i="1" dirty="0"/>
              <a:t>Multi-dimensional</a:t>
            </a:r>
            <a:r>
              <a:rPr lang="en-US" dirty="0"/>
              <a:t> arrays (e.g., images)</a:t>
            </a:r>
          </a:p>
          <a:p>
            <a:pPr lvl="1" eaLnBrk="1" hangingPunct="1">
              <a:defRPr/>
            </a:pPr>
            <a:r>
              <a:rPr lang="en-US" i="1" dirty="0"/>
              <a:t>Histograms</a:t>
            </a:r>
            <a:r>
              <a:rPr lang="en-US" dirty="0"/>
              <a:t>/tallying</a:t>
            </a:r>
          </a:p>
        </p:txBody>
      </p:sp>
    </p:spTree>
    <p:extLst>
      <p:ext uri="{BB962C8B-B14F-4D97-AF65-F5344CB8AC3E}">
        <p14:creationId xmlns:p14="http://schemas.microsoft.com/office/powerpoint/2010/main" val="1539496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Recap and Reversible Writing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Methods and Planner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 vs.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/>
              <a:t>HashMaps</a:t>
            </a:r>
            <a:endParaRPr lang="en-US" sz="3600" dirty="0"/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Dictionary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HashMaps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as Counters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What’s Trending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04199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only look up by </a:t>
            </a:r>
            <a:r>
              <a:rPr lang="en-US" i="1" dirty="0"/>
              <a:t>index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), not by String, etc.</a:t>
            </a:r>
          </a:p>
          <a:p>
            <a:r>
              <a:rPr lang="en-US" dirty="0"/>
              <a:t>Cumbersome for preventing duplicate information</a:t>
            </a:r>
          </a:p>
          <a:p>
            <a:r>
              <a:rPr lang="en-US" dirty="0"/>
              <a:t>Slow for lookup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363662" y="4449619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34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"/>
    </mc:Choice>
    <mc:Fallback xmlns="">
      <p:transition spd="slow" advTm="338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Is Webpage Lookup So Fast?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985497"/>
            <a:ext cx="8839200" cy="1801406"/>
          </a:xfrm>
          <a:ln>
            <a:solidFill>
              <a:schemeClr val="tx1"/>
            </a:solidFill>
          </a:ln>
        </p:spPr>
      </p:pic>
      <p:sp>
        <p:nvSpPr>
          <p:cNvPr id="6" name="Freeform 5"/>
          <p:cNvSpPr/>
          <p:nvPr/>
        </p:nvSpPr>
        <p:spPr>
          <a:xfrm>
            <a:off x="1777107" y="4239762"/>
            <a:ext cx="3117621" cy="654967"/>
          </a:xfrm>
          <a:custGeom>
            <a:avLst/>
            <a:gdLst>
              <a:gd name="connsiteX0" fmla="*/ 1439164 w 1604662"/>
              <a:gd name="connsiteY0" fmla="*/ 314793 h 1094282"/>
              <a:gd name="connsiteX1" fmla="*/ 1379203 w 1604662"/>
              <a:gd name="connsiteY1" fmla="*/ 284813 h 1094282"/>
              <a:gd name="connsiteX2" fmla="*/ 1334233 w 1604662"/>
              <a:gd name="connsiteY2" fmla="*/ 269823 h 1094282"/>
              <a:gd name="connsiteX3" fmla="*/ 1244292 w 1604662"/>
              <a:gd name="connsiteY3" fmla="*/ 209862 h 1094282"/>
              <a:gd name="connsiteX4" fmla="*/ 1199321 w 1604662"/>
              <a:gd name="connsiteY4" fmla="*/ 179882 h 1094282"/>
              <a:gd name="connsiteX5" fmla="*/ 1154351 w 1604662"/>
              <a:gd name="connsiteY5" fmla="*/ 164892 h 1094282"/>
              <a:gd name="connsiteX6" fmla="*/ 1064410 w 1604662"/>
              <a:gd name="connsiteY6" fmla="*/ 119921 h 1094282"/>
              <a:gd name="connsiteX7" fmla="*/ 1019440 w 1604662"/>
              <a:gd name="connsiteY7" fmla="*/ 89941 h 1094282"/>
              <a:gd name="connsiteX8" fmla="*/ 959479 w 1604662"/>
              <a:gd name="connsiteY8" fmla="*/ 74951 h 1094282"/>
              <a:gd name="connsiteX9" fmla="*/ 914508 w 1604662"/>
              <a:gd name="connsiteY9" fmla="*/ 59960 h 1094282"/>
              <a:gd name="connsiteX10" fmla="*/ 794587 w 1604662"/>
              <a:gd name="connsiteY10" fmla="*/ 29980 h 1094282"/>
              <a:gd name="connsiteX11" fmla="*/ 734626 w 1604662"/>
              <a:gd name="connsiteY11" fmla="*/ 14990 h 1094282"/>
              <a:gd name="connsiteX12" fmla="*/ 629695 w 1604662"/>
              <a:gd name="connsiteY12" fmla="*/ 0 h 1094282"/>
              <a:gd name="connsiteX13" fmla="*/ 314902 w 1604662"/>
              <a:gd name="connsiteY13" fmla="*/ 14990 h 1094282"/>
              <a:gd name="connsiteX14" fmla="*/ 254941 w 1604662"/>
              <a:gd name="connsiteY14" fmla="*/ 29980 h 1094282"/>
              <a:gd name="connsiteX15" fmla="*/ 165000 w 1604662"/>
              <a:gd name="connsiteY15" fmla="*/ 89941 h 1094282"/>
              <a:gd name="connsiteX16" fmla="*/ 90049 w 1604662"/>
              <a:gd name="connsiteY16" fmla="*/ 149901 h 1094282"/>
              <a:gd name="connsiteX17" fmla="*/ 30089 w 1604662"/>
              <a:gd name="connsiteY17" fmla="*/ 239842 h 1094282"/>
              <a:gd name="connsiteX18" fmla="*/ 108 w 1604662"/>
              <a:gd name="connsiteY18" fmla="*/ 374754 h 1094282"/>
              <a:gd name="connsiteX19" fmla="*/ 30089 w 1604662"/>
              <a:gd name="connsiteY19" fmla="*/ 629587 h 1094282"/>
              <a:gd name="connsiteX20" fmla="*/ 105040 w 1604662"/>
              <a:gd name="connsiteY20" fmla="*/ 734518 h 1094282"/>
              <a:gd name="connsiteX21" fmla="*/ 209971 w 1604662"/>
              <a:gd name="connsiteY21" fmla="*/ 854439 h 1094282"/>
              <a:gd name="connsiteX22" fmla="*/ 314902 w 1604662"/>
              <a:gd name="connsiteY22" fmla="*/ 944380 h 1094282"/>
              <a:gd name="connsiteX23" fmla="*/ 359872 w 1604662"/>
              <a:gd name="connsiteY23" fmla="*/ 974360 h 1094282"/>
              <a:gd name="connsiteX24" fmla="*/ 404843 w 1604662"/>
              <a:gd name="connsiteY24" fmla="*/ 989351 h 1094282"/>
              <a:gd name="connsiteX25" fmla="*/ 449813 w 1604662"/>
              <a:gd name="connsiteY25" fmla="*/ 1019331 h 1094282"/>
              <a:gd name="connsiteX26" fmla="*/ 629695 w 1604662"/>
              <a:gd name="connsiteY26" fmla="*/ 1064301 h 1094282"/>
              <a:gd name="connsiteX27" fmla="*/ 794587 w 1604662"/>
              <a:gd name="connsiteY27" fmla="*/ 1094282 h 1094282"/>
              <a:gd name="connsiteX28" fmla="*/ 1184331 w 1604662"/>
              <a:gd name="connsiteY28" fmla="*/ 1079292 h 1094282"/>
              <a:gd name="connsiteX29" fmla="*/ 1319243 w 1604662"/>
              <a:gd name="connsiteY29" fmla="*/ 1019331 h 1094282"/>
              <a:gd name="connsiteX30" fmla="*/ 1379203 w 1604662"/>
              <a:gd name="connsiteY30" fmla="*/ 989351 h 1094282"/>
              <a:gd name="connsiteX31" fmla="*/ 1439164 w 1604662"/>
              <a:gd name="connsiteY31" fmla="*/ 944380 h 1094282"/>
              <a:gd name="connsiteX32" fmla="*/ 1529105 w 1604662"/>
              <a:gd name="connsiteY32" fmla="*/ 869429 h 1094282"/>
              <a:gd name="connsiteX33" fmla="*/ 1589066 w 1604662"/>
              <a:gd name="connsiteY33" fmla="*/ 764498 h 1094282"/>
              <a:gd name="connsiteX34" fmla="*/ 1589066 w 1604662"/>
              <a:gd name="connsiteY34" fmla="*/ 359764 h 1094282"/>
              <a:gd name="connsiteX35" fmla="*/ 1544095 w 1604662"/>
              <a:gd name="connsiteY35" fmla="*/ 314793 h 1094282"/>
              <a:gd name="connsiteX36" fmla="*/ 1439164 w 1604662"/>
              <a:gd name="connsiteY36" fmla="*/ 239842 h 1094282"/>
              <a:gd name="connsiteX37" fmla="*/ 1394194 w 1604662"/>
              <a:gd name="connsiteY37" fmla="*/ 224852 h 1094282"/>
              <a:gd name="connsiteX38" fmla="*/ 1289262 w 1604662"/>
              <a:gd name="connsiteY38" fmla="*/ 164892 h 1094282"/>
              <a:gd name="connsiteX39" fmla="*/ 1064410 w 1604662"/>
              <a:gd name="connsiteY39" fmla="*/ 16489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04662" h="1094282">
                <a:moveTo>
                  <a:pt x="1439164" y="314793"/>
                </a:moveTo>
                <a:cubicBezTo>
                  <a:pt x="1419177" y="304800"/>
                  <a:pt x="1399742" y="293615"/>
                  <a:pt x="1379203" y="284813"/>
                </a:cubicBezTo>
                <a:cubicBezTo>
                  <a:pt x="1364680" y="278589"/>
                  <a:pt x="1348045" y="277497"/>
                  <a:pt x="1334233" y="269823"/>
                </a:cubicBezTo>
                <a:cubicBezTo>
                  <a:pt x="1302735" y="252324"/>
                  <a:pt x="1274272" y="229849"/>
                  <a:pt x="1244292" y="209862"/>
                </a:cubicBezTo>
                <a:cubicBezTo>
                  <a:pt x="1229302" y="199869"/>
                  <a:pt x="1216412" y="185579"/>
                  <a:pt x="1199321" y="179882"/>
                </a:cubicBezTo>
                <a:lnTo>
                  <a:pt x="1154351" y="164892"/>
                </a:lnTo>
                <a:cubicBezTo>
                  <a:pt x="1025483" y="78977"/>
                  <a:pt x="1188525" y="181978"/>
                  <a:pt x="1064410" y="119921"/>
                </a:cubicBezTo>
                <a:cubicBezTo>
                  <a:pt x="1048296" y="111864"/>
                  <a:pt x="1035999" y="97038"/>
                  <a:pt x="1019440" y="89941"/>
                </a:cubicBezTo>
                <a:cubicBezTo>
                  <a:pt x="1000504" y="81825"/>
                  <a:pt x="979288" y="80611"/>
                  <a:pt x="959479" y="74951"/>
                </a:cubicBezTo>
                <a:cubicBezTo>
                  <a:pt x="944286" y="70610"/>
                  <a:pt x="929752" y="64118"/>
                  <a:pt x="914508" y="59960"/>
                </a:cubicBezTo>
                <a:cubicBezTo>
                  <a:pt x="874756" y="49118"/>
                  <a:pt x="834561" y="39973"/>
                  <a:pt x="794587" y="29980"/>
                </a:cubicBezTo>
                <a:cubicBezTo>
                  <a:pt x="774600" y="24983"/>
                  <a:pt x="755021" y="17904"/>
                  <a:pt x="734626" y="14990"/>
                </a:cubicBezTo>
                <a:lnTo>
                  <a:pt x="629695" y="0"/>
                </a:lnTo>
                <a:cubicBezTo>
                  <a:pt x="524764" y="4997"/>
                  <a:pt x="419617" y="6613"/>
                  <a:pt x="314902" y="14990"/>
                </a:cubicBezTo>
                <a:cubicBezTo>
                  <a:pt x="294366" y="16633"/>
                  <a:pt x="273368" y="20766"/>
                  <a:pt x="254941" y="29980"/>
                </a:cubicBezTo>
                <a:cubicBezTo>
                  <a:pt x="222713" y="46094"/>
                  <a:pt x="194980" y="69954"/>
                  <a:pt x="165000" y="89941"/>
                </a:cubicBezTo>
                <a:cubicBezTo>
                  <a:pt x="135502" y="109607"/>
                  <a:pt x="111407" y="121423"/>
                  <a:pt x="90049" y="149901"/>
                </a:cubicBezTo>
                <a:cubicBezTo>
                  <a:pt x="68430" y="178726"/>
                  <a:pt x="30089" y="239842"/>
                  <a:pt x="30089" y="239842"/>
                </a:cubicBezTo>
                <a:cubicBezTo>
                  <a:pt x="14632" y="286214"/>
                  <a:pt x="108" y="321995"/>
                  <a:pt x="108" y="374754"/>
                </a:cubicBezTo>
                <a:cubicBezTo>
                  <a:pt x="108" y="403171"/>
                  <a:pt x="-3447" y="562514"/>
                  <a:pt x="30089" y="629587"/>
                </a:cubicBezTo>
                <a:cubicBezTo>
                  <a:pt x="41865" y="653139"/>
                  <a:pt x="93724" y="718675"/>
                  <a:pt x="105040" y="734518"/>
                </a:cubicBezTo>
                <a:cubicBezTo>
                  <a:pt x="167016" y="821283"/>
                  <a:pt x="97969" y="742436"/>
                  <a:pt x="209971" y="854439"/>
                </a:cubicBezTo>
                <a:cubicBezTo>
                  <a:pt x="264453" y="908921"/>
                  <a:pt x="247591" y="896301"/>
                  <a:pt x="314902" y="944380"/>
                </a:cubicBezTo>
                <a:cubicBezTo>
                  <a:pt x="329562" y="954851"/>
                  <a:pt x="343758" y="966303"/>
                  <a:pt x="359872" y="974360"/>
                </a:cubicBezTo>
                <a:cubicBezTo>
                  <a:pt x="374005" y="981427"/>
                  <a:pt x="390710" y="982284"/>
                  <a:pt x="404843" y="989351"/>
                </a:cubicBezTo>
                <a:cubicBezTo>
                  <a:pt x="420957" y="997408"/>
                  <a:pt x="433350" y="1012014"/>
                  <a:pt x="449813" y="1019331"/>
                </a:cubicBezTo>
                <a:cubicBezTo>
                  <a:pt x="531773" y="1055757"/>
                  <a:pt x="543990" y="1047160"/>
                  <a:pt x="629695" y="1064301"/>
                </a:cubicBezTo>
                <a:cubicBezTo>
                  <a:pt x="806398" y="1099642"/>
                  <a:pt x="527837" y="1056175"/>
                  <a:pt x="794587" y="1094282"/>
                </a:cubicBezTo>
                <a:cubicBezTo>
                  <a:pt x="924502" y="1089285"/>
                  <a:pt x="1054888" y="1091427"/>
                  <a:pt x="1184331" y="1079292"/>
                </a:cubicBezTo>
                <a:cubicBezTo>
                  <a:pt x="1262600" y="1071954"/>
                  <a:pt x="1264375" y="1050684"/>
                  <a:pt x="1319243" y="1019331"/>
                </a:cubicBezTo>
                <a:cubicBezTo>
                  <a:pt x="1338645" y="1008244"/>
                  <a:pt x="1360254" y="1001194"/>
                  <a:pt x="1379203" y="989351"/>
                </a:cubicBezTo>
                <a:cubicBezTo>
                  <a:pt x="1400389" y="976110"/>
                  <a:pt x="1418834" y="958901"/>
                  <a:pt x="1439164" y="944380"/>
                </a:cubicBezTo>
                <a:cubicBezTo>
                  <a:pt x="1487721" y="909697"/>
                  <a:pt x="1487932" y="918837"/>
                  <a:pt x="1529105" y="869429"/>
                </a:cubicBezTo>
                <a:cubicBezTo>
                  <a:pt x="1555589" y="837647"/>
                  <a:pt x="1570739" y="801152"/>
                  <a:pt x="1589066" y="764498"/>
                </a:cubicBezTo>
                <a:cubicBezTo>
                  <a:pt x="1589315" y="759511"/>
                  <a:pt x="1624034" y="447185"/>
                  <a:pt x="1589066" y="359764"/>
                </a:cubicBezTo>
                <a:cubicBezTo>
                  <a:pt x="1581193" y="340081"/>
                  <a:pt x="1560191" y="328589"/>
                  <a:pt x="1544095" y="314793"/>
                </a:cubicBezTo>
                <a:cubicBezTo>
                  <a:pt x="1534590" y="306646"/>
                  <a:pt x="1458144" y="249332"/>
                  <a:pt x="1439164" y="239842"/>
                </a:cubicBezTo>
                <a:cubicBezTo>
                  <a:pt x="1425031" y="232776"/>
                  <a:pt x="1408327" y="231918"/>
                  <a:pt x="1394194" y="224852"/>
                </a:cubicBezTo>
                <a:cubicBezTo>
                  <a:pt x="1365126" y="210318"/>
                  <a:pt x="1322550" y="168396"/>
                  <a:pt x="1289262" y="164892"/>
                </a:cubicBezTo>
                <a:cubicBezTo>
                  <a:pt x="1214723" y="157046"/>
                  <a:pt x="1139361" y="164892"/>
                  <a:pt x="1064410" y="164892"/>
                </a:cubicBezTo>
              </a:path>
            </a:pathLst>
          </a:cu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88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</a:t>
            </a:r>
            <a:r>
              <a:rPr lang="mr-IN" dirty="0"/>
              <a:t>…</a:t>
            </a:r>
            <a:r>
              <a:rPr lang="en-US" dirty="0"/>
              <a:t> </a:t>
            </a:r>
            <a:r>
              <a:rPr lang="en-US" dirty="0" err="1"/>
              <a:t>HashMaps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variable type that represents a collection of </a:t>
            </a:r>
            <a:r>
              <a:rPr lang="en-US" sz="3200" b="1" dirty="0"/>
              <a:t>key-value pairs</a:t>
            </a:r>
            <a:endParaRPr lang="en-US" sz="3200" dirty="0"/>
          </a:p>
          <a:p>
            <a:r>
              <a:rPr lang="en-US" sz="3200" dirty="0"/>
              <a:t>You access values by </a:t>
            </a:r>
            <a:r>
              <a:rPr lang="en-US" sz="3200" i="1" dirty="0"/>
              <a:t>key</a:t>
            </a:r>
            <a:endParaRPr lang="en-US" sz="3200" dirty="0"/>
          </a:p>
          <a:p>
            <a:r>
              <a:rPr lang="en-US" sz="3200" dirty="0"/>
              <a:t>Keys and values can be any type of </a:t>
            </a:r>
            <a:r>
              <a:rPr lang="en-US" sz="3200" b="1" dirty="0"/>
              <a:t>Object</a:t>
            </a:r>
            <a:endParaRPr lang="en-US" sz="3200" dirty="0"/>
          </a:p>
          <a:p>
            <a:r>
              <a:rPr lang="en-US" sz="3200" dirty="0"/>
              <a:t>Resizable </a:t>
            </a:r>
            <a:r>
              <a:rPr lang="mr-IN" sz="3200" dirty="0"/>
              <a:t>–</a:t>
            </a:r>
            <a:r>
              <a:rPr lang="en-US" sz="3200" dirty="0"/>
              <a:t> can add and remove pairs</a:t>
            </a:r>
          </a:p>
          <a:p>
            <a:r>
              <a:rPr lang="en-US" sz="3200" dirty="0"/>
              <a:t>Has helpful methods for searching for keys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789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7"/>
    </mc:Choice>
    <mc:Fallback xmlns="">
      <p:transition spd="slow" advTm="22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Phone book: </a:t>
            </a:r>
            <a:r>
              <a:rPr lang="en-US" sz="3200" dirty="0"/>
              <a:t>name -&gt; phone number</a:t>
            </a:r>
          </a:p>
          <a:p>
            <a:r>
              <a:rPr lang="en-US" sz="3200" b="1" dirty="0"/>
              <a:t>Search engine:</a:t>
            </a:r>
            <a:r>
              <a:rPr lang="en-US" sz="3200" dirty="0"/>
              <a:t> URL -&gt; webpage</a:t>
            </a:r>
          </a:p>
          <a:p>
            <a:r>
              <a:rPr lang="en-US" sz="3200" b="1" dirty="0"/>
              <a:t>Dictionary</a:t>
            </a:r>
            <a:r>
              <a:rPr lang="en-US" sz="3200" dirty="0"/>
              <a:t>: word -&gt; definition</a:t>
            </a:r>
          </a:p>
          <a:p>
            <a:r>
              <a:rPr lang="en-US" sz="3200" b="1" dirty="0"/>
              <a:t>Bank</a:t>
            </a:r>
            <a:r>
              <a:rPr lang="en-US" sz="3200" dirty="0"/>
              <a:t>: account # -&gt; balance</a:t>
            </a:r>
          </a:p>
          <a:p>
            <a:r>
              <a:rPr lang="en-US" sz="3200" b="1" dirty="0"/>
              <a:t>Social Network</a:t>
            </a:r>
            <a:r>
              <a:rPr lang="en-US" sz="3200" dirty="0"/>
              <a:t>: name -&gt; profile</a:t>
            </a:r>
          </a:p>
          <a:p>
            <a:r>
              <a:rPr lang="en-US" sz="3200" b="1" dirty="0"/>
              <a:t>Counter</a:t>
            </a:r>
            <a:r>
              <a:rPr lang="en-US" sz="3200" dirty="0"/>
              <a:t>: text -&gt; # occurrences</a:t>
            </a:r>
            <a:endParaRPr lang="en-US" sz="3200" b="1" dirty="0"/>
          </a:p>
          <a:p>
            <a:r>
              <a:rPr lang="en-US" sz="3200" dirty="0"/>
              <a:t>And many more</a:t>
            </a:r>
            <a:r>
              <a:rPr lang="mr-IN" sz="3200" dirty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1959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HashMap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&lt;String, String&gt; </a:t>
            </a:r>
            <a:r>
              <a:rPr lang="en-US" alt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myHashMap</a:t>
            </a:r>
            <a:r>
              <a:rPr lang="en-US" alt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2364" y="1306801"/>
            <a:ext cx="3630550" cy="375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5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altLang="en-US" sz="25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java.util</a:t>
            </a:r>
            <a:r>
              <a:rPr lang="en-US" altLang="en-US" sz="25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51902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"/>
    </mc:Choice>
    <mc:Fallback xmlns="">
      <p:transition spd="slow" advTm="9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HashMap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&lt;String, String&gt; </a:t>
            </a: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4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</p:txBody>
      </p:sp>
    </p:spTree>
    <p:extLst>
      <p:ext uri="{BB962C8B-B14F-4D97-AF65-F5344CB8AC3E}">
        <p14:creationId xmlns:p14="http://schemas.microsoft.com/office/powerpoint/2010/main" val="59284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"/>
    </mc:Choice>
    <mc:Fallback xmlns="">
      <p:transition spd="slow" advTm="98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ArrayLists</a:t>
            </a:r>
            <a:r>
              <a:rPr lang="en-US" sz="3600" dirty="0"/>
              <a:t> Recap and Reversible Writing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Methods and Planner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 vs.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HashMaps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Dictionary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HashMaps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as Counters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What’s Trending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14268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HashMap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String&gt; </a:t>
            </a: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4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07785" y="2135765"/>
            <a:ext cx="2743200" cy="995362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>
            <a:outerShdw blurRad="63500" dist="152735" dir="2700000" algn="ctr" rotWithShape="0">
              <a:srgbClr val="808080"/>
            </a:outerShdw>
          </a:effectLst>
        </p:spPr>
        <p:txBody>
          <a:bodyPr lIns="108000" tIns="63000" rIns="108000" bIns="63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4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Type of keys your </a:t>
            </a:r>
            <a:r>
              <a:rPr lang="en-US" altLang="en-US" sz="2400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HashMap</a:t>
            </a:r>
            <a:r>
              <a:rPr lang="en-US" altLang="en-US" sz="24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 will store.</a:t>
            </a:r>
          </a:p>
        </p:txBody>
      </p:sp>
      <p:sp>
        <p:nvSpPr>
          <p:cNvPr id="6" name="Freeform 5"/>
          <p:cNvSpPr/>
          <p:nvPr/>
        </p:nvSpPr>
        <p:spPr>
          <a:xfrm>
            <a:off x="2062806" y="2460949"/>
            <a:ext cx="1344979" cy="1170432"/>
          </a:xfrm>
          <a:custGeom>
            <a:avLst/>
            <a:gdLst>
              <a:gd name="connsiteX0" fmla="*/ 1344979 w 1344979"/>
              <a:gd name="connsiteY0" fmla="*/ 0 h 1170432"/>
              <a:gd name="connsiteX1" fmla="*/ 1296211 w 1344979"/>
              <a:gd name="connsiteY1" fmla="*/ 12192 h 1170432"/>
              <a:gd name="connsiteX2" fmla="*/ 771955 w 1344979"/>
              <a:gd name="connsiteY2" fmla="*/ 48768 h 1170432"/>
              <a:gd name="connsiteX3" fmla="*/ 674419 w 1344979"/>
              <a:gd name="connsiteY3" fmla="*/ 97536 h 1170432"/>
              <a:gd name="connsiteX4" fmla="*/ 637843 w 1344979"/>
              <a:gd name="connsiteY4" fmla="*/ 109728 h 1170432"/>
              <a:gd name="connsiteX5" fmla="*/ 601267 w 1344979"/>
              <a:gd name="connsiteY5" fmla="*/ 134112 h 1170432"/>
              <a:gd name="connsiteX6" fmla="*/ 564691 w 1344979"/>
              <a:gd name="connsiteY6" fmla="*/ 146304 h 1170432"/>
              <a:gd name="connsiteX7" fmla="*/ 491539 w 1344979"/>
              <a:gd name="connsiteY7" fmla="*/ 195072 h 1170432"/>
              <a:gd name="connsiteX8" fmla="*/ 454963 w 1344979"/>
              <a:gd name="connsiteY8" fmla="*/ 219456 h 1170432"/>
              <a:gd name="connsiteX9" fmla="*/ 418387 w 1344979"/>
              <a:gd name="connsiteY9" fmla="*/ 243840 h 1170432"/>
              <a:gd name="connsiteX10" fmla="*/ 320851 w 1344979"/>
              <a:gd name="connsiteY10" fmla="*/ 390144 h 1170432"/>
              <a:gd name="connsiteX11" fmla="*/ 296467 w 1344979"/>
              <a:gd name="connsiteY11" fmla="*/ 426720 h 1170432"/>
              <a:gd name="connsiteX12" fmla="*/ 259891 w 1344979"/>
              <a:gd name="connsiteY12" fmla="*/ 536448 h 1170432"/>
              <a:gd name="connsiteX13" fmla="*/ 247699 w 1344979"/>
              <a:gd name="connsiteY13" fmla="*/ 573024 h 1170432"/>
              <a:gd name="connsiteX14" fmla="*/ 235507 w 1344979"/>
              <a:gd name="connsiteY14" fmla="*/ 731520 h 1170432"/>
              <a:gd name="connsiteX15" fmla="*/ 223315 w 1344979"/>
              <a:gd name="connsiteY15" fmla="*/ 792480 h 1170432"/>
              <a:gd name="connsiteX16" fmla="*/ 211123 w 1344979"/>
              <a:gd name="connsiteY16" fmla="*/ 914400 h 1170432"/>
              <a:gd name="connsiteX17" fmla="*/ 198931 w 1344979"/>
              <a:gd name="connsiteY17" fmla="*/ 1121664 h 1170432"/>
              <a:gd name="connsiteX18" fmla="*/ 137971 w 1344979"/>
              <a:gd name="connsiteY18" fmla="*/ 1024128 h 1170432"/>
              <a:gd name="connsiteX19" fmla="*/ 77011 w 1344979"/>
              <a:gd name="connsiteY19" fmla="*/ 975360 h 1170432"/>
              <a:gd name="connsiteX20" fmla="*/ 3859 w 1344979"/>
              <a:gd name="connsiteY20" fmla="*/ 926592 h 1170432"/>
              <a:gd name="connsiteX21" fmla="*/ 40435 w 1344979"/>
              <a:gd name="connsiteY21" fmla="*/ 963168 h 1170432"/>
              <a:gd name="connsiteX22" fmla="*/ 64819 w 1344979"/>
              <a:gd name="connsiteY22" fmla="*/ 999744 h 1170432"/>
              <a:gd name="connsiteX23" fmla="*/ 101395 w 1344979"/>
              <a:gd name="connsiteY23" fmla="*/ 1024128 h 1170432"/>
              <a:gd name="connsiteX24" fmla="*/ 137971 w 1344979"/>
              <a:gd name="connsiteY24" fmla="*/ 1072896 h 1170432"/>
              <a:gd name="connsiteX25" fmla="*/ 186739 w 1344979"/>
              <a:gd name="connsiteY25" fmla="*/ 1146048 h 1170432"/>
              <a:gd name="connsiteX26" fmla="*/ 223315 w 1344979"/>
              <a:gd name="connsiteY26" fmla="*/ 1170432 h 1170432"/>
              <a:gd name="connsiteX27" fmla="*/ 259891 w 1344979"/>
              <a:gd name="connsiteY27" fmla="*/ 1158240 h 1170432"/>
              <a:gd name="connsiteX28" fmla="*/ 272083 w 1344979"/>
              <a:gd name="connsiteY28" fmla="*/ 1109472 h 1170432"/>
              <a:gd name="connsiteX29" fmla="*/ 296467 w 1344979"/>
              <a:gd name="connsiteY29" fmla="*/ 1072896 h 1170432"/>
              <a:gd name="connsiteX30" fmla="*/ 406195 w 1344979"/>
              <a:gd name="connsiteY30" fmla="*/ 1024128 h 1170432"/>
              <a:gd name="connsiteX31" fmla="*/ 442771 w 1344979"/>
              <a:gd name="connsiteY31" fmla="*/ 999744 h 1170432"/>
              <a:gd name="connsiteX32" fmla="*/ 564691 w 1344979"/>
              <a:gd name="connsiteY32" fmla="*/ 963168 h 1170432"/>
              <a:gd name="connsiteX33" fmla="*/ 589075 w 1344979"/>
              <a:gd name="connsiteY33" fmla="*/ 938784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44979" h="1170432">
                <a:moveTo>
                  <a:pt x="1344979" y="0"/>
                </a:moveTo>
                <a:cubicBezTo>
                  <a:pt x="1328723" y="4064"/>
                  <a:pt x="1312947" y="11376"/>
                  <a:pt x="1296211" y="12192"/>
                </a:cubicBezTo>
                <a:cubicBezTo>
                  <a:pt x="1263037" y="13810"/>
                  <a:pt x="912008" y="-21258"/>
                  <a:pt x="771955" y="48768"/>
                </a:cubicBezTo>
                <a:cubicBezTo>
                  <a:pt x="739443" y="65024"/>
                  <a:pt x="708903" y="86041"/>
                  <a:pt x="674419" y="97536"/>
                </a:cubicBezTo>
                <a:cubicBezTo>
                  <a:pt x="662227" y="101600"/>
                  <a:pt x="649338" y="103981"/>
                  <a:pt x="637843" y="109728"/>
                </a:cubicBezTo>
                <a:cubicBezTo>
                  <a:pt x="624737" y="116281"/>
                  <a:pt x="614373" y="127559"/>
                  <a:pt x="601267" y="134112"/>
                </a:cubicBezTo>
                <a:cubicBezTo>
                  <a:pt x="589772" y="139859"/>
                  <a:pt x="575925" y="140063"/>
                  <a:pt x="564691" y="146304"/>
                </a:cubicBezTo>
                <a:cubicBezTo>
                  <a:pt x="539073" y="160536"/>
                  <a:pt x="515923" y="178816"/>
                  <a:pt x="491539" y="195072"/>
                </a:cubicBezTo>
                <a:lnTo>
                  <a:pt x="454963" y="219456"/>
                </a:lnTo>
                <a:lnTo>
                  <a:pt x="418387" y="243840"/>
                </a:lnTo>
                <a:lnTo>
                  <a:pt x="320851" y="390144"/>
                </a:lnTo>
                <a:cubicBezTo>
                  <a:pt x="312723" y="402336"/>
                  <a:pt x="301101" y="412819"/>
                  <a:pt x="296467" y="426720"/>
                </a:cubicBezTo>
                <a:lnTo>
                  <a:pt x="259891" y="536448"/>
                </a:lnTo>
                <a:lnTo>
                  <a:pt x="247699" y="573024"/>
                </a:lnTo>
                <a:cubicBezTo>
                  <a:pt x="243635" y="625856"/>
                  <a:pt x="241359" y="678856"/>
                  <a:pt x="235507" y="731520"/>
                </a:cubicBezTo>
                <a:cubicBezTo>
                  <a:pt x="233219" y="752116"/>
                  <a:pt x="226054" y="771939"/>
                  <a:pt x="223315" y="792480"/>
                </a:cubicBezTo>
                <a:cubicBezTo>
                  <a:pt x="217917" y="832964"/>
                  <a:pt x="214140" y="873669"/>
                  <a:pt x="211123" y="914400"/>
                </a:cubicBezTo>
                <a:cubicBezTo>
                  <a:pt x="206011" y="983418"/>
                  <a:pt x="202995" y="1052576"/>
                  <a:pt x="198931" y="1121664"/>
                </a:cubicBezTo>
                <a:cubicBezTo>
                  <a:pt x="169913" y="1034611"/>
                  <a:pt x="195933" y="1062769"/>
                  <a:pt x="137971" y="1024128"/>
                </a:cubicBezTo>
                <a:cubicBezTo>
                  <a:pt x="92916" y="956546"/>
                  <a:pt x="139365" y="1010001"/>
                  <a:pt x="77011" y="975360"/>
                </a:cubicBezTo>
                <a:cubicBezTo>
                  <a:pt x="51393" y="961128"/>
                  <a:pt x="-16863" y="905870"/>
                  <a:pt x="3859" y="926592"/>
                </a:cubicBezTo>
                <a:cubicBezTo>
                  <a:pt x="16051" y="938784"/>
                  <a:pt x="29397" y="949922"/>
                  <a:pt x="40435" y="963168"/>
                </a:cubicBezTo>
                <a:cubicBezTo>
                  <a:pt x="49816" y="974425"/>
                  <a:pt x="54458" y="989383"/>
                  <a:pt x="64819" y="999744"/>
                </a:cubicBezTo>
                <a:cubicBezTo>
                  <a:pt x="75180" y="1010105"/>
                  <a:pt x="91034" y="1013767"/>
                  <a:pt x="101395" y="1024128"/>
                </a:cubicBezTo>
                <a:cubicBezTo>
                  <a:pt x="115763" y="1038496"/>
                  <a:pt x="126318" y="1056249"/>
                  <a:pt x="137971" y="1072896"/>
                </a:cubicBezTo>
                <a:cubicBezTo>
                  <a:pt x="154777" y="1096904"/>
                  <a:pt x="162355" y="1129792"/>
                  <a:pt x="186739" y="1146048"/>
                </a:cubicBezTo>
                <a:lnTo>
                  <a:pt x="223315" y="1170432"/>
                </a:lnTo>
                <a:cubicBezTo>
                  <a:pt x="235507" y="1166368"/>
                  <a:pt x="251863" y="1168275"/>
                  <a:pt x="259891" y="1158240"/>
                </a:cubicBezTo>
                <a:cubicBezTo>
                  <a:pt x="270359" y="1145156"/>
                  <a:pt x="265482" y="1124873"/>
                  <a:pt x="272083" y="1109472"/>
                </a:cubicBezTo>
                <a:cubicBezTo>
                  <a:pt x="277855" y="1096004"/>
                  <a:pt x="286106" y="1083257"/>
                  <a:pt x="296467" y="1072896"/>
                </a:cubicBezTo>
                <a:cubicBezTo>
                  <a:pt x="346095" y="1023268"/>
                  <a:pt x="333761" y="1072417"/>
                  <a:pt x="406195" y="1024128"/>
                </a:cubicBezTo>
                <a:cubicBezTo>
                  <a:pt x="418387" y="1016000"/>
                  <a:pt x="429303" y="1005516"/>
                  <a:pt x="442771" y="999744"/>
                </a:cubicBezTo>
                <a:cubicBezTo>
                  <a:pt x="471779" y="987312"/>
                  <a:pt x="544202" y="983657"/>
                  <a:pt x="564691" y="963168"/>
                </a:cubicBezTo>
                <a:lnTo>
                  <a:pt x="589075" y="938784"/>
                </a:lnTo>
              </a:path>
            </a:pathLst>
          </a:custGeom>
          <a:noFill/>
          <a:ln w="381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"/>
    </mc:Choice>
    <mc:Fallback xmlns="">
      <p:transition spd="slow" advTm="986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HashMap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&lt;String, </a:t>
            </a:r>
            <a:r>
              <a:rPr lang="en-US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4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23891" y="2208021"/>
            <a:ext cx="2743200" cy="995362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>
            <a:outerShdw blurRad="63500" dist="152735" dir="2700000" algn="ctr" rotWithShape="0">
              <a:srgbClr val="808080"/>
            </a:outerShdw>
          </a:effectLst>
        </p:spPr>
        <p:txBody>
          <a:bodyPr lIns="108000" tIns="63000" rIns="108000" bIns="63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4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Type of values your </a:t>
            </a:r>
            <a:r>
              <a:rPr lang="en-US" altLang="en-US" sz="2400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HashMap</a:t>
            </a:r>
            <a:r>
              <a:rPr lang="en-US" altLang="en-US" sz="24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 will store.</a:t>
            </a:r>
          </a:p>
        </p:txBody>
      </p:sp>
      <p:sp>
        <p:nvSpPr>
          <p:cNvPr id="6" name="Freeform 5"/>
          <p:cNvSpPr/>
          <p:nvPr/>
        </p:nvSpPr>
        <p:spPr>
          <a:xfrm>
            <a:off x="3178912" y="2533205"/>
            <a:ext cx="1344979" cy="1170432"/>
          </a:xfrm>
          <a:custGeom>
            <a:avLst/>
            <a:gdLst>
              <a:gd name="connsiteX0" fmla="*/ 1344979 w 1344979"/>
              <a:gd name="connsiteY0" fmla="*/ 0 h 1170432"/>
              <a:gd name="connsiteX1" fmla="*/ 1296211 w 1344979"/>
              <a:gd name="connsiteY1" fmla="*/ 12192 h 1170432"/>
              <a:gd name="connsiteX2" fmla="*/ 771955 w 1344979"/>
              <a:gd name="connsiteY2" fmla="*/ 48768 h 1170432"/>
              <a:gd name="connsiteX3" fmla="*/ 674419 w 1344979"/>
              <a:gd name="connsiteY3" fmla="*/ 97536 h 1170432"/>
              <a:gd name="connsiteX4" fmla="*/ 637843 w 1344979"/>
              <a:gd name="connsiteY4" fmla="*/ 109728 h 1170432"/>
              <a:gd name="connsiteX5" fmla="*/ 601267 w 1344979"/>
              <a:gd name="connsiteY5" fmla="*/ 134112 h 1170432"/>
              <a:gd name="connsiteX6" fmla="*/ 564691 w 1344979"/>
              <a:gd name="connsiteY6" fmla="*/ 146304 h 1170432"/>
              <a:gd name="connsiteX7" fmla="*/ 491539 w 1344979"/>
              <a:gd name="connsiteY7" fmla="*/ 195072 h 1170432"/>
              <a:gd name="connsiteX8" fmla="*/ 454963 w 1344979"/>
              <a:gd name="connsiteY8" fmla="*/ 219456 h 1170432"/>
              <a:gd name="connsiteX9" fmla="*/ 418387 w 1344979"/>
              <a:gd name="connsiteY9" fmla="*/ 243840 h 1170432"/>
              <a:gd name="connsiteX10" fmla="*/ 320851 w 1344979"/>
              <a:gd name="connsiteY10" fmla="*/ 390144 h 1170432"/>
              <a:gd name="connsiteX11" fmla="*/ 296467 w 1344979"/>
              <a:gd name="connsiteY11" fmla="*/ 426720 h 1170432"/>
              <a:gd name="connsiteX12" fmla="*/ 259891 w 1344979"/>
              <a:gd name="connsiteY12" fmla="*/ 536448 h 1170432"/>
              <a:gd name="connsiteX13" fmla="*/ 247699 w 1344979"/>
              <a:gd name="connsiteY13" fmla="*/ 573024 h 1170432"/>
              <a:gd name="connsiteX14" fmla="*/ 235507 w 1344979"/>
              <a:gd name="connsiteY14" fmla="*/ 731520 h 1170432"/>
              <a:gd name="connsiteX15" fmla="*/ 223315 w 1344979"/>
              <a:gd name="connsiteY15" fmla="*/ 792480 h 1170432"/>
              <a:gd name="connsiteX16" fmla="*/ 211123 w 1344979"/>
              <a:gd name="connsiteY16" fmla="*/ 914400 h 1170432"/>
              <a:gd name="connsiteX17" fmla="*/ 198931 w 1344979"/>
              <a:gd name="connsiteY17" fmla="*/ 1121664 h 1170432"/>
              <a:gd name="connsiteX18" fmla="*/ 137971 w 1344979"/>
              <a:gd name="connsiteY18" fmla="*/ 1024128 h 1170432"/>
              <a:gd name="connsiteX19" fmla="*/ 77011 w 1344979"/>
              <a:gd name="connsiteY19" fmla="*/ 975360 h 1170432"/>
              <a:gd name="connsiteX20" fmla="*/ 3859 w 1344979"/>
              <a:gd name="connsiteY20" fmla="*/ 926592 h 1170432"/>
              <a:gd name="connsiteX21" fmla="*/ 40435 w 1344979"/>
              <a:gd name="connsiteY21" fmla="*/ 963168 h 1170432"/>
              <a:gd name="connsiteX22" fmla="*/ 64819 w 1344979"/>
              <a:gd name="connsiteY22" fmla="*/ 999744 h 1170432"/>
              <a:gd name="connsiteX23" fmla="*/ 101395 w 1344979"/>
              <a:gd name="connsiteY23" fmla="*/ 1024128 h 1170432"/>
              <a:gd name="connsiteX24" fmla="*/ 137971 w 1344979"/>
              <a:gd name="connsiteY24" fmla="*/ 1072896 h 1170432"/>
              <a:gd name="connsiteX25" fmla="*/ 186739 w 1344979"/>
              <a:gd name="connsiteY25" fmla="*/ 1146048 h 1170432"/>
              <a:gd name="connsiteX26" fmla="*/ 223315 w 1344979"/>
              <a:gd name="connsiteY26" fmla="*/ 1170432 h 1170432"/>
              <a:gd name="connsiteX27" fmla="*/ 259891 w 1344979"/>
              <a:gd name="connsiteY27" fmla="*/ 1158240 h 1170432"/>
              <a:gd name="connsiteX28" fmla="*/ 272083 w 1344979"/>
              <a:gd name="connsiteY28" fmla="*/ 1109472 h 1170432"/>
              <a:gd name="connsiteX29" fmla="*/ 296467 w 1344979"/>
              <a:gd name="connsiteY29" fmla="*/ 1072896 h 1170432"/>
              <a:gd name="connsiteX30" fmla="*/ 406195 w 1344979"/>
              <a:gd name="connsiteY30" fmla="*/ 1024128 h 1170432"/>
              <a:gd name="connsiteX31" fmla="*/ 442771 w 1344979"/>
              <a:gd name="connsiteY31" fmla="*/ 999744 h 1170432"/>
              <a:gd name="connsiteX32" fmla="*/ 564691 w 1344979"/>
              <a:gd name="connsiteY32" fmla="*/ 963168 h 1170432"/>
              <a:gd name="connsiteX33" fmla="*/ 589075 w 1344979"/>
              <a:gd name="connsiteY33" fmla="*/ 938784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44979" h="1170432">
                <a:moveTo>
                  <a:pt x="1344979" y="0"/>
                </a:moveTo>
                <a:cubicBezTo>
                  <a:pt x="1328723" y="4064"/>
                  <a:pt x="1312947" y="11376"/>
                  <a:pt x="1296211" y="12192"/>
                </a:cubicBezTo>
                <a:cubicBezTo>
                  <a:pt x="1263037" y="13810"/>
                  <a:pt x="912008" y="-21258"/>
                  <a:pt x="771955" y="48768"/>
                </a:cubicBezTo>
                <a:cubicBezTo>
                  <a:pt x="739443" y="65024"/>
                  <a:pt x="708903" y="86041"/>
                  <a:pt x="674419" y="97536"/>
                </a:cubicBezTo>
                <a:cubicBezTo>
                  <a:pt x="662227" y="101600"/>
                  <a:pt x="649338" y="103981"/>
                  <a:pt x="637843" y="109728"/>
                </a:cubicBezTo>
                <a:cubicBezTo>
                  <a:pt x="624737" y="116281"/>
                  <a:pt x="614373" y="127559"/>
                  <a:pt x="601267" y="134112"/>
                </a:cubicBezTo>
                <a:cubicBezTo>
                  <a:pt x="589772" y="139859"/>
                  <a:pt x="575925" y="140063"/>
                  <a:pt x="564691" y="146304"/>
                </a:cubicBezTo>
                <a:cubicBezTo>
                  <a:pt x="539073" y="160536"/>
                  <a:pt x="515923" y="178816"/>
                  <a:pt x="491539" y="195072"/>
                </a:cubicBezTo>
                <a:lnTo>
                  <a:pt x="454963" y="219456"/>
                </a:lnTo>
                <a:lnTo>
                  <a:pt x="418387" y="243840"/>
                </a:lnTo>
                <a:lnTo>
                  <a:pt x="320851" y="390144"/>
                </a:lnTo>
                <a:cubicBezTo>
                  <a:pt x="312723" y="402336"/>
                  <a:pt x="301101" y="412819"/>
                  <a:pt x="296467" y="426720"/>
                </a:cubicBezTo>
                <a:lnTo>
                  <a:pt x="259891" y="536448"/>
                </a:lnTo>
                <a:lnTo>
                  <a:pt x="247699" y="573024"/>
                </a:lnTo>
                <a:cubicBezTo>
                  <a:pt x="243635" y="625856"/>
                  <a:pt x="241359" y="678856"/>
                  <a:pt x="235507" y="731520"/>
                </a:cubicBezTo>
                <a:cubicBezTo>
                  <a:pt x="233219" y="752116"/>
                  <a:pt x="226054" y="771939"/>
                  <a:pt x="223315" y="792480"/>
                </a:cubicBezTo>
                <a:cubicBezTo>
                  <a:pt x="217917" y="832964"/>
                  <a:pt x="214140" y="873669"/>
                  <a:pt x="211123" y="914400"/>
                </a:cubicBezTo>
                <a:cubicBezTo>
                  <a:pt x="206011" y="983418"/>
                  <a:pt x="202995" y="1052576"/>
                  <a:pt x="198931" y="1121664"/>
                </a:cubicBezTo>
                <a:cubicBezTo>
                  <a:pt x="169913" y="1034611"/>
                  <a:pt x="195933" y="1062769"/>
                  <a:pt x="137971" y="1024128"/>
                </a:cubicBezTo>
                <a:cubicBezTo>
                  <a:pt x="92916" y="956546"/>
                  <a:pt x="139365" y="1010001"/>
                  <a:pt x="77011" y="975360"/>
                </a:cubicBezTo>
                <a:cubicBezTo>
                  <a:pt x="51393" y="961128"/>
                  <a:pt x="-16863" y="905870"/>
                  <a:pt x="3859" y="926592"/>
                </a:cubicBezTo>
                <a:cubicBezTo>
                  <a:pt x="16051" y="938784"/>
                  <a:pt x="29397" y="949922"/>
                  <a:pt x="40435" y="963168"/>
                </a:cubicBezTo>
                <a:cubicBezTo>
                  <a:pt x="49816" y="974425"/>
                  <a:pt x="54458" y="989383"/>
                  <a:pt x="64819" y="999744"/>
                </a:cubicBezTo>
                <a:cubicBezTo>
                  <a:pt x="75180" y="1010105"/>
                  <a:pt x="91034" y="1013767"/>
                  <a:pt x="101395" y="1024128"/>
                </a:cubicBezTo>
                <a:cubicBezTo>
                  <a:pt x="115763" y="1038496"/>
                  <a:pt x="126318" y="1056249"/>
                  <a:pt x="137971" y="1072896"/>
                </a:cubicBezTo>
                <a:cubicBezTo>
                  <a:pt x="154777" y="1096904"/>
                  <a:pt x="162355" y="1129792"/>
                  <a:pt x="186739" y="1146048"/>
                </a:cubicBezTo>
                <a:lnTo>
                  <a:pt x="223315" y="1170432"/>
                </a:lnTo>
                <a:cubicBezTo>
                  <a:pt x="235507" y="1166368"/>
                  <a:pt x="251863" y="1168275"/>
                  <a:pt x="259891" y="1158240"/>
                </a:cubicBezTo>
                <a:cubicBezTo>
                  <a:pt x="270359" y="1145156"/>
                  <a:pt x="265482" y="1124873"/>
                  <a:pt x="272083" y="1109472"/>
                </a:cubicBezTo>
                <a:cubicBezTo>
                  <a:pt x="277855" y="1096004"/>
                  <a:pt x="286106" y="1083257"/>
                  <a:pt x="296467" y="1072896"/>
                </a:cubicBezTo>
                <a:cubicBezTo>
                  <a:pt x="346095" y="1023268"/>
                  <a:pt x="333761" y="1072417"/>
                  <a:pt x="406195" y="1024128"/>
                </a:cubicBezTo>
                <a:cubicBezTo>
                  <a:pt x="418387" y="1016000"/>
                  <a:pt x="429303" y="1005516"/>
                  <a:pt x="442771" y="999744"/>
                </a:cubicBezTo>
                <a:cubicBezTo>
                  <a:pt x="471779" y="987312"/>
                  <a:pt x="544202" y="983657"/>
                  <a:pt x="564691" y="963168"/>
                </a:cubicBezTo>
                <a:lnTo>
                  <a:pt x="589075" y="938784"/>
                </a:lnTo>
              </a:path>
            </a:pathLst>
          </a:custGeom>
          <a:noFill/>
          <a:ln w="381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"/>
    </mc:Choice>
    <mc:Fallback xmlns="">
      <p:transition spd="slow" advTm="986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HashMap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&lt;String, String&gt; </a:t>
            </a:r>
            <a:r>
              <a:rPr lang="en-US" alt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myHashMap</a:t>
            </a:r>
            <a:r>
              <a:rPr lang="en-US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altLang="en-US" sz="24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</p:txBody>
      </p:sp>
    </p:spTree>
    <p:extLst>
      <p:ext uri="{BB962C8B-B14F-4D97-AF65-F5344CB8AC3E}">
        <p14:creationId xmlns:p14="http://schemas.microsoft.com/office/powerpoint/2010/main" val="79829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"/>
    </mc:Choice>
    <mc:Fallback xmlns="">
      <p:transition spd="slow" advTm="986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HashMap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&lt;String, String&gt; </a:t>
            </a: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4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&lt;&gt;()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349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"/>
    </mc:Choice>
    <mc:Fallback xmlns="">
      <p:transition spd="slow" advTm="986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HashMap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&lt;String, String&gt; </a:t>
            </a:r>
            <a:r>
              <a:rPr lang="en-US" alt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myHashMap</a:t>
            </a:r>
            <a:r>
              <a:rPr lang="en-US" alt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</p:txBody>
      </p:sp>
    </p:spTree>
    <p:extLst>
      <p:ext uri="{BB962C8B-B14F-4D97-AF65-F5344CB8AC3E}">
        <p14:creationId xmlns:p14="http://schemas.microsoft.com/office/powerpoint/2010/main" val="9655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"/>
    </mc:Choice>
    <mc:Fallback xmlns="">
      <p:transition spd="slow" advTm="986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HashMap</a:t>
            </a:r>
            <a:r>
              <a:rPr lang="en-US" altLang="x-none" dirty="0"/>
              <a:t> - Put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Create an (initially empty) </a:t>
            </a:r>
            <a:r>
              <a:rPr lang="en-US" altLang="x-none" dirty="0" err="1">
                <a:solidFill>
                  <a:srgbClr val="00B050"/>
                </a:solidFill>
                <a:latin typeface="Consolas" charset="0"/>
              </a:rPr>
              <a:t>HashMap</a:t>
            </a: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</a:rPr>
              <a:t>HashMap</a:t>
            </a:r>
            <a:r>
              <a:rPr lang="en-US" altLang="x-none" dirty="0">
                <a:latin typeface="Consolas" charset="0"/>
              </a:rPr>
              <a:t>&lt;String, String&gt; map = </a:t>
            </a:r>
            <a:r>
              <a:rPr lang="en-US" altLang="x-none" b="1" dirty="0">
                <a:solidFill>
                  <a:srgbClr val="7030A0"/>
                </a:solidFill>
                <a:latin typeface="Consolas" charset="0"/>
              </a:rPr>
              <a:t>new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dirty="0" err="1">
                <a:latin typeface="Consolas" charset="0"/>
              </a:rPr>
              <a:t>HashMap</a:t>
            </a:r>
            <a:r>
              <a:rPr lang="en-US" altLang="x-none" dirty="0">
                <a:latin typeface="Consolas" charset="0"/>
              </a:rPr>
              <a:t>&lt;&gt;();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map.put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"dog"</a:t>
            </a:r>
            <a:r>
              <a:rPr lang="en-US" altLang="x-none" dirty="0">
                <a:latin typeface="Consolas" charset="0"/>
              </a:rPr>
              <a:t>,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 "bark"</a:t>
            </a:r>
            <a:r>
              <a:rPr lang="en-US" altLang="x-none" dirty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Add a key-value pair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map.put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"cat"</a:t>
            </a:r>
            <a:r>
              <a:rPr lang="en-US" altLang="x-none" dirty="0">
                <a:latin typeface="Consolas" charset="0"/>
              </a:rPr>
              <a:t>,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 "meow"</a:t>
            </a:r>
            <a:r>
              <a:rPr lang="en-US" altLang="x-none" dirty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Add another pair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map.put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"seal"</a:t>
            </a:r>
            <a:r>
              <a:rPr lang="en-US" altLang="x-none" dirty="0">
                <a:latin typeface="Consolas" charset="0"/>
              </a:rPr>
              <a:t>,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 "ow ow"</a:t>
            </a:r>
            <a:r>
              <a:rPr lang="en-US" altLang="x-none" dirty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Add another pair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map.put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"seal"</a:t>
            </a:r>
            <a:r>
              <a:rPr lang="en-US" altLang="x-none" dirty="0">
                <a:latin typeface="Consolas" charset="0"/>
              </a:rPr>
              <a:t>,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 "ow ow ow"</a:t>
            </a:r>
            <a:r>
              <a:rPr lang="en-US" altLang="x-none" dirty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Overwrites!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5512" y="5643786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Keys: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112" y="4576986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Values:</a:t>
            </a:r>
          </a:p>
        </p:txBody>
      </p:sp>
      <p:sp>
        <p:nvSpPr>
          <p:cNvPr id="8" name="Freeform 7"/>
          <p:cNvSpPr/>
          <p:nvPr/>
        </p:nvSpPr>
        <p:spPr>
          <a:xfrm>
            <a:off x="2297112" y="4043586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984876">
            <a:off x="2249641" y="4616951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“bark”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97112" y="5719986"/>
            <a:ext cx="110639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“dog”</a:t>
            </a:r>
          </a:p>
        </p:txBody>
      </p:sp>
      <p:sp>
        <p:nvSpPr>
          <p:cNvPr id="11" name="Freeform 10"/>
          <p:cNvSpPr/>
          <p:nvPr/>
        </p:nvSpPr>
        <p:spPr>
          <a:xfrm>
            <a:off x="587115" y="3758596"/>
            <a:ext cx="7674964" cy="271840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049712" y="3510186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531412" y="4043586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31412" y="5719986"/>
            <a:ext cx="110639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“cat”</a:t>
            </a:r>
          </a:p>
        </p:txBody>
      </p:sp>
      <p:sp>
        <p:nvSpPr>
          <p:cNvPr id="17" name="TextBox 16"/>
          <p:cNvSpPr txBox="1"/>
          <p:nvPr/>
        </p:nvSpPr>
        <p:spPr>
          <a:xfrm rot="19984876">
            <a:off x="6483942" y="4616950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“meow”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377948" y="4107422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77948" y="5783822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“seal”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05332" y="4297634"/>
            <a:ext cx="1097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ow”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51545" y="4297634"/>
            <a:ext cx="98106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653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/>
      <p:bldP spid="11" grpId="0" animBg="1"/>
      <p:bldP spid="12" grpId="0" animBg="1"/>
      <p:bldP spid="15" grpId="0" animBg="1"/>
      <p:bldP spid="16" grpId="0"/>
      <p:bldP spid="17" grpId="0"/>
      <p:bldP spid="20" grpId="0" animBg="1"/>
      <p:bldP spid="21" grpId="0"/>
      <p:bldP spid="22" grpId="0"/>
      <p:bldP spid="2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HashMap</a:t>
            </a:r>
            <a:r>
              <a:rPr lang="en-US" altLang="x-none" dirty="0"/>
              <a:t> - Get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String s = </a:t>
            </a:r>
            <a:r>
              <a:rPr lang="en-US" altLang="x-none" dirty="0" err="1">
                <a:latin typeface="Consolas" charset="0"/>
              </a:rPr>
              <a:t>map.get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"dog"</a:t>
            </a:r>
            <a:r>
              <a:rPr lang="en-US" altLang="x-none" dirty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Get a value for a key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String s = </a:t>
            </a:r>
            <a:r>
              <a:rPr lang="en-US" altLang="x-none" dirty="0" err="1">
                <a:latin typeface="Consolas" charset="0"/>
              </a:rPr>
              <a:t>map.get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"cat"</a:t>
            </a:r>
            <a:r>
              <a:rPr lang="en-US" altLang="x-none" dirty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Get a value for a key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String s = </a:t>
            </a:r>
            <a:r>
              <a:rPr lang="en-US" altLang="x-none" dirty="0" err="1">
                <a:latin typeface="Consolas" charset="0"/>
              </a:rPr>
              <a:t>map.get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"fox"</a:t>
            </a:r>
            <a:r>
              <a:rPr lang="en-US" altLang="x-none" dirty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null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5512" y="5643786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Keys: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112" y="4576986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Values:</a:t>
            </a:r>
          </a:p>
        </p:txBody>
      </p:sp>
      <p:sp>
        <p:nvSpPr>
          <p:cNvPr id="8" name="Freeform 7"/>
          <p:cNvSpPr/>
          <p:nvPr/>
        </p:nvSpPr>
        <p:spPr>
          <a:xfrm>
            <a:off x="2297112" y="4043586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984876">
            <a:off x="2249641" y="4616951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“bark”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97112" y="5719986"/>
            <a:ext cx="110639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“dog”</a:t>
            </a:r>
          </a:p>
        </p:txBody>
      </p:sp>
      <p:sp>
        <p:nvSpPr>
          <p:cNvPr id="11" name="Freeform 10"/>
          <p:cNvSpPr/>
          <p:nvPr/>
        </p:nvSpPr>
        <p:spPr>
          <a:xfrm>
            <a:off x="587115" y="3758596"/>
            <a:ext cx="7674964" cy="271840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049712" y="3510186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531412" y="4043586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31412" y="5719986"/>
            <a:ext cx="110639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“cat”</a:t>
            </a:r>
          </a:p>
        </p:txBody>
      </p:sp>
      <p:sp>
        <p:nvSpPr>
          <p:cNvPr id="17" name="TextBox 16"/>
          <p:cNvSpPr txBox="1"/>
          <p:nvPr/>
        </p:nvSpPr>
        <p:spPr>
          <a:xfrm rot="19984876">
            <a:off x="6483942" y="4616950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“meow”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377948" y="4107422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77948" y="5783822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“seal”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05332" y="4297634"/>
            <a:ext cx="1097257" cy="1122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  <p:sp>
        <p:nvSpPr>
          <p:cNvPr id="23" name="Freeform 22"/>
          <p:cNvSpPr/>
          <p:nvPr/>
        </p:nvSpPr>
        <p:spPr>
          <a:xfrm>
            <a:off x="2168087" y="4297634"/>
            <a:ext cx="1429965" cy="1094282"/>
          </a:xfrm>
          <a:custGeom>
            <a:avLst/>
            <a:gdLst>
              <a:gd name="connsiteX0" fmla="*/ 1280064 w 1429965"/>
              <a:gd name="connsiteY0" fmla="*/ 104931 h 1094282"/>
              <a:gd name="connsiteX1" fmla="*/ 1220103 w 1429965"/>
              <a:gd name="connsiteY1" fmla="*/ 119921 h 1094282"/>
              <a:gd name="connsiteX2" fmla="*/ 1055211 w 1429965"/>
              <a:gd name="connsiteY2" fmla="*/ 74950 h 1094282"/>
              <a:gd name="connsiteX3" fmla="*/ 965270 w 1429965"/>
              <a:gd name="connsiteY3" fmla="*/ 59960 h 1094282"/>
              <a:gd name="connsiteX4" fmla="*/ 530555 w 1429965"/>
              <a:gd name="connsiteY4" fmla="*/ 59960 h 1094282"/>
              <a:gd name="connsiteX5" fmla="*/ 440614 w 1429965"/>
              <a:gd name="connsiteY5" fmla="*/ 74950 h 1094282"/>
              <a:gd name="connsiteX6" fmla="*/ 320693 w 1429965"/>
              <a:gd name="connsiteY6" fmla="*/ 104931 h 1094282"/>
              <a:gd name="connsiteX7" fmla="*/ 170791 w 1429965"/>
              <a:gd name="connsiteY7" fmla="*/ 194872 h 1094282"/>
              <a:gd name="connsiteX8" fmla="*/ 125821 w 1429965"/>
              <a:gd name="connsiteY8" fmla="*/ 254832 h 1094282"/>
              <a:gd name="connsiteX9" fmla="*/ 65860 w 1429965"/>
              <a:gd name="connsiteY9" fmla="*/ 314793 h 1094282"/>
              <a:gd name="connsiteX10" fmla="*/ 35880 w 1429965"/>
              <a:gd name="connsiteY10" fmla="*/ 404734 h 1094282"/>
              <a:gd name="connsiteX11" fmla="*/ 20890 w 1429965"/>
              <a:gd name="connsiteY11" fmla="*/ 449705 h 1094282"/>
              <a:gd name="connsiteX12" fmla="*/ 20890 w 1429965"/>
              <a:gd name="connsiteY12" fmla="*/ 824459 h 1094282"/>
              <a:gd name="connsiteX13" fmla="*/ 95841 w 1429965"/>
              <a:gd name="connsiteY13" fmla="*/ 914400 h 1094282"/>
              <a:gd name="connsiteX14" fmla="*/ 125821 w 1429965"/>
              <a:gd name="connsiteY14" fmla="*/ 959370 h 1094282"/>
              <a:gd name="connsiteX15" fmla="*/ 230752 w 1429965"/>
              <a:gd name="connsiteY15" fmla="*/ 1019331 h 1094282"/>
              <a:gd name="connsiteX16" fmla="*/ 290713 w 1429965"/>
              <a:gd name="connsiteY16" fmla="*/ 1049311 h 1094282"/>
              <a:gd name="connsiteX17" fmla="*/ 335683 w 1429965"/>
              <a:gd name="connsiteY17" fmla="*/ 1079291 h 1094282"/>
              <a:gd name="connsiteX18" fmla="*/ 395644 w 1429965"/>
              <a:gd name="connsiteY18" fmla="*/ 1094282 h 1094282"/>
              <a:gd name="connsiteX19" fmla="*/ 800378 w 1429965"/>
              <a:gd name="connsiteY19" fmla="*/ 1079291 h 1094282"/>
              <a:gd name="connsiteX20" fmla="*/ 845349 w 1429965"/>
              <a:gd name="connsiteY20" fmla="*/ 1049311 h 1094282"/>
              <a:gd name="connsiteX21" fmla="*/ 995250 w 1429965"/>
              <a:gd name="connsiteY21" fmla="*/ 989350 h 1094282"/>
              <a:gd name="connsiteX22" fmla="*/ 1085191 w 1429965"/>
              <a:gd name="connsiteY22" fmla="*/ 929390 h 1094282"/>
              <a:gd name="connsiteX23" fmla="*/ 1205113 w 1429965"/>
              <a:gd name="connsiteY23" fmla="*/ 839449 h 1094282"/>
              <a:gd name="connsiteX24" fmla="*/ 1235093 w 1429965"/>
              <a:gd name="connsiteY24" fmla="*/ 794478 h 1094282"/>
              <a:gd name="connsiteX25" fmla="*/ 1325034 w 1429965"/>
              <a:gd name="connsiteY25" fmla="*/ 704537 h 1094282"/>
              <a:gd name="connsiteX26" fmla="*/ 1340024 w 1429965"/>
              <a:gd name="connsiteY26" fmla="*/ 659567 h 1094282"/>
              <a:gd name="connsiteX27" fmla="*/ 1399985 w 1429965"/>
              <a:gd name="connsiteY27" fmla="*/ 554636 h 1094282"/>
              <a:gd name="connsiteX28" fmla="*/ 1429965 w 1429965"/>
              <a:gd name="connsiteY28" fmla="*/ 389744 h 1094282"/>
              <a:gd name="connsiteX29" fmla="*/ 1414975 w 1429965"/>
              <a:gd name="connsiteY29" fmla="*/ 179882 h 1094282"/>
              <a:gd name="connsiteX30" fmla="*/ 1325034 w 1429965"/>
              <a:gd name="connsiteY30" fmla="*/ 74950 h 1094282"/>
              <a:gd name="connsiteX31" fmla="*/ 1280064 w 1429965"/>
              <a:gd name="connsiteY31" fmla="*/ 29980 h 1094282"/>
              <a:gd name="connsiteX32" fmla="*/ 1190123 w 1429965"/>
              <a:gd name="connsiteY32" fmla="*/ 0 h 1094282"/>
              <a:gd name="connsiteX33" fmla="*/ 1130162 w 1429965"/>
              <a:gd name="connsiteY33" fmla="*/ 44970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29965" h="1094282">
                <a:moveTo>
                  <a:pt x="1280064" y="104931"/>
                </a:moveTo>
                <a:cubicBezTo>
                  <a:pt x="1260077" y="109928"/>
                  <a:pt x="1240705" y="119921"/>
                  <a:pt x="1220103" y="119921"/>
                </a:cubicBezTo>
                <a:cubicBezTo>
                  <a:pt x="1149285" y="119921"/>
                  <a:pt x="1125761" y="86708"/>
                  <a:pt x="1055211" y="74950"/>
                </a:cubicBezTo>
                <a:lnTo>
                  <a:pt x="965270" y="59960"/>
                </a:lnTo>
                <a:cubicBezTo>
                  <a:pt x="799954" y="4855"/>
                  <a:pt x="911462" y="36154"/>
                  <a:pt x="530555" y="59960"/>
                </a:cubicBezTo>
                <a:cubicBezTo>
                  <a:pt x="500220" y="61856"/>
                  <a:pt x="470518" y="69513"/>
                  <a:pt x="440614" y="74950"/>
                </a:cubicBezTo>
                <a:cubicBezTo>
                  <a:pt x="418908" y="78897"/>
                  <a:pt x="347204" y="90656"/>
                  <a:pt x="320693" y="104931"/>
                </a:cubicBezTo>
                <a:cubicBezTo>
                  <a:pt x="269387" y="132557"/>
                  <a:pt x="220758" y="164892"/>
                  <a:pt x="170791" y="194872"/>
                </a:cubicBezTo>
                <a:cubicBezTo>
                  <a:pt x="155801" y="214859"/>
                  <a:pt x="142273" y="236030"/>
                  <a:pt x="125821" y="254832"/>
                </a:cubicBezTo>
                <a:cubicBezTo>
                  <a:pt x="107208" y="276104"/>
                  <a:pt x="65860" y="314793"/>
                  <a:pt x="65860" y="314793"/>
                </a:cubicBezTo>
                <a:lnTo>
                  <a:pt x="35880" y="404734"/>
                </a:lnTo>
                <a:lnTo>
                  <a:pt x="20890" y="449705"/>
                </a:lnTo>
                <a:cubicBezTo>
                  <a:pt x="-191" y="597272"/>
                  <a:pt x="-13010" y="638009"/>
                  <a:pt x="20890" y="824459"/>
                </a:cubicBezTo>
                <a:cubicBezTo>
                  <a:pt x="26892" y="857472"/>
                  <a:pt x="75035" y="888393"/>
                  <a:pt x="95841" y="914400"/>
                </a:cubicBezTo>
                <a:cubicBezTo>
                  <a:pt x="107095" y="928468"/>
                  <a:pt x="113082" y="946631"/>
                  <a:pt x="125821" y="959370"/>
                </a:cubicBezTo>
                <a:cubicBezTo>
                  <a:pt x="184756" y="1018305"/>
                  <a:pt x="170724" y="993605"/>
                  <a:pt x="230752" y="1019331"/>
                </a:cubicBezTo>
                <a:cubicBezTo>
                  <a:pt x="251291" y="1028133"/>
                  <a:pt x="271311" y="1038224"/>
                  <a:pt x="290713" y="1049311"/>
                </a:cubicBezTo>
                <a:cubicBezTo>
                  <a:pt x="306355" y="1058249"/>
                  <a:pt x="319124" y="1072194"/>
                  <a:pt x="335683" y="1079291"/>
                </a:cubicBezTo>
                <a:cubicBezTo>
                  <a:pt x="354619" y="1087407"/>
                  <a:pt x="375657" y="1089285"/>
                  <a:pt x="395644" y="1094282"/>
                </a:cubicBezTo>
                <a:cubicBezTo>
                  <a:pt x="530555" y="1089285"/>
                  <a:pt x="666044" y="1092725"/>
                  <a:pt x="800378" y="1079291"/>
                </a:cubicBezTo>
                <a:cubicBezTo>
                  <a:pt x="818305" y="1077498"/>
                  <a:pt x="828886" y="1056628"/>
                  <a:pt x="845349" y="1049311"/>
                </a:cubicBezTo>
                <a:cubicBezTo>
                  <a:pt x="955675" y="1000278"/>
                  <a:pt x="907600" y="1041940"/>
                  <a:pt x="995250" y="989350"/>
                </a:cubicBezTo>
                <a:cubicBezTo>
                  <a:pt x="1026147" y="970812"/>
                  <a:pt x="1057055" y="951899"/>
                  <a:pt x="1085191" y="929390"/>
                </a:cubicBezTo>
                <a:cubicBezTo>
                  <a:pt x="1174210" y="858174"/>
                  <a:pt x="1133521" y="887176"/>
                  <a:pt x="1205113" y="839449"/>
                </a:cubicBezTo>
                <a:cubicBezTo>
                  <a:pt x="1215106" y="824459"/>
                  <a:pt x="1223124" y="807943"/>
                  <a:pt x="1235093" y="794478"/>
                </a:cubicBezTo>
                <a:cubicBezTo>
                  <a:pt x="1263261" y="762789"/>
                  <a:pt x="1325034" y="704537"/>
                  <a:pt x="1325034" y="704537"/>
                </a:cubicBezTo>
                <a:cubicBezTo>
                  <a:pt x="1330031" y="689547"/>
                  <a:pt x="1333800" y="674090"/>
                  <a:pt x="1340024" y="659567"/>
                </a:cubicBezTo>
                <a:cubicBezTo>
                  <a:pt x="1362846" y="606316"/>
                  <a:pt x="1369877" y="599798"/>
                  <a:pt x="1399985" y="554636"/>
                </a:cubicBezTo>
                <a:cubicBezTo>
                  <a:pt x="1413105" y="502157"/>
                  <a:pt x="1429965" y="443455"/>
                  <a:pt x="1429965" y="389744"/>
                </a:cubicBezTo>
                <a:cubicBezTo>
                  <a:pt x="1429965" y="319612"/>
                  <a:pt x="1427163" y="248947"/>
                  <a:pt x="1414975" y="179882"/>
                </a:cubicBezTo>
                <a:cubicBezTo>
                  <a:pt x="1410083" y="152159"/>
                  <a:pt x="1333774" y="83690"/>
                  <a:pt x="1325034" y="74950"/>
                </a:cubicBezTo>
                <a:cubicBezTo>
                  <a:pt x="1310044" y="59960"/>
                  <a:pt x="1300175" y="36684"/>
                  <a:pt x="1280064" y="29980"/>
                </a:cubicBezTo>
                <a:lnTo>
                  <a:pt x="1190123" y="0"/>
                </a:lnTo>
                <a:cubicBezTo>
                  <a:pt x="1134552" y="18523"/>
                  <a:pt x="1152218" y="857"/>
                  <a:pt x="1130162" y="44970"/>
                </a:cubicBezTo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015687" y="5974034"/>
            <a:ext cx="369758" cy="304800"/>
          </a:xfrm>
          <a:custGeom>
            <a:avLst/>
            <a:gdLst>
              <a:gd name="connsiteX0" fmla="*/ 0 w 674558"/>
              <a:gd name="connsiteY0" fmla="*/ 389744 h 389744"/>
              <a:gd name="connsiteX1" fmla="*/ 59961 w 674558"/>
              <a:gd name="connsiteY1" fmla="*/ 359764 h 389744"/>
              <a:gd name="connsiteX2" fmla="*/ 119922 w 674558"/>
              <a:gd name="connsiteY2" fmla="*/ 284813 h 389744"/>
              <a:gd name="connsiteX3" fmla="*/ 164892 w 674558"/>
              <a:gd name="connsiteY3" fmla="*/ 269823 h 389744"/>
              <a:gd name="connsiteX4" fmla="*/ 239843 w 674558"/>
              <a:gd name="connsiteY4" fmla="*/ 224853 h 389744"/>
              <a:gd name="connsiteX5" fmla="*/ 269823 w 674558"/>
              <a:gd name="connsiteY5" fmla="*/ 194872 h 389744"/>
              <a:gd name="connsiteX6" fmla="*/ 359764 w 674558"/>
              <a:gd name="connsiteY6" fmla="*/ 164892 h 389744"/>
              <a:gd name="connsiteX7" fmla="*/ 449705 w 674558"/>
              <a:gd name="connsiteY7" fmla="*/ 119922 h 389744"/>
              <a:gd name="connsiteX8" fmla="*/ 494676 w 674558"/>
              <a:gd name="connsiteY8" fmla="*/ 89941 h 389744"/>
              <a:gd name="connsiteX9" fmla="*/ 674558 w 674558"/>
              <a:gd name="connsiteY9" fmla="*/ 44971 h 389744"/>
              <a:gd name="connsiteX10" fmla="*/ 584617 w 674558"/>
              <a:gd name="connsiteY10" fmla="*/ 14990 h 389744"/>
              <a:gd name="connsiteX11" fmla="*/ 539646 w 674558"/>
              <a:gd name="connsiteY11" fmla="*/ 0 h 389744"/>
              <a:gd name="connsiteX12" fmla="*/ 584617 w 674558"/>
              <a:gd name="connsiteY12" fmla="*/ 14990 h 389744"/>
              <a:gd name="connsiteX13" fmla="*/ 629587 w 674558"/>
              <a:gd name="connsiteY13" fmla="*/ 29981 h 389744"/>
              <a:gd name="connsiteX14" fmla="*/ 674558 w 674558"/>
              <a:gd name="connsiteY14" fmla="*/ 44971 h 389744"/>
              <a:gd name="connsiteX15" fmla="*/ 629587 w 674558"/>
              <a:gd name="connsiteY15" fmla="*/ 119922 h 389744"/>
              <a:gd name="connsiteX16" fmla="*/ 614597 w 674558"/>
              <a:gd name="connsiteY16" fmla="*/ 164892 h 389744"/>
              <a:gd name="connsiteX17" fmla="*/ 584617 w 674558"/>
              <a:gd name="connsiteY17" fmla="*/ 209862 h 389744"/>
              <a:gd name="connsiteX18" fmla="*/ 569627 w 674558"/>
              <a:gd name="connsiteY18" fmla="*/ 239843 h 38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4558" h="389744">
                <a:moveTo>
                  <a:pt x="0" y="389744"/>
                </a:moveTo>
                <a:cubicBezTo>
                  <a:pt x="19987" y="379751"/>
                  <a:pt x="42794" y="374070"/>
                  <a:pt x="59961" y="359764"/>
                </a:cubicBezTo>
                <a:cubicBezTo>
                  <a:pt x="112488" y="315992"/>
                  <a:pt x="65664" y="317368"/>
                  <a:pt x="119922" y="284813"/>
                </a:cubicBezTo>
                <a:cubicBezTo>
                  <a:pt x="133471" y="276683"/>
                  <a:pt x="149902" y="274820"/>
                  <a:pt x="164892" y="269823"/>
                </a:cubicBezTo>
                <a:cubicBezTo>
                  <a:pt x="240862" y="193855"/>
                  <a:pt x="142540" y="283236"/>
                  <a:pt x="239843" y="224853"/>
                </a:cubicBezTo>
                <a:cubicBezTo>
                  <a:pt x="251962" y="217582"/>
                  <a:pt x="257182" y="201192"/>
                  <a:pt x="269823" y="194872"/>
                </a:cubicBezTo>
                <a:cubicBezTo>
                  <a:pt x="298089" y="180739"/>
                  <a:pt x="333469" y="182421"/>
                  <a:pt x="359764" y="164892"/>
                </a:cubicBezTo>
                <a:cubicBezTo>
                  <a:pt x="417882" y="126147"/>
                  <a:pt x="387644" y="140609"/>
                  <a:pt x="449705" y="119922"/>
                </a:cubicBezTo>
                <a:cubicBezTo>
                  <a:pt x="464695" y="109928"/>
                  <a:pt x="478213" y="97258"/>
                  <a:pt x="494676" y="89941"/>
                </a:cubicBezTo>
                <a:cubicBezTo>
                  <a:pt x="565940" y="58268"/>
                  <a:pt x="599140" y="57541"/>
                  <a:pt x="674558" y="44971"/>
                </a:cubicBezTo>
                <a:lnTo>
                  <a:pt x="584617" y="14990"/>
                </a:lnTo>
                <a:lnTo>
                  <a:pt x="539646" y="0"/>
                </a:lnTo>
                <a:lnTo>
                  <a:pt x="584617" y="14990"/>
                </a:lnTo>
                <a:lnTo>
                  <a:pt x="629587" y="29981"/>
                </a:lnTo>
                <a:lnTo>
                  <a:pt x="674558" y="44971"/>
                </a:lnTo>
                <a:cubicBezTo>
                  <a:pt x="632095" y="172361"/>
                  <a:pt x="691317" y="17039"/>
                  <a:pt x="629587" y="119922"/>
                </a:cubicBezTo>
                <a:cubicBezTo>
                  <a:pt x="621457" y="133471"/>
                  <a:pt x="621663" y="150759"/>
                  <a:pt x="614597" y="164892"/>
                </a:cubicBezTo>
                <a:cubicBezTo>
                  <a:pt x="606540" y="181006"/>
                  <a:pt x="593886" y="194414"/>
                  <a:pt x="584617" y="209862"/>
                </a:cubicBezTo>
                <a:cubicBezTo>
                  <a:pt x="578869" y="219443"/>
                  <a:pt x="574624" y="229849"/>
                  <a:pt x="569627" y="239843"/>
                </a:cubicBezTo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6463412" y="4326160"/>
            <a:ext cx="1429965" cy="1094282"/>
          </a:xfrm>
          <a:custGeom>
            <a:avLst/>
            <a:gdLst>
              <a:gd name="connsiteX0" fmla="*/ 1280064 w 1429965"/>
              <a:gd name="connsiteY0" fmla="*/ 104931 h 1094282"/>
              <a:gd name="connsiteX1" fmla="*/ 1220103 w 1429965"/>
              <a:gd name="connsiteY1" fmla="*/ 119921 h 1094282"/>
              <a:gd name="connsiteX2" fmla="*/ 1055211 w 1429965"/>
              <a:gd name="connsiteY2" fmla="*/ 74950 h 1094282"/>
              <a:gd name="connsiteX3" fmla="*/ 965270 w 1429965"/>
              <a:gd name="connsiteY3" fmla="*/ 59960 h 1094282"/>
              <a:gd name="connsiteX4" fmla="*/ 530555 w 1429965"/>
              <a:gd name="connsiteY4" fmla="*/ 59960 h 1094282"/>
              <a:gd name="connsiteX5" fmla="*/ 440614 w 1429965"/>
              <a:gd name="connsiteY5" fmla="*/ 74950 h 1094282"/>
              <a:gd name="connsiteX6" fmla="*/ 320693 w 1429965"/>
              <a:gd name="connsiteY6" fmla="*/ 104931 h 1094282"/>
              <a:gd name="connsiteX7" fmla="*/ 170791 w 1429965"/>
              <a:gd name="connsiteY7" fmla="*/ 194872 h 1094282"/>
              <a:gd name="connsiteX8" fmla="*/ 125821 w 1429965"/>
              <a:gd name="connsiteY8" fmla="*/ 254832 h 1094282"/>
              <a:gd name="connsiteX9" fmla="*/ 65860 w 1429965"/>
              <a:gd name="connsiteY9" fmla="*/ 314793 h 1094282"/>
              <a:gd name="connsiteX10" fmla="*/ 35880 w 1429965"/>
              <a:gd name="connsiteY10" fmla="*/ 404734 h 1094282"/>
              <a:gd name="connsiteX11" fmla="*/ 20890 w 1429965"/>
              <a:gd name="connsiteY11" fmla="*/ 449705 h 1094282"/>
              <a:gd name="connsiteX12" fmla="*/ 20890 w 1429965"/>
              <a:gd name="connsiteY12" fmla="*/ 824459 h 1094282"/>
              <a:gd name="connsiteX13" fmla="*/ 95841 w 1429965"/>
              <a:gd name="connsiteY13" fmla="*/ 914400 h 1094282"/>
              <a:gd name="connsiteX14" fmla="*/ 125821 w 1429965"/>
              <a:gd name="connsiteY14" fmla="*/ 959370 h 1094282"/>
              <a:gd name="connsiteX15" fmla="*/ 230752 w 1429965"/>
              <a:gd name="connsiteY15" fmla="*/ 1019331 h 1094282"/>
              <a:gd name="connsiteX16" fmla="*/ 290713 w 1429965"/>
              <a:gd name="connsiteY16" fmla="*/ 1049311 h 1094282"/>
              <a:gd name="connsiteX17" fmla="*/ 335683 w 1429965"/>
              <a:gd name="connsiteY17" fmla="*/ 1079291 h 1094282"/>
              <a:gd name="connsiteX18" fmla="*/ 395644 w 1429965"/>
              <a:gd name="connsiteY18" fmla="*/ 1094282 h 1094282"/>
              <a:gd name="connsiteX19" fmla="*/ 800378 w 1429965"/>
              <a:gd name="connsiteY19" fmla="*/ 1079291 h 1094282"/>
              <a:gd name="connsiteX20" fmla="*/ 845349 w 1429965"/>
              <a:gd name="connsiteY20" fmla="*/ 1049311 h 1094282"/>
              <a:gd name="connsiteX21" fmla="*/ 995250 w 1429965"/>
              <a:gd name="connsiteY21" fmla="*/ 989350 h 1094282"/>
              <a:gd name="connsiteX22" fmla="*/ 1085191 w 1429965"/>
              <a:gd name="connsiteY22" fmla="*/ 929390 h 1094282"/>
              <a:gd name="connsiteX23" fmla="*/ 1205113 w 1429965"/>
              <a:gd name="connsiteY23" fmla="*/ 839449 h 1094282"/>
              <a:gd name="connsiteX24" fmla="*/ 1235093 w 1429965"/>
              <a:gd name="connsiteY24" fmla="*/ 794478 h 1094282"/>
              <a:gd name="connsiteX25" fmla="*/ 1325034 w 1429965"/>
              <a:gd name="connsiteY25" fmla="*/ 704537 h 1094282"/>
              <a:gd name="connsiteX26" fmla="*/ 1340024 w 1429965"/>
              <a:gd name="connsiteY26" fmla="*/ 659567 h 1094282"/>
              <a:gd name="connsiteX27" fmla="*/ 1399985 w 1429965"/>
              <a:gd name="connsiteY27" fmla="*/ 554636 h 1094282"/>
              <a:gd name="connsiteX28" fmla="*/ 1429965 w 1429965"/>
              <a:gd name="connsiteY28" fmla="*/ 389744 h 1094282"/>
              <a:gd name="connsiteX29" fmla="*/ 1414975 w 1429965"/>
              <a:gd name="connsiteY29" fmla="*/ 179882 h 1094282"/>
              <a:gd name="connsiteX30" fmla="*/ 1325034 w 1429965"/>
              <a:gd name="connsiteY30" fmla="*/ 74950 h 1094282"/>
              <a:gd name="connsiteX31" fmla="*/ 1280064 w 1429965"/>
              <a:gd name="connsiteY31" fmla="*/ 29980 h 1094282"/>
              <a:gd name="connsiteX32" fmla="*/ 1190123 w 1429965"/>
              <a:gd name="connsiteY32" fmla="*/ 0 h 1094282"/>
              <a:gd name="connsiteX33" fmla="*/ 1130162 w 1429965"/>
              <a:gd name="connsiteY33" fmla="*/ 44970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29965" h="1094282">
                <a:moveTo>
                  <a:pt x="1280064" y="104931"/>
                </a:moveTo>
                <a:cubicBezTo>
                  <a:pt x="1260077" y="109928"/>
                  <a:pt x="1240705" y="119921"/>
                  <a:pt x="1220103" y="119921"/>
                </a:cubicBezTo>
                <a:cubicBezTo>
                  <a:pt x="1149285" y="119921"/>
                  <a:pt x="1125761" y="86708"/>
                  <a:pt x="1055211" y="74950"/>
                </a:cubicBezTo>
                <a:lnTo>
                  <a:pt x="965270" y="59960"/>
                </a:lnTo>
                <a:cubicBezTo>
                  <a:pt x="799954" y="4855"/>
                  <a:pt x="911462" y="36154"/>
                  <a:pt x="530555" y="59960"/>
                </a:cubicBezTo>
                <a:cubicBezTo>
                  <a:pt x="500220" y="61856"/>
                  <a:pt x="470518" y="69513"/>
                  <a:pt x="440614" y="74950"/>
                </a:cubicBezTo>
                <a:cubicBezTo>
                  <a:pt x="418908" y="78897"/>
                  <a:pt x="347204" y="90656"/>
                  <a:pt x="320693" y="104931"/>
                </a:cubicBezTo>
                <a:cubicBezTo>
                  <a:pt x="269387" y="132557"/>
                  <a:pt x="220758" y="164892"/>
                  <a:pt x="170791" y="194872"/>
                </a:cubicBezTo>
                <a:cubicBezTo>
                  <a:pt x="155801" y="214859"/>
                  <a:pt x="142273" y="236030"/>
                  <a:pt x="125821" y="254832"/>
                </a:cubicBezTo>
                <a:cubicBezTo>
                  <a:pt x="107208" y="276104"/>
                  <a:pt x="65860" y="314793"/>
                  <a:pt x="65860" y="314793"/>
                </a:cubicBezTo>
                <a:lnTo>
                  <a:pt x="35880" y="404734"/>
                </a:lnTo>
                <a:lnTo>
                  <a:pt x="20890" y="449705"/>
                </a:lnTo>
                <a:cubicBezTo>
                  <a:pt x="-191" y="597272"/>
                  <a:pt x="-13010" y="638009"/>
                  <a:pt x="20890" y="824459"/>
                </a:cubicBezTo>
                <a:cubicBezTo>
                  <a:pt x="26892" y="857472"/>
                  <a:pt x="75035" y="888393"/>
                  <a:pt x="95841" y="914400"/>
                </a:cubicBezTo>
                <a:cubicBezTo>
                  <a:pt x="107095" y="928468"/>
                  <a:pt x="113082" y="946631"/>
                  <a:pt x="125821" y="959370"/>
                </a:cubicBezTo>
                <a:cubicBezTo>
                  <a:pt x="184756" y="1018305"/>
                  <a:pt x="170724" y="993605"/>
                  <a:pt x="230752" y="1019331"/>
                </a:cubicBezTo>
                <a:cubicBezTo>
                  <a:pt x="251291" y="1028133"/>
                  <a:pt x="271311" y="1038224"/>
                  <a:pt x="290713" y="1049311"/>
                </a:cubicBezTo>
                <a:cubicBezTo>
                  <a:pt x="306355" y="1058249"/>
                  <a:pt x="319124" y="1072194"/>
                  <a:pt x="335683" y="1079291"/>
                </a:cubicBezTo>
                <a:cubicBezTo>
                  <a:pt x="354619" y="1087407"/>
                  <a:pt x="375657" y="1089285"/>
                  <a:pt x="395644" y="1094282"/>
                </a:cubicBezTo>
                <a:cubicBezTo>
                  <a:pt x="530555" y="1089285"/>
                  <a:pt x="666044" y="1092725"/>
                  <a:pt x="800378" y="1079291"/>
                </a:cubicBezTo>
                <a:cubicBezTo>
                  <a:pt x="818305" y="1077498"/>
                  <a:pt x="828886" y="1056628"/>
                  <a:pt x="845349" y="1049311"/>
                </a:cubicBezTo>
                <a:cubicBezTo>
                  <a:pt x="955675" y="1000278"/>
                  <a:pt x="907600" y="1041940"/>
                  <a:pt x="995250" y="989350"/>
                </a:cubicBezTo>
                <a:cubicBezTo>
                  <a:pt x="1026147" y="970812"/>
                  <a:pt x="1057055" y="951899"/>
                  <a:pt x="1085191" y="929390"/>
                </a:cubicBezTo>
                <a:cubicBezTo>
                  <a:pt x="1174210" y="858174"/>
                  <a:pt x="1133521" y="887176"/>
                  <a:pt x="1205113" y="839449"/>
                </a:cubicBezTo>
                <a:cubicBezTo>
                  <a:pt x="1215106" y="824459"/>
                  <a:pt x="1223124" y="807943"/>
                  <a:pt x="1235093" y="794478"/>
                </a:cubicBezTo>
                <a:cubicBezTo>
                  <a:pt x="1263261" y="762789"/>
                  <a:pt x="1325034" y="704537"/>
                  <a:pt x="1325034" y="704537"/>
                </a:cubicBezTo>
                <a:cubicBezTo>
                  <a:pt x="1330031" y="689547"/>
                  <a:pt x="1333800" y="674090"/>
                  <a:pt x="1340024" y="659567"/>
                </a:cubicBezTo>
                <a:cubicBezTo>
                  <a:pt x="1362846" y="606316"/>
                  <a:pt x="1369877" y="599798"/>
                  <a:pt x="1399985" y="554636"/>
                </a:cubicBezTo>
                <a:cubicBezTo>
                  <a:pt x="1413105" y="502157"/>
                  <a:pt x="1429965" y="443455"/>
                  <a:pt x="1429965" y="389744"/>
                </a:cubicBezTo>
                <a:cubicBezTo>
                  <a:pt x="1429965" y="319612"/>
                  <a:pt x="1427163" y="248947"/>
                  <a:pt x="1414975" y="179882"/>
                </a:cubicBezTo>
                <a:cubicBezTo>
                  <a:pt x="1410083" y="152159"/>
                  <a:pt x="1333774" y="83690"/>
                  <a:pt x="1325034" y="74950"/>
                </a:cubicBezTo>
                <a:cubicBezTo>
                  <a:pt x="1310044" y="59960"/>
                  <a:pt x="1300175" y="36684"/>
                  <a:pt x="1280064" y="29980"/>
                </a:cubicBezTo>
                <a:lnTo>
                  <a:pt x="1190123" y="0"/>
                </a:lnTo>
                <a:cubicBezTo>
                  <a:pt x="1134552" y="18523"/>
                  <a:pt x="1152218" y="857"/>
                  <a:pt x="1130162" y="44970"/>
                </a:cubicBezTo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6311012" y="6002560"/>
            <a:ext cx="369758" cy="304800"/>
          </a:xfrm>
          <a:custGeom>
            <a:avLst/>
            <a:gdLst>
              <a:gd name="connsiteX0" fmla="*/ 0 w 674558"/>
              <a:gd name="connsiteY0" fmla="*/ 389744 h 389744"/>
              <a:gd name="connsiteX1" fmla="*/ 59961 w 674558"/>
              <a:gd name="connsiteY1" fmla="*/ 359764 h 389744"/>
              <a:gd name="connsiteX2" fmla="*/ 119922 w 674558"/>
              <a:gd name="connsiteY2" fmla="*/ 284813 h 389744"/>
              <a:gd name="connsiteX3" fmla="*/ 164892 w 674558"/>
              <a:gd name="connsiteY3" fmla="*/ 269823 h 389744"/>
              <a:gd name="connsiteX4" fmla="*/ 239843 w 674558"/>
              <a:gd name="connsiteY4" fmla="*/ 224853 h 389744"/>
              <a:gd name="connsiteX5" fmla="*/ 269823 w 674558"/>
              <a:gd name="connsiteY5" fmla="*/ 194872 h 389744"/>
              <a:gd name="connsiteX6" fmla="*/ 359764 w 674558"/>
              <a:gd name="connsiteY6" fmla="*/ 164892 h 389744"/>
              <a:gd name="connsiteX7" fmla="*/ 449705 w 674558"/>
              <a:gd name="connsiteY7" fmla="*/ 119922 h 389744"/>
              <a:gd name="connsiteX8" fmla="*/ 494676 w 674558"/>
              <a:gd name="connsiteY8" fmla="*/ 89941 h 389744"/>
              <a:gd name="connsiteX9" fmla="*/ 674558 w 674558"/>
              <a:gd name="connsiteY9" fmla="*/ 44971 h 389744"/>
              <a:gd name="connsiteX10" fmla="*/ 584617 w 674558"/>
              <a:gd name="connsiteY10" fmla="*/ 14990 h 389744"/>
              <a:gd name="connsiteX11" fmla="*/ 539646 w 674558"/>
              <a:gd name="connsiteY11" fmla="*/ 0 h 389744"/>
              <a:gd name="connsiteX12" fmla="*/ 584617 w 674558"/>
              <a:gd name="connsiteY12" fmla="*/ 14990 h 389744"/>
              <a:gd name="connsiteX13" fmla="*/ 629587 w 674558"/>
              <a:gd name="connsiteY13" fmla="*/ 29981 h 389744"/>
              <a:gd name="connsiteX14" fmla="*/ 674558 w 674558"/>
              <a:gd name="connsiteY14" fmla="*/ 44971 h 389744"/>
              <a:gd name="connsiteX15" fmla="*/ 629587 w 674558"/>
              <a:gd name="connsiteY15" fmla="*/ 119922 h 389744"/>
              <a:gd name="connsiteX16" fmla="*/ 614597 w 674558"/>
              <a:gd name="connsiteY16" fmla="*/ 164892 h 389744"/>
              <a:gd name="connsiteX17" fmla="*/ 584617 w 674558"/>
              <a:gd name="connsiteY17" fmla="*/ 209862 h 389744"/>
              <a:gd name="connsiteX18" fmla="*/ 569627 w 674558"/>
              <a:gd name="connsiteY18" fmla="*/ 239843 h 38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4558" h="389744">
                <a:moveTo>
                  <a:pt x="0" y="389744"/>
                </a:moveTo>
                <a:cubicBezTo>
                  <a:pt x="19987" y="379751"/>
                  <a:pt x="42794" y="374070"/>
                  <a:pt x="59961" y="359764"/>
                </a:cubicBezTo>
                <a:cubicBezTo>
                  <a:pt x="112488" y="315992"/>
                  <a:pt x="65664" y="317368"/>
                  <a:pt x="119922" y="284813"/>
                </a:cubicBezTo>
                <a:cubicBezTo>
                  <a:pt x="133471" y="276683"/>
                  <a:pt x="149902" y="274820"/>
                  <a:pt x="164892" y="269823"/>
                </a:cubicBezTo>
                <a:cubicBezTo>
                  <a:pt x="240862" y="193855"/>
                  <a:pt x="142540" y="283236"/>
                  <a:pt x="239843" y="224853"/>
                </a:cubicBezTo>
                <a:cubicBezTo>
                  <a:pt x="251962" y="217582"/>
                  <a:pt x="257182" y="201192"/>
                  <a:pt x="269823" y="194872"/>
                </a:cubicBezTo>
                <a:cubicBezTo>
                  <a:pt x="298089" y="180739"/>
                  <a:pt x="333469" y="182421"/>
                  <a:pt x="359764" y="164892"/>
                </a:cubicBezTo>
                <a:cubicBezTo>
                  <a:pt x="417882" y="126147"/>
                  <a:pt x="387644" y="140609"/>
                  <a:pt x="449705" y="119922"/>
                </a:cubicBezTo>
                <a:cubicBezTo>
                  <a:pt x="464695" y="109928"/>
                  <a:pt x="478213" y="97258"/>
                  <a:pt x="494676" y="89941"/>
                </a:cubicBezTo>
                <a:cubicBezTo>
                  <a:pt x="565940" y="58268"/>
                  <a:pt x="599140" y="57541"/>
                  <a:pt x="674558" y="44971"/>
                </a:cubicBezTo>
                <a:lnTo>
                  <a:pt x="584617" y="14990"/>
                </a:lnTo>
                <a:lnTo>
                  <a:pt x="539646" y="0"/>
                </a:lnTo>
                <a:lnTo>
                  <a:pt x="584617" y="14990"/>
                </a:lnTo>
                <a:lnTo>
                  <a:pt x="629587" y="29981"/>
                </a:lnTo>
                <a:lnTo>
                  <a:pt x="674558" y="44971"/>
                </a:lnTo>
                <a:cubicBezTo>
                  <a:pt x="632095" y="172361"/>
                  <a:pt x="691317" y="17039"/>
                  <a:pt x="629587" y="119922"/>
                </a:cubicBezTo>
                <a:cubicBezTo>
                  <a:pt x="621457" y="133471"/>
                  <a:pt x="621663" y="150759"/>
                  <a:pt x="614597" y="164892"/>
                </a:cubicBezTo>
                <a:cubicBezTo>
                  <a:pt x="606540" y="181006"/>
                  <a:pt x="593886" y="194414"/>
                  <a:pt x="584617" y="209862"/>
                </a:cubicBezTo>
                <a:cubicBezTo>
                  <a:pt x="578869" y="219443"/>
                  <a:pt x="574624" y="229849"/>
                  <a:pt x="569627" y="239843"/>
                </a:cubicBezTo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4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HashMap</a:t>
            </a:r>
            <a:r>
              <a:rPr lang="en-US" altLang="x-none" dirty="0"/>
              <a:t> - Remove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map.remove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"dog"</a:t>
            </a:r>
            <a:r>
              <a:rPr lang="en-US" altLang="x-none" dirty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Remove pair from map</a:t>
            </a: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map.remove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"seal"</a:t>
            </a:r>
            <a:r>
              <a:rPr lang="en-US" altLang="x-none" dirty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Remove pair from map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map.remove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"fox"</a:t>
            </a:r>
            <a:r>
              <a:rPr lang="en-US" altLang="x-none" dirty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Does nothing if not in map</a:t>
            </a: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5512" y="5643786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Keys: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112" y="4576986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Values:</a:t>
            </a:r>
          </a:p>
        </p:txBody>
      </p:sp>
      <p:sp>
        <p:nvSpPr>
          <p:cNvPr id="8" name="Freeform 7"/>
          <p:cNvSpPr/>
          <p:nvPr/>
        </p:nvSpPr>
        <p:spPr>
          <a:xfrm>
            <a:off x="2297112" y="4043586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984876">
            <a:off x="2249641" y="4616951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“bark”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97112" y="5719986"/>
            <a:ext cx="110639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“dog”</a:t>
            </a:r>
          </a:p>
        </p:txBody>
      </p:sp>
      <p:sp>
        <p:nvSpPr>
          <p:cNvPr id="11" name="Freeform 10"/>
          <p:cNvSpPr/>
          <p:nvPr/>
        </p:nvSpPr>
        <p:spPr>
          <a:xfrm>
            <a:off x="587115" y="3758596"/>
            <a:ext cx="7674964" cy="271840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049712" y="3510186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531412" y="4043586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31412" y="5719986"/>
            <a:ext cx="110639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“cat”</a:t>
            </a:r>
          </a:p>
        </p:txBody>
      </p:sp>
      <p:sp>
        <p:nvSpPr>
          <p:cNvPr id="17" name="TextBox 16"/>
          <p:cNvSpPr txBox="1"/>
          <p:nvPr/>
        </p:nvSpPr>
        <p:spPr>
          <a:xfrm rot="19984876">
            <a:off x="6483942" y="4616950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“meow”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377948" y="4107422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77948" y="5783822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“seal”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05332" y="4297634"/>
            <a:ext cx="1097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ow”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32466" y="4253271"/>
            <a:ext cx="98106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6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20" grpId="0" animBg="1"/>
      <p:bldP spid="21" grpId="0"/>
      <p:bldP spid="22" grpId="0"/>
      <p:bldP spid="2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4200" dirty="0"/>
              <a:t>Review: </a:t>
            </a:r>
            <a:r>
              <a:rPr lang="en-US" altLang="x-none" sz="4200" dirty="0" err="1"/>
              <a:t>HashMap</a:t>
            </a:r>
            <a:r>
              <a:rPr lang="en-US" altLang="x-none" sz="4200" dirty="0"/>
              <a:t> Operations</a:t>
            </a:r>
          </a:p>
        </p:txBody>
      </p:sp>
      <p:sp>
        <p:nvSpPr>
          <p:cNvPr id="163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028950" algn="l"/>
                <a:tab pos="3489325" algn="l"/>
              </a:tabLst>
            </a:pPr>
            <a:r>
              <a:rPr lang="en-US" altLang="x-none" b="1" i="1" dirty="0" err="1">
                <a:latin typeface="Consolas" charset="0"/>
              </a:rPr>
              <a:t>m</a:t>
            </a:r>
            <a:r>
              <a:rPr lang="en-US" altLang="x-none" b="1" dirty="0" err="1">
                <a:latin typeface="Consolas" charset="0"/>
              </a:rPr>
              <a:t>.</a:t>
            </a:r>
            <a:r>
              <a:rPr lang="en-US" altLang="x-none" dirty="0" err="1">
                <a:latin typeface="Consolas" charset="0"/>
              </a:rPr>
              <a:t>put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latin typeface="Consolas" charset="0"/>
              </a:rPr>
              <a:t>key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);</a:t>
            </a:r>
            <a:r>
              <a:rPr lang="en-US" altLang="x-none" dirty="0"/>
              <a:t>	Adds a key/value pair to the map.</a:t>
            </a:r>
          </a:p>
          <a:p>
            <a:pPr lvl="1">
              <a:buFontTx/>
              <a:buNone/>
              <a:tabLst>
                <a:tab pos="3028950" algn="l"/>
                <a:tab pos="3489325" algn="l"/>
              </a:tabLst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m.put</a:t>
            </a:r>
            <a:r>
              <a:rPr lang="en-US" altLang="x-none" dirty="0">
                <a:latin typeface="Consolas" charset="0"/>
              </a:rPr>
              <a:t>("Eric", "650-123-4567"); </a:t>
            </a:r>
          </a:p>
          <a:p>
            <a:pPr lvl="2">
              <a:tabLst>
                <a:tab pos="3028950" algn="l"/>
                <a:tab pos="3489325" algn="l"/>
              </a:tabLst>
            </a:pPr>
            <a:r>
              <a:rPr lang="en-US" altLang="x-none" dirty="0"/>
              <a:t>Replaces any previous value for that key.</a:t>
            </a:r>
          </a:p>
          <a:p>
            <a:pPr lvl="1">
              <a:buFontTx/>
              <a:buNone/>
              <a:tabLst>
                <a:tab pos="3028950" algn="l"/>
                <a:tab pos="3489325" algn="l"/>
              </a:tabLst>
            </a:pPr>
            <a:endParaRPr lang="en-US" altLang="x-none" dirty="0"/>
          </a:p>
          <a:p>
            <a:pPr>
              <a:tabLst>
                <a:tab pos="3028950" algn="l"/>
                <a:tab pos="3489325" algn="l"/>
              </a:tabLst>
            </a:pPr>
            <a:r>
              <a:rPr lang="en-US" altLang="x-none" b="1" i="1" dirty="0" err="1">
                <a:latin typeface="Consolas" charset="0"/>
              </a:rPr>
              <a:t>m</a:t>
            </a:r>
            <a:r>
              <a:rPr lang="en-US" altLang="x-none" b="1" dirty="0" err="1">
                <a:latin typeface="Consolas" charset="0"/>
              </a:rPr>
              <a:t>.</a:t>
            </a:r>
            <a:r>
              <a:rPr lang="en-US" altLang="x-none" dirty="0" err="1">
                <a:latin typeface="Consolas" charset="0"/>
              </a:rPr>
              <a:t>get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latin typeface="Consolas" charset="0"/>
              </a:rPr>
              <a:t>key</a:t>
            </a:r>
            <a:r>
              <a:rPr lang="en-US" altLang="x-none" dirty="0">
                <a:latin typeface="Consolas" charset="0"/>
              </a:rPr>
              <a:t>)</a:t>
            </a:r>
            <a:r>
              <a:rPr lang="en-US" altLang="x-none" dirty="0"/>
              <a:t>  	Returns the value paired with the given key.</a:t>
            </a:r>
          </a:p>
          <a:p>
            <a:pPr lvl="1">
              <a:buFontTx/>
              <a:buNone/>
              <a:tabLst>
                <a:tab pos="3028950" algn="l"/>
                <a:tab pos="3489325" algn="l"/>
              </a:tabLst>
            </a:pPr>
            <a:r>
              <a:rPr lang="en-US" altLang="x-none" dirty="0">
                <a:latin typeface="Consolas" charset="0"/>
              </a:rPr>
              <a:t>	String </a:t>
            </a:r>
            <a:r>
              <a:rPr lang="en-US" altLang="x-none" dirty="0" err="1">
                <a:latin typeface="Consolas" charset="0"/>
              </a:rPr>
              <a:t>phoneNum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m.get</a:t>
            </a:r>
            <a:r>
              <a:rPr lang="en-US" altLang="x-none" dirty="0">
                <a:latin typeface="Consolas" charset="0"/>
              </a:rPr>
              <a:t>("Jenny");  </a:t>
            </a:r>
            <a:r>
              <a:rPr lang="en-US" altLang="x-none" dirty="0">
                <a:solidFill>
                  <a:srgbClr val="008000"/>
                </a:solidFill>
                <a:latin typeface="Consolas" charset="0"/>
              </a:rPr>
              <a:t>// "867-5309"</a:t>
            </a:r>
          </a:p>
          <a:p>
            <a:pPr lvl="2">
              <a:tabLst>
                <a:tab pos="3028950" algn="l"/>
                <a:tab pos="3489325" algn="l"/>
              </a:tabLst>
            </a:pPr>
            <a:r>
              <a:rPr lang="en-US" altLang="x-none" dirty="0"/>
              <a:t>Returns null if the key is not found.</a:t>
            </a:r>
          </a:p>
          <a:p>
            <a:pPr lvl="1">
              <a:buFontTx/>
              <a:buNone/>
              <a:tabLst>
                <a:tab pos="3028950" algn="l"/>
                <a:tab pos="3489325" algn="l"/>
              </a:tabLst>
            </a:pPr>
            <a:r>
              <a:rPr lang="en-US" altLang="x-none" dirty="0"/>
              <a:t>	</a:t>
            </a:r>
          </a:p>
          <a:p>
            <a:pPr>
              <a:tabLst>
                <a:tab pos="3028950" algn="l"/>
                <a:tab pos="3489325" algn="l"/>
              </a:tabLst>
            </a:pPr>
            <a:r>
              <a:rPr lang="en-US" altLang="x-none" b="1" dirty="0" err="1">
                <a:latin typeface="Consolas" charset="0"/>
              </a:rPr>
              <a:t>m.remove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i="1" dirty="0">
                <a:latin typeface="Consolas" charset="0"/>
              </a:rPr>
              <a:t>key</a:t>
            </a:r>
            <a:r>
              <a:rPr lang="en-US" altLang="x-none" dirty="0">
                <a:latin typeface="Consolas" charset="0"/>
              </a:rPr>
              <a:t>);	</a:t>
            </a:r>
            <a:r>
              <a:rPr lang="en-US" altLang="x-none" dirty="0"/>
              <a:t>Removes the</a:t>
            </a:r>
            <a:br>
              <a:rPr lang="en-US" altLang="x-none" dirty="0"/>
            </a:br>
            <a:r>
              <a:rPr lang="en-US" altLang="x-none" dirty="0"/>
              <a:t>given key and its paired value.</a:t>
            </a:r>
          </a:p>
          <a:p>
            <a:pPr lvl="1">
              <a:buFontTx/>
              <a:buNone/>
              <a:tabLst>
                <a:tab pos="3028950" algn="l"/>
                <a:tab pos="3489325" algn="l"/>
              </a:tabLst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m.remove</a:t>
            </a:r>
            <a:r>
              <a:rPr lang="en-US" altLang="x-none" dirty="0">
                <a:latin typeface="Consolas" charset="0"/>
              </a:rPr>
              <a:t>("Annie");</a:t>
            </a:r>
          </a:p>
          <a:p>
            <a:pPr lvl="2">
              <a:tabLst>
                <a:tab pos="3028950" algn="l"/>
                <a:tab pos="3489325" algn="l"/>
              </a:tabLst>
            </a:pPr>
            <a:r>
              <a:rPr lang="en-US" altLang="x-none" dirty="0"/>
              <a:t>Has no effect if the key is not in the map.</a:t>
            </a:r>
          </a:p>
        </p:txBody>
      </p:sp>
      <p:sp>
        <p:nvSpPr>
          <p:cNvPr id="1631253" name="Text Box 21"/>
          <p:cNvSpPr txBox="1">
            <a:spLocks noChangeArrowheads="1"/>
          </p:cNvSpPr>
          <p:nvPr/>
        </p:nvSpPr>
        <p:spPr bwMode="auto">
          <a:xfrm>
            <a:off x="5743575" y="4473575"/>
            <a:ext cx="2752677" cy="1477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dirty="0"/>
              <a:t>   </a:t>
            </a:r>
            <a:r>
              <a:rPr lang="en-US" altLang="x-none" u="sng" dirty="0"/>
              <a:t>key</a:t>
            </a:r>
            <a:r>
              <a:rPr lang="en-US" altLang="x-none" dirty="0"/>
              <a:t>                   </a:t>
            </a:r>
            <a:r>
              <a:rPr lang="en-US" altLang="x-none" u="sng" dirty="0"/>
              <a:t>value</a:t>
            </a:r>
          </a:p>
          <a:p>
            <a:r>
              <a:rPr lang="en-US" altLang="x-none" dirty="0"/>
              <a:t>"Jenny”         → "867-5309"</a:t>
            </a:r>
          </a:p>
          <a:p>
            <a:r>
              <a:rPr lang="en-US" altLang="x-none" dirty="0"/>
              <a:t>"Mehran"     → "123-4567"</a:t>
            </a:r>
          </a:p>
          <a:p>
            <a:r>
              <a:rPr lang="en-US" altLang="x-none" dirty="0"/>
              <a:t>"Marty"        → "685-2181"</a:t>
            </a:r>
          </a:p>
          <a:p>
            <a:r>
              <a:rPr lang="en-US" altLang="x-none" dirty="0"/>
              <a:t>"Chris”          → "947-2176"</a:t>
            </a:r>
          </a:p>
        </p:txBody>
      </p:sp>
    </p:spTree>
    <p:extLst>
      <p:ext uri="{BB962C8B-B14F-4D97-AF65-F5344CB8AC3E}">
        <p14:creationId xmlns:p14="http://schemas.microsoft.com/office/powerpoint/2010/main" val="172347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Using </a:t>
            </a:r>
            <a:r>
              <a:rPr lang="en-US" altLang="x-none" dirty="0" err="1"/>
              <a:t>HashMaps</a:t>
            </a:r>
            <a:endParaRPr lang="en-US" altLang="x-none" dirty="0"/>
          </a:p>
        </p:txBody>
      </p:sp>
      <p:sp>
        <p:nvSpPr>
          <p:cNvPr id="161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 </a:t>
            </a:r>
            <a:r>
              <a:rPr lang="en-US" altLang="x-none" dirty="0" err="1"/>
              <a:t>HashMap</a:t>
            </a:r>
            <a:r>
              <a:rPr lang="en-US" altLang="x-none" dirty="0"/>
              <a:t> allows you to get from one half of a pair to the other.</a:t>
            </a:r>
          </a:p>
          <a:p>
            <a:pPr lvl="1"/>
            <a:r>
              <a:rPr lang="en-US" altLang="x-none" dirty="0"/>
              <a:t>Remembers one piece of information about every key.</a:t>
            </a:r>
            <a:endParaRPr lang="en-US" altLang="x-none" i="1" dirty="0"/>
          </a:p>
          <a:p>
            <a:pPr lvl="1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</a:pPr>
            <a:endParaRPr lang="en-US" altLang="x-none" dirty="0"/>
          </a:p>
          <a:p>
            <a:pPr lvl="1"/>
            <a:r>
              <a:rPr lang="en-US" altLang="x-none" dirty="0"/>
              <a:t>Later, we can supply only the key and get back the related value:</a:t>
            </a:r>
          </a:p>
          <a:p>
            <a:pPr lvl="2">
              <a:buFontTx/>
              <a:buNone/>
            </a:pPr>
            <a:r>
              <a:rPr lang="en-US" altLang="x-none" i="1" dirty="0"/>
              <a:t>	</a:t>
            </a:r>
            <a:r>
              <a:rPr lang="en-US" altLang="x-none" dirty="0"/>
              <a:t>Allows us to ask: </a:t>
            </a:r>
            <a:r>
              <a:rPr lang="en-US" altLang="x-none" i="1" dirty="0"/>
              <a:t>What is Jenny’s phone number?</a:t>
            </a:r>
          </a:p>
        </p:txBody>
      </p:sp>
      <p:sp>
        <p:nvSpPr>
          <p:cNvPr id="1617924" name="Oval 4"/>
          <p:cNvSpPr>
            <a:spLocks noChangeArrowheads="1"/>
          </p:cNvSpPr>
          <p:nvPr/>
        </p:nvSpPr>
        <p:spPr bwMode="auto">
          <a:xfrm>
            <a:off x="5181600" y="4967288"/>
            <a:ext cx="2209800" cy="914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1800" dirty="0" err="1"/>
              <a:t>HashMap</a:t>
            </a:r>
            <a:endParaRPr lang="en-US" altLang="x-none" sz="1800" dirty="0"/>
          </a:p>
        </p:txBody>
      </p:sp>
      <p:sp>
        <p:nvSpPr>
          <p:cNvPr id="1617925" name="Line 5"/>
          <p:cNvSpPr>
            <a:spLocks noChangeShapeType="1"/>
          </p:cNvSpPr>
          <p:nvPr/>
        </p:nvSpPr>
        <p:spPr bwMode="auto">
          <a:xfrm>
            <a:off x="3200400" y="523716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7926" name="Text Box 6"/>
          <p:cNvSpPr txBox="1">
            <a:spLocks noChangeArrowheads="1"/>
          </p:cNvSpPr>
          <p:nvPr/>
        </p:nvSpPr>
        <p:spPr bwMode="auto">
          <a:xfrm>
            <a:off x="3071613" y="4876800"/>
            <a:ext cx="19575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x-none" sz="1800" dirty="0" err="1">
                <a:latin typeface="Consolas" charset="0"/>
              </a:rPr>
              <a:t>m.get</a:t>
            </a:r>
            <a:r>
              <a:rPr lang="en-US" altLang="x-none" sz="1800" dirty="0">
                <a:latin typeface="Consolas" charset="0"/>
              </a:rPr>
              <a:t>("Jenny")</a:t>
            </a:r>
          </a:p>
        </p:txBody>
      </p:sp>
      <p:sp>
        <p:nvSpPr>
          <p:cNvPr id="1617927" name="Text Box 7"/>
          <p:cNvSpPr txBox="1">
            <a:spLocks noChangeArrowheads="1"/>
          </p:cNvSpPr>
          <p:nvPr/>
        </p:nvSpPr>
        <p:spPr bwMode="auto">
          <a:xfrm>
            <a:off x="3472827" y="5576888"/>
            <a:ext cx="1451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x-none" dirty="0">
                <a:latin typeface="Consolas" charset="0"/>
              </a:rPr>
              <a:t>"</a:t>
            </a:r>
            <a:r>
              <a:rPr lang="en-US" altLang="x-none" sz="1800" dirty="0">
                <a:latin typeface="Consolas" charset="0"/>
              </a:rPr>
              <a:t>867-5309"</a:t>
            </a:r>
          </a:p>
        </p:txBody>
      </p:sp>
      <p:sp>
        <p:nvSpPr>
          <p:cNvPr id="1617928" name="Oval 8"/>
          <p:cNvSpPr>
            <a:spLocks noChangeArrowheads="1"/>
          </p:cNvSpPr>
          <p:nvPr/>
        </p:nvSpPr>
        <p:spPr bwMode="auto">
          <a:xfrm>
            <a:off x="5226050" y="2393950"/>
            <a:ext cx="2209800" cy="914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1800" dirty="0" err="1"/>
              <a:t>HashMap</a:t>
            </a:r>
            <a:endParaRPr lang="en-US" altLang="x-none" sz="1800" dirty="0"/>
          </a:p>
        </p:txBody>
      </p:sp>
      <p:sp>
        <p:nvSpPr>
          <p:cNvPr id="1617929" name="Line 9"/>
          <p:cNvSpPr>
            <a:spLocks noChangeShapeType="1"/>
          </p:cNvSpPr>
          <p:nvPr/>
        </p:nvSpPr>
        <p:spPr bwMode="auto">
          <a:xfrm>
            <a:off x="1066800" y="2851150"/>
            <a:ext cx="4083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7930" name="Text Box 10"/>
          <p:cNvSpPr txBox="1">
            <a:spLocks noChangeArrowheads="1"/>
          </p:cNvSpPr>
          <p:nvPr/>
        </p:nvSpPr>
        <p:spPr bwMode="auto">
          <a:xfrm>
            <a:off x="1006475" y="2195513"/>
            <a:ext cx="36038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1800" dirty="0">
                <a:solidFill>
                  <a:srgbClr val="008000"/>
                </a:solidFill>
                <a:latin typeface="Consolas" charset="0"/>
              </a:rPr>
              <a:t>//     key         value</a:t>
            </a:r>
          </a:p>
          <a:p>
            <a:r>
              <a:rPr lang="en-US" altLang="x-none" sz="1800" dirty="0" err="1">
                <a:latin typeface="Consolas" charset="0"/>
              </a:rPr>
              <a:t>m.put</a:t>
            </a:r>
            <a:r>
              <a:rPr lang="en-US" altLang="x-none" sz="1800" dirty="0">
                <a:latin typeface="Consolas" charset="0"/>
              </a:rPr>
              <a:t>("Jenny", "867-5309");</a:t>
            </a:r>
          </a:p>
        </p:txBody>
      </p:sp>
      <p:sp>
        <p:nvSpPr>
          <p:cNvPr id="1617931" name="Line 11"/>
          <p:cNvSpPr>
            <a:spLocks noChangeShapeType="1"/>
          </p:cNvSpPr>
          <p:nvPr/>
        </p:nvSpPr>
        <p:spPr bwMode="auto">
          <a:xfrm>
            <a:off x="3200400" y="559117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ArrayList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Create an (initially empty) list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</a:rPr>
              <a:t>ArrayList</a:t>
            </a:r>
            <a:r>
              <a:rPr lang="en-US" altLang="x-none" dirty="0">
                <a:latin typeface="Consolas" charset="0"/>
              </a:rPr>
              <a:t>&lt;String&gt; list = </a:t>
            </a:r>
            <a:r>
              <a:rPr lang="en-US" altLang="x-none" b="1" dirty="0">
                <a:solidFill>
                  <a:srgbClr val="7030A0"/>
                </a:solidFill>
                <a:latin typeface="Consolas" charset="0"/>
              </a:rPr>
              <a:t>new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dirty="0" err="1">
                <a:latin typeface="Consolas" charset="0"/>
              </a:rPr>
              <a:t>ArrayList</a:t>
            </a:r>
            <a:r>
              <a:rPr lang="en-US" altLang="x-none" dirty="0">
                <a:latin typeface="Consolas" charset="0"/>
              </a:rPr>
              <a:t>&lt;&gt;();</a:t>
            </a: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Add an element to the back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</a:rPr>
              <a:t>list.add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"Hello"</a:t>
            </a:r>
            <a:r>
              <a:rPr lang="en-US" altLang="x-none" dirty="0">
                <a:latin typeface="Consolas" charset="0"/>
              </a:rPr>
              <a:t>);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now size 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list.add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"there!"</a:t>
            </a:r>
            <a:r>
              <a:rPr lang="en-US" altLang="x-none" dirty="0">
                <a:latin typeface="Consolas" charset="0"/>
              </a:rPr>
              <a:t>);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now size 2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Access elements by index (starting at 0!)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list.get</a:t>
            </a:r>
            <a:r>
              <a:rPr lang="en-US" altLang="x-none" dirty="0">
                <a:latin typeface="Consolas" charset="0"/>
              </a:rPr>
              <a:t>(0));	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prints "Hello"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list.get</a:t>
            </a:r>
            <a:r>
              <a:rPr lang="en-US" altLang="x-none" dirty="0">
                <a:latin typeface="Consolas" charset="0"/>
              </a:rPr>
              <a:t>(1));	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prints "there!”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831173"/>
              </p:ext>
            </p:extLst>
          </p:nvPr>
        </p:nvGraphicFramePr>
        <p:xfrm>
          <a:off x="4270543" y="3382481"/>
          <a:ext cx="1609618" cy="50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719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“Hello”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85710"/>
              </p:ext>
            </p:extLst>
          </p:nvPr>
        </p:nvGraphicFramePr>
        <p:xfrm>
          <a:off x="3042781" y="4929740"/>
          <a:ext cx="4065142" cy="50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719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“Hello”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“there!”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2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Practice: Map Mystery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b="1" dirty="0"/>
              <a:t>Q:</a:t>
            </a:r>
            <a:r>
              <a:rPr lang="en-US" altLang="x-none" dirty="0"/>
              <a:t>  What are the correct map contents after the following code?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&lt;String, String&gt; map = new </a:t>
            </a: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&lt;&gt;();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("K", "Schwarz");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("C", "Lee");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("K");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("J", "Cain");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("C, Lee");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19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>
                <a:latin typeface="Consolas" charset="0"/>
              </a:rPr>
              <a:t>A.</a:t>
            </a:r>
            <a:r>
              <a:rPr lang="en-US" altLang="x-none" sz="1900" dirty="0">
                <a:latin typeface="Consolas" charset="0"/>
              </a:rPr>
              <a:t>	{C=Lee, J=Cain, M=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, M=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>
                <a:latin typeface="Consolas" charset="0"/>
              </a:rPr>
              <a:t>B.</a:t>
            </a:r>
            <a:r>
              <a:rPr lang="en-US" altLang="x-none" sz="1900" dirty="0">
                <a:latin typeface="Consolas" charset="0"/>
              </a:rPr>
              <a:t>	{C=Lee, J=Cain, M=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>
                <a:latin typeface="Consolas" charset="0"/>
              </a:rPr>
              <a:t>C.</a:t>
            </a:r>
            <a:r>
              <a:rPr lang="en-US" altLang="x-none" sz="1900" dirty="0">
                <a:latin typeface="Consolas" charset="0"/>
              </a:rPr>
              <a:t>	{J=Cain M=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, M=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>
                <a:latin typeface="Consolas" charset="0"/>
              </a:rPr>
              <a:t>D.</a:t>
            </a:r>
            <a:r>
              <a:rPr lang="en-US" altLang="x-none" sz="1900" dirty="0">
                <a:latin typeface="Consolas" charset="0"/>
              </a:rPr>
              <a:t>	{J=Cain, K=Schwarz, M=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>
                <a:latin typeface="Consolas" charset="0"/>
              </a:rPr>
              <a:t>E.</a:t>
            </a:r>
            <a:r>
              <a:rPr lang="en-US" altLang="x-none" sz="1900" dirty="0">
                <a:latin typeface="Consolas" charset="0"/>
              </a:rPr>
              <a:t>  other</a:t>
            </a:r>
          </a:p>
        </p:txBody>
      </p:sp>
      <p:sp>
        <p:nvSpPr>
          <p:cNvPr id="1629188" name="Rectangle 4"/>
          <p:cNvSpPr>
            <a:spLocks noChangeArrowheads="1"/>
          </p:cNvSpPr>
          <p:nvPr/>
        </p:nvSpPr>
        <p:spPr bwMode="auto">
          <a:xfrm>
            <a:off x="457200" y="4648200"/>
            <a:ext cx="5715000" cy="163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267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3292852" y="4695599"/>
            <a:ext cx="1987860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Practice: Map Mystery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b="1" dirty="0"/>
              <a:t>Q:</a:t>
            </a:r>
            <a:r>
              <a:rPr lang="en-US" altLang="x-none" dirty="0"/>
              <a:t>  What are the correct map contents after the following code?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&lt;String, String&gt; map = new </a:t>
            </a: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&lt;&gt;();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map.put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("K", "Schwarz");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map.put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("C", "Lee");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map.put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("M", "</a:t>
            </a: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Sahami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("K");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("J", "Cain");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("C, Lee");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1900" dirty="0">
              <a:latin typeface="Consola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079" y="6195113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Keys: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5573" y="4993843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Values: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27921" y="622376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“K”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52400" y="4460443"/>
            <a:ext cx="8736105" cy="243341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567386" y="4635254"/>
            <a:ext cx="2149782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46906" y="620500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984876">
            <a:off x="6089080" y="51387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“Lee”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17931" y="620500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15883" y="5138794"/>
            <a:ext cx="169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Sahami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  <p:sp>
        <p:nvSpPr>
          <p:cNvPr id="35" name="Freeform 34"/>
          <p:cNvSpPr/>
          <p:nvPr/>
        </p:nvSpPr>
        <p:spPr>
          <a:xfrm>
            <a:off x="1307089" y="4677128"/>
            <a:ext cx="1699089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131215" y="4140579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19984876">
            <a:off x="1174885" y="5138795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“Schwarz”</a:t>
            </a:r>
          </a:p>
        </p:txBody>
      </p:sp>
    </p:spTree>
    <p:extLst>
      <p:ext uri="{BB962C8B-B14F-4D97-AF65-F5344CB8AC3E}">
        <p14:creationId xmlns:p14="http://schemas.microsoft.com/office/powerpoint/2010/main" val="1333916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3292852" y="4695599"/>
            <a:ext cx="1987860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Practice: Map Mystery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dirty="0"/>
              <a:t>Q:  What are the correct map contents after the following code?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&lt;String, String&gt; map = new </a:t>
            </a: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&lt;&gt;();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("K", "Schwarz");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("C", "Lee");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map.put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("M", "</a:t>
            </a: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Stepp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("K");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("J", "Cain");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("C, Lee");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1900" dirty="0">
              <a:latin typeface="Consola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079" y="6195113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Keys: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5573" y="4993843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Values: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27921" y="622376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“K”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52400" y="4460443"/>
            <a:ext cx="8736105" cy="243341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567386" y="4635254"/>
            <a:ext cx="2149782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46906" y="620500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984876">
            <a:off x="6089080" y="51387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“Lee”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17931" y="620500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15883" y="5138794"/>
            <a:ext cx="169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Stepp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  <p:sp>
        <p:nvSpPr>
          <p:cNvPr id="35" name="Freeform 34"/>
          <p:cNvSpPr/>
          <p:nvPr/>
        </p:nvSpPr>
        <p:spPr>
          <a:xfrm>
            <a:off x="1307089" y="4677128"/>
            <a:ext cx="1699089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131215" y="4140579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19984876">
            <a:off x="1174885" y="5138795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“Schwarz”</a:t>
            </a:r>
          </a:p>
        </p:txBody>
      </p:sp>
    </p:spTree>
    <p:extLst>
      <p:ext uri="{BB962C8B-B14F-4D97-AF65-F5344CB8AC3E}">
        <p14:creationId xmlns:p14="http://schemas.microsoft.com/office/powerpoint/2010/main" val="20879675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3292852" y="4695599"/>
            <a:ext cx="1987860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Practice: Map Mystery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dirty="0"/>
              <a:t>Q:  What are the correct map contents after the following code?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&lt;String, String&gt; map = new </a:t>
            </a: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&lt;&gt;();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("K", "Schwarz");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("C", "Lee");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map.remove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("</a:t>
            </a: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Stepp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("K");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("J", "Cain");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("C, Lee");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1900" dirty="0">
              <a:latin typeface="Consola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079" y="6195113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Keys: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5573" y="4993843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Values: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27921" y="622376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“K”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52400" y="4460443"/>
            <a:ext cx="8736105" cy="243341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567386" y="4635254"/>
            <a:ext cx="2149782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46906" y="620500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984876">
            <a:off x="6089080" y="51387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“Lee”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17931" y="620500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15883" y="5138794"/>
            <a:ext cx="169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Stepp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  <p:sp>
        <p:nvSpPr>
          <p:cNvPr id="35" name="Freeform 34"/>
          <p:cNvSpPr/>
          <p:nvPr/>
        </p:nvSpPr>
        <p:spPr>
          <a:xfrm>
            <a:off x="1307089" y="4677128"/>
            <a:ext cx="1699089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131215" y="4140579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19984876">
            <a:off x="1174885" y="5138795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“Schwarz”</a:t>
            </a:r>
          </a:p>
        </p:txBody>
      </p:sp>
    </p:spTree>
    <p:extLst>
      <p:ext uri="{BB962C8B-B14F-4D97-AF65-F5344CB8AC3E}">
        <p14:creationId xmlns:p14="http://schemas.microsoft.com/office/powerpoint/2010/main" val="5666725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3292852" y="4695599"/>
            <a:ext cx="1987860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Practice: Map Mystery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dirty="0"/>
              <a:t>Q:  What are the correct map contents after the following code?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&lt;String, String&gt; map = new </a:t>
            </a: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&lt;&gt;();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("K", "Schwarz");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("C", "Lee");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map.remove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("K");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("J", "Cain");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("C, Lee");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1900" dirty="0">
              <a:latin typeface="Consola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079" y="6195113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Keys: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5573" y="4993843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Values:</a:t>
            </a:r>
          </a:p>
        </p:txBody>
      </p:sp>
      <p:sp>
        <p:nvSpPr>
          <p:cNvPr id="29" name="Freeform 28"/>
          <p:cNvSpPr/>
          <p:nvPr/>
        </p:nvSpPr>
        <p:spPr>
          <a:xfrm>
            <a:off x="152400" y="4460443"/>
            <a:ext cx="8736105" cy="243341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567386" y="4635254"/>
            <a:ext cx="2149782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46906" y="620500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984876">
            <a:off x="6089080" y="51387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“Lee”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17931" y="620500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15883" y="5138794"/>
            <a:ext cx="169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Stepp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  <p:sp>
        <p:nvSpPr>
          <p:cNvPr id="36" name="Freeform 35"/>
          <p:cNvSpPr/>
          <p:nvPr/>
        </p:nvSpPr>
        <p:spPr>
          <a:xfrm>
            <a:off x="4131215" y="4140579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551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3292852" y="4695599"/>
            <a:ext cx="1987860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Practice: Map Mystery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dirty="0"/>
              <a:t>Q:  What are the correct map contents after the following code?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&lt;String, String&gt; map = new </a:t>
            </a: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&lt;&gt;();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("K", "Schwarz");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("C", "Lee");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("K");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map.put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("J", "Cain");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("C, Lee");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1900" dirty="0">
              <a:latin typeface="Consola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079" y="6195113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Keys: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5573" y="4993843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Values:</a:t>
            </a:r>
          </a:p>
        </p:txBody>
      </p:sp>
      <p:sp>
        <p:nvSpPr>
          <p:cNvPr id="29" name="Freeform 28"/>
          <p:cNvSpPr/>
          <p:nvPr/>
        </p:nvSpPr>
        <p:spPr>
          <a:xfrm>
            <a:off x="152400" y="4460443"/>
            <a:ext cx="8736105" cy="243341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567386" y="4635254"/>
            <a:ext cx="2149782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46906" y="620500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984876">
            <a:off x="6089080" y="51387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“Lee”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17931" y="620500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15883" y="5138794"/>
            <a:ext cx="169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Stepp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  <p:sp>
        <p:nvSpPr>
          <p:cNvPr id="36" name="Freeform 35"/>
          <p:cNvSpPr/>
          <p:nvPr/>
        </p:nvSpPr>
        <p:spPr>
          <a:xfrm>
            <a:off x="4131215" y="4140579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27921" y="622376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“J”</a:t>
            </a:r>
          </a:p>
        </p:txBody>
      </p:sp>
      <p:sp>
        <p:nvSpPr>
          <p:cNvPr id="15" name="Freeform 14"/>
          <p:cNvSpPr/>
          <p:nvPr/>
        </p:nvSpPr>
        <p:spPr>
          <a:xfrm>
            <a:off x="1307089" y="4677128"/>
            <a:ext cx="1699089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9984876">
            <a:off x="1451404" y="5138795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“Cain”</a:t>
            </a:r>
          </a:p>
        </p:txBody>
      </p:sp>
    </p:spTree>
    <p:extLst>
      <p:ext uri="{BB962C8B-B14F-4D97-AF65-F5344CB8AC3E}">
        <p14:creationId xmlns:p14="http://schemas.microsoft.com/office/powerpoint/2010/main" val="19191814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3292852" y="4695599"/>
            <a:ext cx="1987860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Practice: Map Mystery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dirty="0"/>
              <a:t>Q:  What are the correct map contents after the following code?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&lt;String, String&gt; map = new </a:t>
            </a: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&lt;&gt;();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("K", "Schwarz");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("C", "Lee");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("K");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("J", "Cain");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map.remove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("C, Lee");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1900" dirty="0">
              <a:latin typeface="Consola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079" y="6195113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Keys: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5573" y="4993843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Values:</a:t>
            </a:r>
          </a:p>
        </p:txBody>
      </p:sp>
      <p:sp>
        <p:nvSpPr>
          <p:cNvPr id="29" name="Freeform 28"/>
          <p:cNvSpPr/>
          <p:nvPr/>
        </p:nvSpPr>
        <p:spPr>
          <a:xfrm>
            <a:off x="152400" y="4460443"/>
            <a:ext cx="8736105" cy="243341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567386" y="4635254"/>
            <a:ext cx="2149782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46906" y="620500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984876">
            <a:off x="6089080" y="51387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“Lee”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17931" y="620500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15883" y="5138794"/>
            <a:ext cx="169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Stepp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  <p:sp>
        <p:nvSpPr>
          <p:cNvPr id="36" name="Freeform 35"/>
          <p:cNvSpPr/>
          <p:nvPr/>
        </p:nvSpPr>
        <p:spPr>
          <a:xfrm>
            <a:off x="4131215" y="4140579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27921" y="622376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“J”</a:t>
            </a:r>
          </a:p>
        </p:txBody>
      </p:sp>
      <p:sp>
        <p:nvSpPr>
          <p:cNvPr id="15" name="Freeform 14"/>
          <p:cNvSpPr/>
          <p:nvPr/>
        </p:nvSpPr>
        <p:spPr>
          <a:xfrm>
            <a:off x="1307089" y="4677128"/>
            <a:ext cx="1699089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9984876">
            <a:off x="1451404" y="5138795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“Cain”</a:t>
            </a:r>
          </a:p>
        </p:txBody>
      </p:sp>
    </p:spTree>
    <p:extLst>
      <p:ext uri="{BB962C8B-B14F-4D97-AF65-F5344CB8AC3E}">
        <p14:creationId xmlns:p14="http://schemas.microsoft.com/office/powerpoint/2010/main" val="16567809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Recap and Reversible Writing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Methods and Planner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 vs.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HashMaps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/>
              <a:t>Practice: Dictionary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HashMaps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as Counters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What’s Trending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51462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Exercise: Dictionary</a:t>
            </a:r>
          </a:p>
        </p:txBody>
      </p:sp>
      <p:sp>
        <p:nvSpPr>
          <p:cNvPr id="163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Write a program to read a dictionary of words and definitions from a file, then prompt the user for words to look up.</a:t>
            </a:r>
          </a:p>
          <a:p>
            <a:pPr lvl="1"/>
            <a:endParaRPr lang="en-US" altLang="x-none" sz="800" dirty="0"/>
          </a:p>
          <a:p>
            <a:pPr lvl="1"/>
            <a:r>
              <a:rPr lang="en-US" altLang="x-none" dirty="0"/>
              <a:t>Example data from the dictionary input file:</a:t>
            </a:r>
          </a:p>
          <a:p>
            <a:pPr lvl="1"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abate</a:t>
            </a: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to lessen; to subside</a:t>
            </a: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pernicious</a:t>
            </a: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harmful, injurious</a:t>
            </a:r>
          </a:p>
          <a:p>
            <a:pPr lvl="1">
              <a:buFontTx/>
              <a:buNone/>
            </a:pPr>
            <a:endParaRPr lang="en-US" altLang="x-none" dirty="0"/>
          </a:p>
          <a:p>
            <a:pPr lvl="1">
              <a:buFontTx/>
              <a:buNone/>
            </a:pPr>
            <a:endParaRPr lang="en-US" altLang="x-none" dirty="0"/>
          </a:p>
          <a:p>
            <a:r>
              <a:rPr lang="en-US" altLang="x-none" dirty="0"/>
              <a:t>How can a </a:t>
            </a:r>
            <a:r>
              <a:rPr lang="en-US" altLang="x-none" b="1" dirty="0" err="1"/>
              <a:t>HashMap</a:t>
            </a:r>
            <a:r>
              <a:rPr lang="en-US" altLang="x-none" b="1" dirty="0"/>
              <a:t> </a:t>
            </a:r>
            <a:r>
              <a:rPr lang="en-US" altLang="x-none" dirty="0"/>
              <a:t>help us solve this problem?</a:t>
            </a:r>
            <a:endParaRPr lang="en-US" altLang="x-none" dirty="0">
              <a:latin typeface="Consolas" charset="0"/>
            </a:endParaRPr>
          </a:p>
        </p:txBody>
      </p:sp>
      <p:sp>
        <p:nvSpPr>
          <p:cNvPr id="1635332" name="Rectangle 4"/>
          <p:cNvSpPr>
            <a:spLocks noChangeArrowheads="1"/>
          </p:cNvSpPr>
          <p:nvPr/>
        </p:nvSpPr>
        <p:spPr bwMode="auto">
          <a:xfrm>
            <a:off x="685800" y="2743200"/>
            <a:ext cx="35052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699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Recap and Reversible Writing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Methods and Planner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 vs.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HashMaps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Dictionary</a:t>
            </a:r>
          </a:p>
          <a:p>
            <a:r>
              <a:rPr lang="en-US" sz="3600" dirty="0" err="1"/>
              <a:t>HashMaps</a:t>
            </a:r>
            <a:r>
              <a:rPr lang="en-US" sz="3600" dirty="0"/>
              <a:t> as Counters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What’s Trending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34611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6223" y="2031998"/>
            <a:ext cx="4471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 am not a person who contributes</a:t>
            </a:r>
          </a:p>
          <a:p>
            <a:pPr algn="ctr"/>
            <a:r>
              <a:rPr lang="en-US" sz="2400" dirty="0"/>
              <a:t>And I refuse to believe that</a:t>
            </a:r>
          </a:p>
          <a:p>
            <a:pPr algn="ctr"/>
            <a:r>
              <a:rPr lang="en-US" sz="2400" dirty="0"/>
              <a:t>I will be useful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3300" y="4121325"/>
            <a:ext cx="459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 will be useful</a:t>
            </a:r>
          </a:p>
          <a:p>
            <a:pPr algn="ctr"/>
            <a:r>
              <a:rPr lang="en-US" sz="2400" dirty="0"/>
              <a:t>And I refuse to believe that</a:t>
            </a:r>
          </a:p>
          <a:p>
            <a:pPr algn="ctr"/>
            <a:r>
              <a:rPr lang="en-US" sz="2400" dirty="0"/>
              <a:t>I am not a person who contributes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28700" y="1244599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Let’s write a program that reverses a text file.</a:t>
            </a:r>
          </a:p>
        </p:txBody>
      </p:sp>
    </p:spTree>
    <p:extLst>
      <p:ext uri="{BB962C8B-B14F-4D97-AF65-F5344CB8AC3E}">
        <p14:creationId xmlns:p14="http://schemas.microsoft.com/office/powerpoint/2010/main" val="364506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"/>
    </mc:Choice>
    <mc:Fallback xmlns="">
      <p:transition spd="slow" advTm="328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Iterating Over </a:t>
            </a:r>
            <a:r>
              <a:rPr lang="en-US" altLang="x-none" dirty="0" err="1"/>
              <a:t>HashMaps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for (String key : </a:t>
            </a:r>
            <a:r>
              <a:rPr lang="en-US" altLang="x-none" dirty="0" err="1">
                <a:latin typeface="Consolas" charset="0"/>
              </a:rPr>
              <a:t>map.keySet</a:t>
            </a:r>
            <a:r>
              <a:rPr lang="en-US" altLang="x-none" dirty="0">
                <a:latin typeface="Consolas" charset="0"/>
              </a:rPr>
              <a:t>()) {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	String value = </a:t>
            </a:r>
            <a:r>
              <a:rPr lang="en-US" altLang="x-none" dirty="0" err="1">
                <a:latin typeface="Consolas" charset="0"/>
              </a:rPr>
              <a:t>map.get</a:t>
            </a:r>
            <a:r>
              <a:rPr lang="en-US" altLang="x-none" dirty="0">
                <a:latin typeface="Consolas" charset="0"/>
              </a:rPr>
              <a:t>(key);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b="1" dirty="0">
                <a:solidFill>
                  <a:srgbClr val="00B050"/>
                </a:solidFill>
                <a:latin typeface="Consolas" charset="0"/>
              </a:rPr>
              <a:t>// do something with key/value pair...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b="1" dirty="0">
                <a:solidFill>
                  <a:srgbClr val="00B050"/>
                </a:solidFill>
                <a:latin typeface="Consolas" charset="0"/>
              </a:rPr>
              <a:t>// Keys occur in an unpredictable order!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5512" y="5643786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Keys: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112" y="4576986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Values:</a:t>
            </a:r>
          </a:p>
        </p:txBody>
      </p:sp>
      <p:sp>
        <p:nvSpPr>
          <p:cNvPr id="8" name="Freeform 7"/>
          <p:cNvSpPr/>
          <p:nvPr/>
        </p:nvSpPr>
        <p:spPr>
          <a:xfrm>
            <a:off x="2297112" y="4043586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984876">
            <a:off x="2249641" y="4616951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“bark”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97112" y="5719986"/>
            <a:ext cx="110639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“dog”</a:t>
            </a:r>
          </a:p>
        </p:txBody>
      </p:sp>
      <p:sp>
        <p:nvSpPr>
          <p:cNvPr id="11" name="Freeform 10"/>
          <p:cNvSpPr/>
          <p:nvPr/>
        </p:nvSpPr>
        <p:spPr>
          <a:xfrm>
            <a:off x="587115" y="3758596"/>
            <a:ext cx="7674964" cy="271840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049712" y="3510186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531412" y="4043586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31412" y="5719986"/>
            <a:ext cx="110639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“cat”</a:t>
            </a:r>
          </a:p>
        </p:txBody>
      </p:sp>
      <p:sp>
        <p:nvSpPr>
          <p:cNvPr id="17" name="TextBox 16"/>
          <p:cNvSpPr txBox="1"/>
          <p:nvPr/>
        </p:nvSpPr>
        <p:spPr>
          <a:xfrm rot="19984876">
            <a:off x="6483942" y="4616950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“meow”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377948" y="4107422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77948" y="5783822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“seal”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05332" y="4297634"/>
            <a:ext cx="1097257" cy="1122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21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Counting Exercise</a:t>
            </a:r>
          </a:p>
        </p:txBody>
      </p:sp>
      <p:sp>
        <p:nvSpPr>
          <p:cNvPr id="162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Write a program to count the number of occurrences of each unique word in a large text file (e.g. </a:t>
            </a:r>
            <a:r>
              <a:rPr lang="en-US" altLang="x-none" i="1" dirty="0"/>
              <a:t>Moby Dick</a:t>
            </a:r>
            <a:r>
              <a:rPr lang="en-US" altLang="x-none" dirty="0"/>
              <a:t> ).</a:t>
            </a:r>
          </a:p>
          <a:p>
            <a:pPr lvl="1"/>
            <a:endParaRPr lang="en-US" altLang="x-none" sz="800" dirty="0"/>
          </a:p>
          <a:p>
            <a:pPr lvl="1"/>
            <a:r>
              <a:rPr lang="en-US" altLang="x-none" dirty="0"/>
              <a:t>Allow the user to type a word and report how many times that word appeared in the book.</a:t>
            </a:r>
          </a:p>
          <a:p>
            <a:pPr lvl="1"/>
            <a:r>
              <a:rPr lang="en-US" altLang="x-none" dirty="0"/>
              <a:t>Report all words that appeared in the book at least 500 times.</a:t>
            </a:r>
          </a:p>
          <a:p>
            <a:pPr lvl="1"/>
            <a:endParaRPr lang="en-US" altLang="x-none" dirty="0"/>
          </a:p>
          <a:p>
            <a:pPr lvl="1"/>
            <a:endParaRPr lang="en-US" altLang="x-none" dirty="0"/>
          </a:p>
          <a:p>
            <a:r>
              <a:rPr lang="en-US" altLang="x-none" dirty="0"/>
              <a:t>How can a </a:t>
            </a:r>
            <a:r>
              <a:rPr lang="en-US" altLang="x-none" b="1" dirty="0"/>
              <a:t>map</a:t>
            </a:r>
            <a:r>
              <a:rPr lang="en-US" altLang="x-none" dirty="0"/>
              <a:t> help us solve this problem?</a:t>
            </a:r>
          </a:p>
          <a:p>
            <a:pPr lvl="1"/>
            <a:r>
              <a:rPr lang="en-US" altLang="x-none" dirty="0"/>
              <a:t>Think about scanning over a file containing this input data:</a:t>
            </a: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To be or not to be or to be a bee not two bees ...</a:t>
            </a:r>
          </a:p>
          <a:p>
            <a:pPr lvl="1">
              <a:buFontTx/>
              <a:buNone/>
            </a:pPr>
            <a:r>
              <a:rPr lang="en-US" altLang="x-none" b="1" dirty="0">
                <a:latin typeface="Consolas" charset="0"/>
              </a:rPr>
              <a:t>^</a:t>
            </a:r>
          </a:p>
        </p:txBody>
      </p:sp>
      <p:sp>
        <p:nvSpPr>
          <p:cNvPr id="1620996" name="Rectangle 4"/>
          <p:cNvSpPr>
            <a:spLocks noChangeArrowheads="1"/>
          </p:cNvSpPr>
          <p:nvPr/>
        </p:nvSpPr>
        <p:spPr bwMode="auto">
          <a:xfrm>
            <a:off x="381000" y="5257800"/>
            <a:ext cx="8229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574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Maps and Tallying</a:t>
            </a:r>
          </a:p>
        </p:txBody>
      </p:sp>
      <p:sp>
        <p:nvSpPr>
          <p:cNvPr id="161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1775" indent="-231775">
              <a:tabLst>
                <a:tab pos="2228850" algn="l"/>
              </a:tabLst>
            </a:pPr>
            <a:r>
              <a:rPr lang="en-US" altLang="x-none"/>
              <a:t>a map can be thought of as generalization of a tallying array</a:t>
            </a:r>
          </a:p>
          <a:p>
            <a:pPr marL="625475" lvl="1" indent="-279400">
              <a:tabLst>
                <a:tab pos="2228850" algn="l"/>
              </a:tabLst>
            </a:pPr>
            <a:r>
              <a:rPr lang="en-US" altLang="x-none"/>
              <a:t>the "index" (key) doesn't have to be an </a:t>
            </a:r>
            <a:r>
              <a:rPr lang="en-US" altLang="x-none">
                <a:latin typeface="Consolas" charset="0"/>
              </a:rPr>
              <a:t>int</a:t>
            </a:r>
          </a:p>
          <a:p>
            <a:pPr marL="625475" lvl="1" indent="-279400">
              <a:tabLst>
                <a:tab pos="2228850" algn="l"/>
              </a:tabLst>
            </a:pPr>
            <a:endParaRPr lang="en-US" altLang="x-none" sz="800"/>
          </a:p>
          <a:p>
            <a:pPr marL="625475" lvl="1" indent="-279400">
              <a:tabLst>
                <a:tab pos="2228850" algn="l"/>
              </a:tabLst>
            </a:pPr>
            <a:r>
              <a:rPr lang="en-US" altLang="x-none"/>
              <a:t>count digits: </a:t>
            </a:r>
            <a:r>
              <a:rPr lang="en-US" altLang="x-none">
                <a:latin typeface="Consolas" charset="0"/>
              </a:rPr>
              <a:t>22092310907</a:t>
            </a:r>
          </a:p>
          <a:p>
            <a:pPr marL="625475" lvl="1" indent="-279400">
              <a:tabLst>
                <a:tab pos="2228850" algn="l"/>
              </a:tabLst>
            </a:pPr>
            <a:endParaRPr lang="en-US" altLang="x-none"/>
          </a:p>
          <a:p>
            <a:pPr marL="625475" lvl="1" indent="-279400">
              <a:tabLst>
                <a:tab pos="2228850" algn="l"/>
              </a:tabLst>
            </a:pPr>
            <a:endParaRPr lang="en-US" altLang="x-none"/>
          </a:p>
          <a:p>
            <a:pPr marL="625475" lvl="1" indent="-279400">
              <a:lnSpc>
                <a:spcPct val="70000"/>
              </a:lnSpc>
              <a:buFontTx/>
              <a:buNone/>
              <a:tabLst>
                <a:tab pos="2228850" algn="l"/>
              </a:tabLst>
            </a:pPr>
            <a:r>
              <a:rPr lang="en-US" altLang="x-none">
                <a:solidFill>
                  <a:srgbClr val="008000"/>
                </a:solidFill>
                <a:latin typeface="Consolas" charset="0"/>
              </a:rPr>
              <a:t>	// (R)epublican, (D)emocrat, (I)ndependent</a:t>
            </a:r>
          </a:p>
          <a:p>
            <a:pPr marL="625475" lvl="1" indent="-279400">
              <a:lnSpc>
                <a:spcPct val="70000"/>
              </a:lnSpc>
              <a:tabLst>
                <a:tab pos="2228850" algn="l"/>
              </a:tabLst>
            </a:pPr>
            <a:r>
              <a:rPr lang="en-US" altLang="x-none"/>
              <a:t>count votes:	</a:t>
            </a:r>
            <a:r>
              <a:rPr lang="en-US" altLang="x-none">
                <a:latin typeface="Consolas" charset="0"/>
              </a:rPr>
              <a:t>"RDDDDDDRRRRRDDDDDDRDRRIRDRRIRDRRID"</a:t>
            </a:r>
          </a:p>
        </p:txBody>
      </p:sp>
      <p:graphicFrame>
        <p:nvGraphicFramePr>
          <p:cNvPr id="1618948" name="Group 4"/>
          <p:cNvGraphicFramePr>
            <a:graphicFrameLocks noGrp="1"/>
          </p:cNvGraphicFramePr>
          <p:nvPr/>
        </p:nvGraphicFramePr>
        <p:xfrm>
          <a:off x="4600575" y="2209800"/>
          <a:ext cx="4086225" cy="792480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18984" name="Line 40"/>
          <p:cNvSpPr>
            <a:spLocks noChangeShapeType="1"/>
          </p:cNvSpPr>
          <p:nvPr/>
        </p:nvSpPr>
        <p:spPr bwMode="auto">
          <a:xfrm>
            <a:off x="2971800" y="26955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18985" name="Group 41"/>
          <p:cNvGraphicFramePr>
            <a:graphicFrameLocks noGrp="1"/>
          </p:cNvGraphicFramePr>
          <p:nvPr/>
        </p:nvGraphicFramePr>
        <p:xfrm>
          <a:off x="1095375" y="4257675"/>
          <a:ext cx="2638425" cy="792480"/>
        </p:xfrm>
        <a:graphic>
          <a:graphicData uri="http://schemas.openxmlformats.org/drawingml/2006/table">
            <a:tbl>
              <a:tblPr/>
              <a:tblGrid>
                <a:gridCol w="85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key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"R"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"D"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"I"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19014" name="Text Box 70"/>
          <p:cNvSpPr txBox="1">
            <a:spLocks noChangeArrowheads="1"/>
          </p:cNvSpPr>
          <p:nvPr/>
        </p:nvSpPr>
        <p:spPr bwMode="auto">
          <a:xfrm>
            <a:off x="4724400" y="4473575"/>
            <a:ext cx="2176463" cy="156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dirty="0"/>
              <a:t> </a:t>
            </a:r>
            <a:r>
              <a:rPr lang="en-US" altLang="x-none" u="sng" dirty="0"/>
              <a:t>key</a:t>
            </a:r>
            <a:r>
              <a:rPr lang="en-US" altLang="x-none" dirty="0"/>
              <a:t>            </a:t>
            </a:r>
            <a:r>
              <a:rPr lang="en-US" altLang="x-none" u="sng" dirty="0"/>
              <a:t>value</a:t>
            </a:r>
          </a:p>
          <a:p>
            <a:r>
              <a:rPr lang="en-US" altLang="x-none" dirty="0"/>
              <a:t>"R"	→    16</a:t>
            </a:r>
          </a:p>
          <a:p>
            <a:r>
              <a:rPr lang="en-US" altLang="x-none" dirty="0"/>
              <a:t>"D"	→    14</a:t>
            </a:r>
          </a:p>
          <a:p>
            <a:r>
              <a:rPr lang="en-US" altLang="x-none" dirty="0"/>
              <a:t>"I"	→      3</a:t>
            </a:r>
          </a:p>
        </p:txBody>
      </p:sp>
    </p:spTree>
    <p:extLst>
      <p:ext uri="{BB962C8B-B14F-4D97-AF65-F5344CB8AC3E}">
        <p14:creationId xmlns:p14="http://schemas.microsoft.com/office/powerpoint/2010/main" val="196052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901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Recap and Reversible Writing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Methods and Planner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Arrays vs.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HashMaps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Dictionary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HashMaps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as Counters</a:t>
            </a:r>
          </a:p>
          <a:p>
            <a:r>
              <a:rPr lang="en-US" sz="3600" dirty="0"/>
              <a:t>Practice: What’s Trending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40503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Practice: What's Trending?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Social media can be used to monitor popular conversation topics.</a:t>
            </a:r>
          </a:p>
          <a:p>
            <a:r>
              <a:rPr lang="en-US" altLang="x-none" dirty="0"/>
              <a:t>Write a program to count the frequency of </a:t>
            </a:r>
            <a:r>
              <a:rPr lang="en-US" altLang="x-none" b="1" dirty="0"/>
              <a:t>#hashtags</a:t>
            </a:r>
            <a:r>
              <a:rPr lang="en-US" altLang="x-none" dirty="0"/>
              <a:t> in tweets:</a:t>
            </a:r>
          </a:p>
          <a:p>
            <a:pPr lvl="1"/>
            <a:r>
              <a:rPr lang="en-US" altLang="x-none" dirty="0"/>
              <a:t>Read saved tweets from a large text file.</a:t>
            </a:r>
          </a:p>
          <a:p>
            <a:pPr lvl="1"/>
            <a:r>
              <a:rPr lang="en-US" altLang="x-none" dirty="0"/>
              <a:t>Report hashtags that occur at least 15 times.</a:t>
            </a:r>
          </a:p>
          <a:p>
            <a:pPr lvl="1">
              <a:buFontTx/>
              <a:buNone/>
            </a:pPr>
            <a:endParaRPr lang="en-US" altLang="x-none" dirty="0"/>
          </a:p>
          <a:p>
            <a:r>
              <a:rPr lang="en-US" altLang="x-none" dirty="0"/>
              <a:t>How can a </a:t>
            </a:r>
            <a:r>
              <a:rPr lang="en-US" altLang="x-none" b="1" dirty="0"/>
              <a:t>map</a:t>
            </a:r>
            <a:r>
              <a:rPr lang="en-US" altLang="x-none" dirty="0"/>
              <a:t> help us solve this problem?</a:t>
            </a:r>
          </a:p>
          <a:p>
            <a:pPr lvl="1">
              <a:buFontTx/>
              <a:buNone/>
            </a:pPr>
            <a:r>
              <a:rPr lang="en-US" altLang="x-none" dirty="0"/>
              <a:t>Given these hashtags</a:t>
            </a:r>
            <a:r>
              <a:rPr lang="is-IS" altLang="x-none" dirty="0"/>
              <a:t>…		We want to store...</a:t>
            </a:r>
            <a:endParaRPr lang="en-US" altLang="x-none" dirty="0"/>
          </a:p>
        </p:txBody>
      </p:sp>
      <p:sp>
        <p:nvSpPr>
          <p:cNvPr id="1620996" name="Rectangle 4"/>
          <p:cNvSpPr>
            <a:spLocks noChangeArrowheads="1"/>
          </p:cNvSpPr>
          <p:nvPr/>
        </p:nvSpPr>
        <p:spPr bwMode="auto">
          <a:xfrm>
            <a:off x="838200" y="4419600"/>
            <a:ext cx="2438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>
                <a:latin typeface="Consolas" charset="0"/>
                <a:ea typeface="ＭＳ Ｐゴシック" charset="-128"/>
              </a:rPr>
              <a:t>#stanford</a:t>
            </a:r>
          </a:p>
          <a:p>
            <a:r>
              <a:rPr lang="en-US" altLang="x-none">
                <a:latin typeface="Consolas" charset="0"/>
                <a:ea typeface="ＭＳ Ｐゴシック" charset="-128"/>
              </a:rPr>
              <a:t>#summer</a:t>
            </a:r>
          </a:p>
          <a:p>
            <a:r>
              <a:rPr lang="en-US" altLang="x-none">
                <a:latin typeface="Consolas" charset="0"/>
                <a:ea typeface="ＭＳ Ｐゴシック" charset="-128"/>
              </a:rPr>
              <a:t>#california</a:t>
            </a:r>
          </a:p>
          <a:p>
            <a:r>
              <a:rPr lang="en-US" altLang="x-none">
                <a:latin typeface="Consolas" charset="0"/>
                <a:ea typeface="ＭＳ Ｐゴシック" charset="-128"/>
              </a:rPr>
              <a:t>#stanford</a:t>
            </a:r>
          </a:p>
        </p:txBody>
      </p:sp>
      <p:sp>
        <p:nvSpPr>
          <p:cNvPr id="6" name="Text Box 70"/>
          <p:cNvSpPr txBox="1">
            <a:spLocks noChangeArrowheads="1"/>
          </p:cNvSpPr>
          <p:nvPr/>
        </p:nvSpPr>
        <p:spPr bwMode="auto">
          <a:xfrm>
            <a:off x="4724400" y="4419600"/>
            <a:ext cx="350520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Consolas" charset="0"/>
                <a:ea typeface="ＭＳ Ｐゴシック" charset="-128"/>
              </a:rPr>
              <a:t>"</a:t>
            </a:r>
            <a:r>
              <a:rPr lang="en-US" altLang="x-none">
                <a:latin typeface="Consolas" charset="0"/>
                <a:ea typeface="ＭＳ Ｐゴシック" charset="-128"/>
              </a:rPr>
              <a:t>#stanford"   → 2</a:t>
            </a:r>
          </a:p>
          <a:p>
            <a:r>
              <a:rPr lang="en-US" altLang="en-US">
                <a:latin typeface="Consolas" charset="0"/>
                <a:ea typeface="ＭＳ Ｐゴシック" charset="-128"/>
              </a:rPr>
              <a:t>"</a:t>
            </a:r>
            <a:r>
              <a:rPr lang="en-US" altLang="x-none">
                <a:latin typeface="Consolas" charset="0"/>
                <a:ea typeface="ＭＳ Ｐゴシック" charset="-128"/>
              </a:rPr>
              <a:t>#summer"     → 1</a:t>
            </a:r>
          </a:p>
          <a:p>
            <a:r>
              <a:rPr lang="en-US" altLang="en-US">
                <a:latin typeface="Consolas" charset="0"/>
                <a:ea typeface="ＭＳ Ｐゴシック" charset="-128"/>
              </a:rPr>
              <a:t>"</a:t>
            </a:r>
            <a:r>
              <a:rPr lang="en-US" altLang="x-none">
                <a:latin typeface="Consolas" charset="0"/>
                <a:ea typeface="ＭＳ Ｐゴシック" charset="-128"/>
              </a:rPr>
              <a:t>#california" → 1</a:t>
            </a:r>
          </a:p>
        </p:txBody>
      </p:sp>
    </p:spTree>
    <p:extLst>
      <p:ext uri="{BB962C8B-B14F-4D97-AF65-F5344CB8AC3E}">
        <p14:creationId xmlns:p14="http://schemas.microsoft.com/office/powerpoint/2010/main" val="132075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0996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rgbClr val="8C151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err="1"/>
              <a:t>ArrayLists</a:t>
            </a:r>
            <a:r>
              <a:rPr lang="en-US" sz="2600" dirty="0"/>
              <a:t> are a variable type representing a list of items</a:t>
            </a:r>
          </a:p>
          <a:p>
            <a:r>
              <a:rPr lang="en-US" sz="2600" dirty="0"/>
              <a:t>Unlike arrays, </a:t>
            </a:r>
            <a:r>
              <a:rPr lang="en-US" sz="2600" dirty="0" err="1"/>
              <a:t>ArrayLists</a:t>
            </a:r>
            <a:r>
              <a:rPr lang="en-US" sz="2600" dirty="0"/>
              <a:t> have:</a:t>
            </a:r>
          </a:p>
          <a:p>
            <a:pPr lvl="1"/>
            <a:r>
              <a:rPr lang="en-US" sz="2600" dirty="0"/>
              <a:t>The ability to resize dynamically</a:t>
            </a:r>
          </a:p>
          <a:p>
            <a:pPr lvl="1"/>
            <a:r>
              <a:rPr lang="en-US" sz="2600" dirty="0"/>
              <a:t>Useful methods you can call on them</a:t>
            </a:r>
          </a:p>
          <a:p>
            <a:r>
              <a:rPr lang="en-US" sz="2600" dirty="0"/>
              <a:t>Unlike </a:t>
            </a:r>
            <a:r>
              <a:rPr lang="en-US" sz="2600" dirty="0" err="1"/>
              <a:t>ArrayLists</a:t>
            </a:r>
            <a:r>
              <a:rPr lang="en-US" sz="2600" dirty="0"/>
              <a:t>, arrays have:</a:t>
            </a:r>
          </a:p>
          <a:p>
            <a:pPr lvl="1"/>
            <a:r>
              <a:rPr lang="en-US" sz="2600" dirty="0"/>
              <a:t>The ability to store any type of item, not just Objects</a:t>
            </a:r>
          </a:p>
          <a:p>
            <a:r>
              <a:rPr lang="en-US" sz="2600" dirty="0" err="1"/>
              <a:t>HashMaps</a:t>
            </a:r>
            <a:r>
              <a:rPr lang="en-US" sz="2600" dirty="0"/>
              <a:t> are a variable type representing a key-value pairs</a:t>
            </a:r>
          </a:p>
          <a:p>
            <a:r>
              <a:rPr lang="en-US" sz="2600" dirty="0"/>
              <a:t>Unlike arrays and </a:t>
            </a:r>
            <a:r>
              <a:rPr lang="en-US" sz="2600" dirty="0" err="1"/>
              <a:t>ArrayLists</a:t>
            </a:r>
            <a:r>
              <a:rPr lang="en-US" sz="2600" dirty="0"/>
              <a:t>, </a:t>
            </a:r>
            <a:r>
              <a:rPr lang="en-US" sz="2600" dirty="0" err="1"/>
              <a:t>HashMaps</a:t>
            </a:r>
            <a:r>
              <a:rPr lang="en-US" sz="2600" dirty="0"/>
              <a:t>:</a:t>
            </a:r>
          </a:p>
          <a:p>
            <a:pPr lvl="1"/>
            <a:r>
              <a:rPr lang="en-US" sz="2600" dirty="0"/>
              <a:t>Are not ordered</a:t>
            </a:r>
          </a:p>
          <a:p>
            <a:pPr lvl="1"/>
            <a:r>
              <a:rPr lang="en-US" sz="2600" dirty="0"/>
              <a:t>Store information associated with a key of any Object type</a:t>
            </a:r>
          </a:p>
          <a:p>
            <a:pPr marL="0" indent="0">
              <a:buNone/>
            </a:pPr>
            <a:r>
              <a:rPr lang="en-US" sz="2800" b="1" dirty="0"/>
              <a:t>Next Time: </a:t>
            </a:r>
            <a:r>
              <a:rPr lang="en-US" sz="2800" dirty="0"/>
              <a:t>defining our own variable types!</a:t>
            </a:r>
          </a:p>
        </p:txBody>
      </p:sp>
    </p:spTree>
    <p:extLst>
      <p:ext uri="{BB962C8B-B14F-4D97-AF65-F5344CB8AC3E}">
        <p14:creationId xmlns:p14="http://schemas.microsoft.com/office/powerpoint/2010/main" val="12772306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Overflow (extra) slides</a:t>
            </a: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6625828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Anagram exercise</a:t>
            </a:r>
          </a:p>
        </p:txBody>
      </p:sp>
      <p:sp>
        <p:nvSpPr>
          <p:cNvPr id="162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Write a program to find all </a:t>
            </a:r>
            <a:r>
              <a:rPr lang="en-US" altLang="x-none" b="1"/>
              <a:t>anagrams</a:t>
            </a:r>
            <a:r>
              <a:rPr lang="en-US" altLang="x-none"/>
              <a:t> of a word the user types.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8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Type a word [Enter to quit]: </a:t>
            </a:r>
            <a:r>
              <a:rPr lang="en-US" altLang="x-none" sz="1800" b="1">
                <a:solidFill>
                  <a:schemeClr val="accent2"/>
                </a:solidFill>
                <a:latin typeface="Consolas" charset="0"/>
              </a:rPr>
              <a:t>scared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Anagrams of scared: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cadres cedars sacred scared</a:t>
            </a:r>
          </a:p>
          <a:p>
            <a:pPr lvl="1">
              <a:buFontTx/>
              <a:buNone/>
            </a:pPr>
            <a:endParaRPr lang="en-US" altLang="x-none" sz="1800">
              <a:latin typeface="Consolas" charset="0"/>
            </a:endParaRPr>
          </a:p>
          <a:p>
            <a:r>
              <a:rPr lang="en-US" altLang="x-none"/>
              <a:t>How can a </a:t>
            </a:r>
            <a:r>
              <a:rPr lang="en-US" altLang="x-none" b="1"/>
              <a:t>map</a:t>
            </a:r>
            <a:r>
              <a:rPr lang="en-US" altLang="x-none"/>
              <a:t> help us solve this problem?</a:t>
            </a:r>
          </a:p>
        </p:txBody>
      </p:sp>
    </p:spTree>
    <p:extLst>
      <p:ext uri="{BB962C8B-B14F-4D97-AF65-F5344CB8AC3E}">
        <p14:creationId xmlns:p14="http://schemas.microsoft.com/office/powerpoint/2010/main" val="7475791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Anagram observation</a:t>
            </a: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Every word has a </a:t>
            </a:r>
            <a:r>
              <a:rPr lang="en-US" altLang="x-none" i="1"/>
              <a:t>sorted form</a:t>
            </a:r>
            <a:r>
              <a:rPr lang="en-US" altLang="x-none"/>
              <a:t> where its letters are arranged into alphabetical order.</a:t>
            </a: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</a:rPr>
              <a:t>	"fare"</a:t>
            </a:r>
            <a:r>
              <a:rPr lang="en-US" altLang="x-none"/>
              <a:t>	</a:t>
            </a:r>
            <a:r>
              <a:rPr lang="en-US" altLang="x-none">
                <a:sym typeface="Symbol" charset="2"/>
              </a:rPr>
              <a:t>  </a:t>
            </a:r>
            <a:r>
              <a:rPr lang="en-US" altLang="x-none">
                <a:latin typeface="Consolas" charset="0"/>
                <a:sym typeface="Symbol" charset="2"/>
              </a:rPr>
              <a:t>"aefr"</a:t>
            </a: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</a:rPr>
              <a:t>	"fear"</a:t>
            </a:r>
            <a:r>
              <a:rPr lang="en-US" altLang="x-none"/>
              <a:t>	</a:t>
            </a:r>
            <a:r>
              <a:rPr lang="en-US" altLang="x-none">
                <a:sym typeface="Symbol" charset="2"/>
              </a:rPr>
              <a:t>  </a:t>
            </a:r>
            <a:r>
              <a:rPr lang="en-US" altLang="x-none">
                <a:latin typeface="Consolas" charset="0"/>
                <a:sym typeface="Symbol" charset="2"/>
              </a:rPr>
              <a:t>"aefr"</a:t>
            </a: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  <a:sym typeface="Symbol" charset="2"/>
              </a:rPr>
              <a:t>	"swell"</a:t>
            </a:r>
            <a:r>
              <a:rPr lang="en-US" altLang="x-none"/>
              <a:t>	</a:t>
            </a:r>
            <a:r>
              <a:rPr lang="en-US" altLang="x-none">
                <a:sym typeface="Symbol" charset="2"/>
              </a:rPr>
              <a:t>  </a:t>
            </a:r>
            <a:r>
              <a:rPr lang="en-US" altLang="x-none">
                <a:latin typeface="Consolas" charset="0"/>
                <a:sym typeface="Symbol" charset="2"/>
              </a:rPr>
              <a:t>"ellsw"</a:t>
            </a: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  <a:sym typeface="Symbol" charset="2"/>
              </a:rPr>
              <a:t>	"wells"</a:t>
            </a:r>
            <a:r>
              <a:rPr lang="en-US" altLang="x-none">
                <a:sym typeface="Symbol" charset="2"/>
              </a:rPr>
              <a:t>	  </a:t>
            </a:r>
            <a:r>
              <a:rPr lang="en-US" altLang="x-none">
                <a:latin typeface="Consolas" charset="0"/>
                <a:sym typeface="Symbol" charset="2"/>
              </a:rPr>
              <a:t>"ellsw"</a:t>
            </a:r>
          </a:p>
          <a:p>
            <a:pPr lvl="1"/>
            <a:endParaRPr lang="en-US" altLang="x-none">
              <a:sym typeface="Symbol" charset="2"/>
            </a:endParaRPr>
          </a:p>
          <a:p>
            <a:r>
              <a:rPr lang="en-US" altLang="x-none">
                <a:sym typeface="Symbol" charset="2"/>
              </a:rPr>
              <a:t>Notice that anagrams have the same sorted form as each other.</a:t>
            </a:r>
          </a:p>
          <a:p>
            <a:pPr lvl="1"/>
            <a:r>
              <a:rPr lang="en-US" altLang="x-none">
                <a:sym typeface="Symbol" charset="2"/>
              </a:rPr>
              <a:t>How is this helpful for solving the problem?</a:t>
            </a:r>
          </a:p>
          <a:p>
            <a:pPr lvl="1"/>
            <a:r>
              <a:rPr lang="en-US" altLang="x-none">
                <a:sym typeface="Symbol" charset="2"/>
              </a:rPr>
              <a:t>Suppose we were given a </a:t>
            </a:r>
            <a:r>
              <a:rPr lang="en-US" altLang="x-none" b="1">
                <a:latin typeface="Consolas" charset="0"/>
                <a:sym typeface="Symbol" charset="2"/>
              </a:rPr>
              <a:t>sortLetters</a:t>
            </a:r>
            <a:r>
              <a:rPr lang="en-US" altLang="x-none">
                <a:sym typeface="Symbol" charset="2"/>
              </a:rPr>
              <a:t> method.  How to use it?</a:t>
            </a:r>
          </a:p>
          <a:p>
            <a:pPr lvl="1"/>
            <a:endParaRPr lang="en-US" altLang="x-none">
              <a:sym typeface="Symbol" charset="2"/>
            </a:endParaRPr>
          </a:p>
          <a:p>
            <a:pPr lvl="1"/>
            <a:endParaRPr lang="en-US" altLang="x-none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40945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Anagram solution</a:t>
            </a:r>
          </a:p>
        </p:txBody>
      </p:sp>
      <p:sp>
        <p:nvSpPr>
          <p:cNvPr id="162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public String </a:t>
            </a:r>
            <a:r>
              <a:rPr lang="en-US" altLang="x-none" sz="1800" b="1">
                <a:latin typeface="Consolas" charset="0"/>
              </a:rPr>
              <a:t>sortLetters</a:t>
            </a:r>
            <a:r>
              <a:rPr lang="en-US" altLang="x-none" sz="1800">
                <a:latin typeface="Consolas" charset="0"/>
              </a:rPr>
              <a:t>(String s) { ... }   </a:t>
            </a:r>
            <a:r>
              <a:rPr lang="en-US" altLang="x-none" sz="1800">
                <a:solidFill>
                  <a:srgbClr val="008000"/>
                </a:solidFill>
                <a:latin typeface="Consolas" charset="0"/>
              </a:rPr>
              <a:t>// assume this exists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...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x-none" sz="1800">
              <a:latin typeface="Consolas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solidFill>
                  <a:srgbClr val="008000"/>
                </a:solidFill>
                <a:latin typeface="Consolas" charset="0"/>
              </a:rPr>
              <a:t>// build map of {sorted form =&gt; all words with that sorted form}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 b="1">
                <a:latin typeface="Consolas" charset="0"/>
              </a:rPr>
              <a:t>HashMap&lt;String, String&gt; anagrams = new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 b="1">
                <a:latin typeface="Consolas" charset="0"/>
              </a:rPr>
              <a:t>    HashMap&lt;String, String&gt;();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try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Scanner input = new Scanner(new File("dictionary.txt"));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while (true)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String word = input.next();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String sorted = sortLetters(word);      </a:t>
            </a:r>
            <a:r>
              <a:rPr lang="en-US" altLang="x-none" sz="1800">
                <a:solidFill>
                  <a:srgbClr val="008000"/>
                </a:solidFill>
                <a:latin typeface="Consolas" charset="0"/>
              </a:rPr>
              <a:t>// "acders"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if (</a:t>
            </a:r>
            <a:r>
              <a:rPr lang="en-US" altLang="x-none" sz="1800" b="1">
                <a:latin typeface="Consolas" charset="0"/>
              </a:rPr>
              <a:t>anagrams.containsKey(sorted)</a:t>
            </a:r>
            <a:r>
              <a:rPr lang="en-US" altLang="x-none" sz="1800">
                <a:latin typeface="Consolas" charset="0"/>
              </a:rPr>
              <a:t>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    String rest = anagrams.get(sorted);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    </a:t>
            </a:r>
            <a:r>
              <a:rPr lang="en-US" altLang="x-none" sz="1800" b="1">
                <a:latin typeface="Consolas" charset="0"/>
              </a:rPr>
              <a:t>anagrams.put</a:t>
            </a:r>
            <a:r>
              <a:rPr lang="en-US" altLang="x-none" sz="1800">
                <a:latin typeface="Consolas" charset="0"/>
              </a:rPr>
              <a:t>(sorted, rest + " " + word);   </a:t>
            </a:r>
            <a:r>
              <a:rPr lang="en-US" altLang="x-none" sz="1800">
                <a:solidFill>
                  <a:srgbClr val="008000"/>
                </a:solidFill>
                <a:latin typeface="Consolas" charset="0"/>
              </a:rPr>
              <a:t>// append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} else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    </a:t>
            </a:r>
            <a:r>
              <a:rPr lang="en-US" altLang="x-none" sz="1800" b="1">
                <a:latin typeface="Consolas" charset="0"/>
              </a:rPr>
              <a:t>anagrams.put</a:t>
            </a:r>
            <a:r>
              <a:rPr lang="en-US" altLang="x-none" sz="1800">
                <a:latin typeface="Consolas" charset="0"/>
              </a:rPr>
              <a:t>(sorted, word);         </a:t>
            </a:r>
            <a:r>
              <a:rPr lang="en-US" altLang="x-none" sz="1800">
                <a:solidFill>
                  <a:srgbClr val="008000"/>
                </a:solidFill>
                <a:latin typeface="Consolas" charset="0"/>
              </a:rPr>
              <a:t>// new k/v pair</a:t>
            </a:r>
            <a:endParaRPr lang="en-US" altLang="x-none" sz="1800" b="1">
              <a:solidFill>
                <a:srgbClr val="008000"/>
              </a:solidFill>
              <a:latin typeface="Consolas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</a:t>
            </a:r>
            <a:r>
              <a:rPr lang="en-US" altLang="x-none" sz="1800">
                <a:solidFill>
                  <a:srgbClr val="008000"/>
                </a:solidFill>
                <a:latin typeface="Consolas" charset="0"/>
              </a:rPr>
              <a:t>// {"acders" =&gt; "cadres caders sacred scared", ...}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} catch (FileNotFoundException fnfe)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println("Error reading file: " + fnfe);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080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"Filename: ", "res"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Scanner(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"Could not read file."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14501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Anagram solution cont'd.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solidFill>
                  <a:srgbClr val="008000"/>
                </a:solidFill>
                <a:latin typeface="Consolas" charset="0"/>
              </a:rPr>
              <a:t>// prompt user for words and look up anagrams in map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String word = readLine("Type a word [Enter to quit]: 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while (word.length() &gt; 0)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String sorted = sortLetters(word.toLowerCase());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if (</a:t>
            </a:r>
            <a:r>
              <a:rPr lang="en-US" altLang="x-none" sz="1800" b="1">
                <a:latin typeface="Consolas" charset="0"/>
              </a:rPr>
              <a:t>anagrams.containsKey(sorted)</a:t>
            </a:r>
            <a:r>
              <a:rPr lang="en-US" altLang="x-none" sz="1800">
                <a:latin typeface="Consolas" charset="0"/>
              </a:rPr>
              <a:t>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println("Anagrams of " + word + ":");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println(</a:t>
            </a:r>
            <a:r>
              <a:rPr lang="en-US" altLang="x-none" sz="1800" b="1">
                <a:latin typeface="Consolas" charset="0"/>
              </a:rPr>
              <a:t>anagrams.get(sorted)</a:t>
            </a:r>
            <a:r>
              <a:rPr lang="en-US" altLang="x-none" sz="1800">
                <a:latin typeface="Consolas" charset="0"/>
              </a:rPr>
              <a:t>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} else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println("No anagrams for " + word + ".");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word = readLine("Type a word [Enter to quit]: 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x-none" sz="180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44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("Filename: ", "res");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Scanner(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("Could not read file.");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497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("Filename: ", "res");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Scanner(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("Could not read file.");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11881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5|0.3|0.2|0.2"/>
</p:tagLst>
</file>

<file path=ppt/theme/theme1.xml><?xml version="1.0" encoding="utf-8"?>
<a:theme xmlns:a="http://schemas.openxmlformats.org/drawingml/2006/main" name="DarkRedTo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kRedTop" id="{ED291D7B-52D5-7F4D-8D0F-478BBECA120D}" vid="{49A1DCBC-0F56-6B46-960A-7A45F67CC7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DarkRedTop</Template>
  <TotalTime>7102</TotalTime>
  <Words>3466</Words>
  <Application>Microsoft Macintosh PowerPoint</Application>
  <PresentationFormat>On-screen Show (4:3)</PresentationFormat>
  <Paragraphs>966</Paragraphs>
  <Slides>70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6" baseType="lpstr">
      <vt:lpstr>ＭＳ Ｐゴシック</vt:lpstr>
      <vt:lpstr>Andale Mono</vt:lpstr>
      <vt:lpstr>Arial</vt:lpstr>
      <vt:lpstr>Calibri</vt:lpstr>
      <vt:lpstr>Consolas</vt:lpstr>
      <vt:lpstr>Courier</vt:lpstr>
      <vt:lpstr>Droid Sans Fallback</vt:lpstr>
      <vt:lpstr>Garamond</vt:lpstr>
      <vt:lpstr>Mangal</vt:lpstr>
      <vt:lpstr>Purisa</vt:lpstr>
      <vt:lpstr>Symbol</vt:lpstr>
      <vt:lpstr>Tahoma</vt:lpstr>
      <vt:lpstr>Times New Roman</vt:lpstr>
      <vt:lpstr>Verdana</vt:lpstr>
      <vt:lpstr>Wingdings</vt:lpstr>
      <vt:lpstr>DarkRedTop</vt:lpstr>
      <vt:lpstr>CS 106A, Lecture 20 ArrayLists and HashMaps</vt:lpstr>
      <vt:lpstr>Learning Goals</vt:lpstr>
      <vt:lpstr>Plan for today</vt:lpstr>
      <vt:lpstr>Plan for today</vt:lpstr>
      <vt:lpstr>Our First ArrayList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Plan for today</vt:lpstr>
      <vt:lpstr>ArrayList Methods</vt:lpstr>
      <vt:lpstr>Insert/remove</vt:lpstr>
      <vt:lpstr>Example: Planner</vt:lpstr>
      <vt:lpstr>Planner: Approach</vt:lpstr>
      <vt:lpstr>Planner: Approach</vt:lpstr>
      <vt:lpstr>Planner: Approach</vt:lpstr>
      <vt:lpstr>Planner: Approach</vt:lpstr>
      <vt:lpstr>Planner: Approach</vt:lpstr>
      <vt:lpstr>Planner: Approach</vt:lpstr>
      <vt:lpstr>Planner: Approach</vt:lpstr>
      <vt:lpstr>Planner: Execution</vt:lpstr>
      <vt:lpstr>Plan for today</vt:lpstr>
      <vt:lpstr>ArrayLists + Primitives = 💔</vt:lpstr>
      <vt:lpstr>ArrayLists + Primitives = 💔</vt:lpstr>
      <vt:lpstr>ArrayLists + Wrappers = ❤️️</vt:lpstr>
      <vt:lpstr>Array vs. ArrayList</vt:lpstr>
      <vt:lpstr>Array vs. ArrayList</vt:lpstr>
      <vt:lpstr>Plan for today</vt:lpstr>
      <vt:lpstr>Limitations of Lists</vt:lpstr>
      <vt:lpstr>How Is Webpage Lookup So Fast?</vt:lpstr>
      <vt:lpstr>Introducing… HashMaps!</vt:lpstr>
      <vt:lpstr>HashMap Examples</vt:lpstr>
      <vt:lpstr>Our First HashMap</vt:lpstr>
      <vt:lpstr>Our First HashMap</vt:lpstr>
      <vt:lpstr>Our First HashMap</vt:lpstr>
      <vt:lpstr>Our First HashMap</vt:lpstr>
      <vt:lpstr>Our First HashMap</vt:lpstr>
      <vt:lpstr>Our First HashMap</vt:lpstr>
      <vt:lpstr>Our First HashMap</vt:lpstr>
      <vt:lpstr>Our First HashMap - Put</vt:lpstr>
      <vt:lpstr>Our First HashMap - Get</vt:lpstr>
      <vt:lpstr>Our First HashMap - Remove</vt:lpstr>
      <vt:lpstr>Review: HashMap Operations</vt:lpstr>
      <vt:lpstr>Using HashMaps</vt:lpstr>
      <vt:lpstr>Practice: Map Mystery</vt:lpstr>
      <vt:lpstr>Practice: Map Mystery</vt:lpstr>
      <vt:lpstr>Practice: Map Mystery</vt:lpstr>
      <vt:lpstr>Practice: Map Mystery</vt:lpstr>
      <vt:lpstr>Practice: Map Mystery</vt:lpstr>
      <vt:lpstr>Practice: Map Mystery</vt:lpstr>
      <vt:lpstr>Practice: Map Mystery</vt:lpstr>
      <vt:lpstr>Plan for today</vt:lpstr>
      <vt:lpstr>Exercise: Dictionary</vt:lpstr>
      <vt:lpstr>Plan for today</vt:lpstr>
      <vt:lpstr>Iterating Over HashMaps</vt:lpstr>
      <vt:lpstr>Counting Exercise</vt:lpstr>
      <vt:lpstr>Maps and Tallying</vt:lpstr>
      <vt:lpstr>Plan for today</vt:lpstr>
      <vt:lpstr>Practice: What's Trending?</vt:lpstr>
      <vt:lpstr>Recap</vt:lpstr>
      <vt:lpstr>Overflow (extra) slides</vt:lpstr>
      <vt:lpstr>Anagram exercise</vt:lpstr>
      <vt:lpstr>Anagram observation</vt:lpstr>
      <vt:lpstr>Anagram solution</vt:lpstr>
      <vt:lpstr>Anagram solution cont'd.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Troccoli</dc:creator>
  <cp:lastModifiedBy>Colin Kincaid</cp:lastModifiedBy>
  <cp:revision>566</cp:revision>
  <cp:lastPrinted>2018-07-31T05:29:49Z</cp:lastPrinted>
  <dcterms:created xsi:type="dcterms:W3CDTF">2017-04-27T05:20:22Z</dcterms:created>
  <dcterms:modified xsi:type="dcterms:W3CDTF">2018-07-31T18:16:50Z</dcterms:modified>
</cp:coreProperties>
</file>