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9" r:id="rId3"/>
    <p:sldId id="328" r:id="rId4"/>
    <p:sldId id="378" r:id="rId5"/>
    <p:sldId id="312" r:id="rId6"/>
    <p:sldId id="313" r:id="rId7"/>
    <p:sldId id="314" r:id="rId8"/>
    <p:sldId id="315" r:id="rId9"/>
    <p:sldId id="374" r:id="rId10"/>
    <p:sldId id="371" r:id="rId11"/>
    <p:sldId id="377" r:id="rId12"/>
    <p:sldId id="372" r:id="rId13"/>
    <p:sldId id="375" r:id="rId14"/>
    <p:sldId id="376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92C4EC-53A1-F34E-A204-6BBA0C7CF1C5}">
          <p14:sldIdLst>
            <p14:sldId id="256"/>
            <p14:sldId id="369"/>
            <p14:sldId id="328"/>
          </p14:sldIdLst>
        </p14:section>
        <p14:section name="Null" id="{D1C025DF-8267-0341-B4DF-FCEECBDF29A1}">
          <p14:sldIdLst>
            <p14:sldId id="378"/>
            <p14:sldId id="312"/>
            <p14:sldId id="313"/>
            <p14:sldId id="314"/>
            <p14:sldId id="315"/>
          </p14:sldIdLst>
        </p14:section>
        <p14:section name="Animation" id="{2DD81783-F333-6147-A989-DF121C9CF202}">
          <p14:sldIdLst>
            <p14:sldId id="374"/>
            <p14:sldId id="371"/>
            <p14:sldId id="377"/>
            <p14:sldId id="372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009051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8" autoAdjust="0"/>
    <p:restoredTop sz="91870" autoAdjust="0"/>
  </p:normalViewPr>
  <p:slideViewPr>
    <p:cSldViewPr>
      <p:cViewPr varScale="1">
        <p:scale>
          <a:sx n="118" d="100"/>
          <a:sy n="118" d="100"/>
        </p:scale>
        <p:origin x="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1745D644-F8C3-5145-9C45-8D12D5EBDE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7E19174-B55B-1043-9AC8-2A71B81551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674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</a:t>
            </a:r>
            <a:r>
              <a:rPr lang="en-US" baseline="0" dirty="0"/>
              <a:t> from the empty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null like an “invalid mailing address” </a:t>
            </a:r>
            <a:r>
              <a:rPr lang="mr-IN" dirty="0"/>
              <a:t>–</a:t>
            </a:r>
            <a:r>
              <a:rPr lang="en-US" baseline="0" dirty="0"/>
              <a:t> if you try to send messages to it, your messages bounce because the address is invalid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148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0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95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598613" indent="-227013" defTabSz="4572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1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3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8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75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56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4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0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37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8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6E57D843-267D-6B4F-AB7F-CDA32517B3F3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598613" indent="-227013" defTabSz="4572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CS 106A, Lecture 13</a:t>
            </a:r>
            <a:br>
              <a:rPr lang="en-US" altLang="x-none" dirty="0"/>
            </a:br>
            <a:r>
              <a:rPr lang="en-US" altLang="x-none" dirty="0"/>
              <a:t>Animation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572000"/>
            <a:ext cx="64008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1500" dirty="0"/>
              <a:t>reading:</a:t>
            </a:r>
          </a:p>
          <a:p>
            <a:pPr eaLnBrk="1" hangingPunct="1">
              <a:defRPr/>
            </a:pPr>
            <a:r>
              <a:rPr lang="en-US" altLang="x-none" sz="1500" i="1" dirty="0"/>
              <a:t>Art &amp; Science of Java</a:t>
            </a:r>
            <a:r>
              <a:rPr lang="en-US" altLang="x-none" sz="1500" dirty="0"/>
              <a:t>, Ch. 9</a:t>
            </a:r>
            <a:endParaRPr lang="en-US" altLang="x-none" sz="15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Simple animation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Graphics program can be made to animate with a loop such as: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// create shapes here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while (</a:t>
            </a:r>
            <a:r>
              <a:rPr lang="en-US" altLang="x-none" b="1" i="1" dirty="0">
                <a:latin typeface="Consolas" charset="0"/>
              </a:rPr>
              <a:t>condition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b="1" i="1" dirty="0">
                <a:latin typeface="Consolas" charset="0"/>
              </a:rPr>
              <a:t>update the position of shapes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pause(</a:t>
            </a:r>
            <a:r>
              <a:rPr lang="en-US" altLang="x-none" b="1" i="1" dirty="0">
                <a:latin typeface="Consolas" charset="0"/>
              </a:rPr>
              <a:t>milliseconds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The best number of </a:t>
            </a:r>
            <a:r>
              <a:rPr lang="en-US" altLang="x-none" dirty="0" err="1"/>
              <a:t>ms</a:t>
            </a:r>
            <a:r>
              <a:rPr lang="en-US" altLang="x-none" dirty="0"/>
              <a:t> to pause depends on the program.</a:t>
            </a:r>
          </a:p>
          <a:p>
            <a:pPr lvl="1"/>
            <a:r>
              <a:rPr lang="en-US" altLang="x-none" dirty="0"/>
              <a:t>most video games  ~= 50 frames/sec  =  25ms pause</a:t>
            </a:r>
          </a:p>
        </p:txBody>
      </p:sp>
    </p:spTree>
    <p:extLst>
      <p:ext uri="{BB962C8B-B14F-4D97-AF65-F5344CB8AC3E}">
        <p14:creationId xmlns:p14="http://schemas.microsoft.com/office/powerpoint/2010/main" val="212542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Simple animation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GOval</a:t>
            </a:r>
            <a:r>
              <a:rPr lang="en-US" altLang="x-none" dirty="0">
                <a:latin typeface="Consolas" charset="0"/>
              </a:rPr>
              <a:t> ball = new </a:t>
            </a:r>
            <a:r>
              <a:rPr lang="en-US" altLang="x-none" dirty="0" err="1">
                <a:latin typeface="Consolas" charset="0"/>
              </a:rPr>
              <a:t>GOval</a:t>
            </a:r>
            <a:r>
              <a:rPr lang="en-US" altLang="x-none" dirty="0">
                <a:latin typeface="Consolas" charset="0"/>
              </a:rPr>
              <a:t>(50, 50);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while (true)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	    </a:t>
            </a:r>
            <a:r>
              <a:rPr lang="en-US" altLang="x-none" dirty="0" err="1">
                <a:latin typeface="Consolas" charset="0"/>
              </a:rPr>
              <a:t>ball.move</a:t>
            </a:r>
            <a:r>
              <a:rPr lang="en-US" altLang="x-none" dirty="0">
                <a:latin typeface="Consolas" charset="0"/>
              </a:rPr>
              <a:t>(1,1);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	    pause(10);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Can use </a:t>
            </a:r>
            <a:r>
              <a:rPr lang="en-US" altLang="x-none" dirty="0" err="1">
                <a:latin typeface="Consolas" panose="020B0609020204030204" pitchFamily="49" charset="0"/>
                <a:cs typeface="Consolas" panose="020B0609020204030204" pitchFamily="49" charset="0"/>
              </a:rPr>
              <a:t>setLocation</a:t>
            </a:r>
            <a:r>
              <a:rPr lang="en-US" altLang="x-non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x-none" dirty="0">
                <a:cs typeface="Consolas" panose="020B0609020204030204" pitchFamily="49" charset="0"/>
              </a:rPr>
              <a:t>or</a:t>
            </a:r>
            <a:r>
              <a:rPr lang="en-US" altLang="x-none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en-US" altLang="x-none" dirty="0">
                <a:cs typeface="Consolas" panose="020B0609020204030204" pitchFamily="49" charset="0"/>
              </a:rPr>
              <a:t>for animation</a:t>
            </a:r>
          </a:p>
          <a:p>
            <a:pPr lvl="1"/>
            <a:r>
              <a:rPr lang="en-US" altLang="x-none" dirty="0" err="1">
                <a:latin typeface="Consolas" panose="020B0609020204030204" pitchFamily="49" charset="0"/>
                <a:cs typeface="Consolas" panose="020B0609020204030204" pitchFamily="49" charset="0"/>
              </a:rPr>
              <a:t>setLocation</a:t>
            </a:r>
            <a:r>
              <a:rPr lang="en-US" altLang="x-none" dirty="0">
                <a:cs typeface="Consolas" panose="020B0609020204030204" pitchFamily="49" charset="0"/>
              </a:rPr>
              <a:t> takes an absolute position (x, y) as </a:t>
            </a:r>
            <a:r>
              <a:rPr lang="en-US" altLang="x-none" dirty="0" err="1">
                <a:cs typeface="Consolas" panose="020B0609020204030204" pitchFamily="49" charset="0"/>
              </a:rPr>
              <a:t>paremeters</a:t>
            </a:r>
            <a:endParaRPr lang="en-US" altLang="x-none" dirty="0">
              <a:cs typeface="Consolas" panose="020B0609020204030204" pitchFamily="49" charset="0"/>
            </a:endParaRPr>
          </a:p>
          <a:p>
            <a:pPr lvl="1"/>
            <a:r>
              <a:rPr lang="en-US" altLang="x-none" dirty="0">
                <a:latin typeface="Consolas" panose="020B0609020204030204" pitchFamily="49" charset="0"/>
                <a:cs typeface="Consolas" panose="020B0609020204030204" pitchFamily="49" charset="0"/>
              </a:rPr>
              <a:t>move t</a:t>
            </a:r>
            <a:r>
              <a:rPr lang="en-US" altLang="x-none" dirty="0">
                <a:cs typeface="Consolas" panose="020B0609020204030204" pitchFamily="49" charset="0"/>
              </a:rPr>
              <a:t>akes the change in position (dx, </a:t>
            </a:r>
            <a:r>
              <a:rPr lang="en-US" altLang="x-none" dirty="0" err="1">
                <a:cs typeface="Consolas" panose="020B0609020204030204" pitchFamily="49" charset="0"/>
              </a:rPr>
              <a:t>dy</a:t>
            </a:r>
            <a:r>
              <a:rPr lang="en-US" altLang="x-none" dirty="0">
                <a:cs typeface="Consolas" panose="020B0609020204030204" pitchFamily="49" charset="0"/>
              </a:rPr>
              <a:t>) as parameters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3470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methods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These methods in graphical objects can be useful for animation:</a:t>
            </a:r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r>
              <a:rPr lang="en-US" altLang="x-none"/>
              <a:t>The </a:t>
            </a:r>
            <a:r>
              <a:rPr lang="en-US" altLang="x-none">
                <a:latin typeface="Consolas" charset="0"/>
              </a:rPr>
              <a:t>GraphicsProgram</a:t>
            </a:r>
            <a:r>
              <a:rPr lang="en-US" altLang="x-none"/>
              <a:t> itself has these methods, too:</a:t>
            </a:r>
          </a:p>
        </p:txBody>
      </p:sp>
      <p:graphicFrame>
        <p:nvGraphicFramePr>
          <p:cNvPr id="1250308" name="Group 4"/>
          <p:cNvGraphicFramePr>
            <a:graphicFrameLocks noGrp="1"/>
          </p:cNvGraphicFramePr>
          <p:nvPr/>
        </p:nvGraphicFramePr>
        <p:xfrm>
          <a:off x="609600" y="1803400"/>
          <a:ext cx="8077200" cy="292608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.getX()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the left </a:t>
                      </a: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x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-coordinate of the shape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the top </a:t>
                      </a: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y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-coordinate of the shape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.getWidth()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number of pixels wide the shape is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.getHeight()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number of pixels tall the shape is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.move(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dx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dy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adjusts location by the given amount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.setLocation(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x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y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change the object's x/y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.setSize(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w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h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change the object's width*height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5036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55080"/>
              </p:ext>
            </p:extLst>
          </p:nvPr>
        </p:nvGraphicFramePr>
        <p:xfrm>
          <a:off x="609600" y="5534025"/>
          <a:ext cx="8077200" cy="109728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getWidth()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number of pixels wide the window is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getHeight()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number of pixels tall the window is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setCanvasSize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w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h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change the canvas’s width*height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6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Null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Animation</a:t>
            </a:r>
          </a:p>
          <a:p>
            <a:pPr eaLnBrk="1" hangingPunct="1">
              <a:defRPr/>
            </a:pPr>
            <a:r>
              <a:rPr lang="en-US" altLang="x-none" sz="3600" dirty="0"/>
              <a:t>Practice: Animated Square</a:t>
            </a:r>
          </a:p>
          <a:p>
            <a:pPr eaLnBrk="1" hangingPunct="1">
              <a:defRPr/>
            </a:pPr>
            <a:r>
              <a:rPr lang="en-US" altLang="x-none" sz="3600" dirty="0"/>
              <a:t>Practice: Kelp Forest</a:t>
            </a:r>
          </a:p>
        </p:txBody>
      </p:sp>
    </p:spTree>
    <p:extLst>
      <p:ext uri="{BB962C8B-B14F-4D97-AF65-F5344CB8AC3E}">
        <p14:creationId xmlns:p14="http://schemas.microsoft.com/office/powerpoint/2010/main" val="160368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/>
              <a:t>Null</a:t>
            </a:r>
          </a:p>
          <a:p>
            <a:pPr eaLnBrk="1" hangingPunct="1">
              <a:defRPr/>
            </a:pPr>
            <a:r>
              <a:rPr lang="en-US" altLang="x-none" sz="3600" dirty="0"/>
              <a:t>Animation</a:t>
            </a:r>
          </a:p>
          <a:p>
            <a:pPr eaLnBrk="1" hangingPunct="1">
              <a:defRPr/>
            </a:pPr>
            <a:r>
              <a:rPr lang="en-US" altLang="x-none" sz="3600" dirty="0"/>
              <a:t>Practice: Animated Square</a:t>
            </a:r>
          </a:p>
          <a:p>
            <a:pPr eaLnBrk="1" hangingPunct="1">
              <a:defRPr/>
            </a:pPr>
            <a:r>
              <a:rPr lang="en-US" altLang="x-none" sz="3600" dirty="0"/>
              <a:t>Practice: Kelp Forest</a:t>
            </a:r>
          </a:p>
          <a:p>
            <a:pPr marL="0" indent="0" eaLnBrk="1" hangingPunct="1">
              <a:buNone/>
              <a:defRPr/>
            </a:pPr>
            <a:endParaRPr lang="en-US" altLang="x-none" sz="3600" dirty="0"/>
          </a:p>
          <a:p>
            <a:pPr eaLnBrk="1" hangingPunct="1">
              <a:defRPr/>
            </a:pPr>
            <a:endParaRPr lang="en-US" altLang="x-none" sz="3600" dirty="0"/>
          </a:p>
          <a:p>
            <a:pPr marL="0" indent="0" eaLnBrk="1" hangingPunct="1">
              <a:buNone/>
              <a:defRPr/>
            </a:pPr>
            <a:r>
              <a:rPr lang="en-US" altLang="x-none" sz="3600" b="1" dirty="0"/>
              <a:t>Next Time: Interactive Graphics Programs</a:t>
            </a:r>
          </a:p>
        </p:txBody>
      </p:sp>
    </p:spTree>
    <p:extLst>
      <p:ext uri="{BB962C8B-B14F-4D97-AF65-F5344CB8AC3E}">
        <p14:creationId xmlns:p14="http://schemas.microsoft.com/office/powerpoint/2010/main" val="30029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67" y="-228600"/>
            <a:ext cx="9989855" cy="7391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689" y="5134467"/>
            <a:ext cx="15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Graphics</a:t>
            </a:r>
          </a:p>
          <a:p>
            <a:r>
              <a:rPr lang="en-US" dirty="0">
                <a:latin typeface="Chalkboard"/>
                <a:cs typeface="Chalkboard"/>
              </a:rPr>
              <a:t>Programs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1034" y="4793926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Animation</a:t>
            </a:r>
          </a:p>
        </p:txBody>
      </p:sp>
      <p:sp>
        <p:nvSpPr>
          <p:cNvPr id="18" name="TextBox 17"/>
          <p:cNvSpPr txBox="1"/>
          <p:nvPr/>
        </p:nvSpPr>
        <p:spPr>
          <a:xfrm rot="21275596">
            <a:off x="4783299" y="4230050"/>
            <a:ext cx="107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Events</a:t>
            </a:r>
          </a:p>
        </p:txBody>
      </p:sp>
      <p:sp>
        <p:nvSpPr>
          <p:cNvPr id="19" name="TextBox 18"/>
          <p:cNvSpPr txBox="1"/>
          <p:nvPr/>
        </p:nvSpPr>
        <p:spPr>
          <a:xfrm rot="186046">
            <a:off x="5607034" y="3166095"/>
            <a:ext cx="143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halkboard"/>
                <a:cs typeface="Chalkboard"/>
              </a:rPr>
              <a:t>Memory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9190" y="775547"/>
            <a:ext cx="142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halkboard"/>
                <a:cs typeface="Chalkboard"/>
              </a:rPr>
              <a:t>HW4:</a:t>
            </a:r>
          </a:p>
          <a:p>
            <a:pPr algn="ctr"/>
            <a:r>
              <a:rPr lang="en-US" sz="2400" dirty="0">
                <a:latin typeface="Chalkboard"/>
                <a:cs typeface="Chalkboard"/>
              </a:rPr>
              <a:t>Breakout</a:t>
            </a:r>
          </a:p>
        </p:txBody>
      </p:sp>
      <p:sp>
        <p:nvSpPr>
          <p:cNvPr id="21" name="TextBox 20"/>
          <p:cNvSpPr txBox="1"/>
          <p:nvPr/>
        </p:nvSpPr>
        <p:spPr>
          <a:xfrm rot="20058668">
            <a:off x="2281753" y="3277593"/>
            <a:ext cx="44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The River of Java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39" y="1477261"/>
            <a:ext cx="1288642" cy="2021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3456" y="659505"/>
            <a:ext cx="1288642" cy="20212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817" y="1191046"/>
            <a:ext cx="1288642" cy="20212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94" b="9800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377" y="4108717"/>
            <a:ext cx="726721" cy="86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70286" y="3706298"/>
            <a:ext cx="175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1444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/>
              <a:t>Null</a:t>
            </a:r>
          </a:p>
          <a:p>
            <a:pPr eaLnBrk="1" hangingPunct="1">
              <a:defRPr/>
            </a:pPr>
            <a:r>
              <a:rPr lang="en-US" altLang="x-none" sz="3600" dirty="0"/>
              <a:t>Animation</a:t>
            </a:r>
          </a:p>
          <a:p>
            <a:pPr eaLnBrk="1" hangingPunct="1">
              <a:defRPr/>
            </a:pPr>
            <a:r>
              <a:rPr lang="en-US" altLang="x-none" sz="3600" dirty="0"/>
              <a:t>Practice: Animated Square</a:t>
            </a:r>
          </a:p>
          <a:p>
            <a:pPr eaLnBrk="1" hangingPunct="1">
              <a:defRPr/>
            </a:pPr>
            <a:r>
              <a:rPr lang="en-US" altLang="x-none" sz="3600" dirty="0"/>
              <a:t>Practice: Kelp Forest</a:t>
            </a:r>
          </a:p>
          <a:p>
            <a:pPr eaLnBrk="1" hangingPunct="1">
              <a:defRPr/>
            </a:pPr>
            <a:endParaRPr lang="en-US" altLang="x-none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/>
              <a:t>Null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Animation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Animated Square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Kelp Forest</a:t>
            </a:r>
          </a:p>
          <a:p>
            <a:pPr eaLnBrk="1" hangingPunct="1">
              <a:defRPr/>
            </a:pPr>
            <a:endParaRPr lang="en-US" altLang="x-none" sz="3600" dirty="0"/>
          </a:p>
        </p:txBody>
      </p:sp>
    </p:spTree>
    <p:extLst>
      <p:ext uri="{BB962C8B-B14F-4D97-AF65-F5344CB8AC3E}">
        <p14:creationId xmlns:p14="http://schemas.microsoft.com/office/powerpoint/2010/main" val="196201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Null </a:t>
            </a:r>
            <a:r>
              <a:rPr lang="en-US" sz="2800" dirty="0"/>
              <a:t>is a special variable value that </a:t>
            </a:r>
            <a:r>
              <a:rPr lang="en-US" sz="2800" u="sng" dirty="0"/>
              <a:t>objects</a:t>
            </a:r>
            <a:r>
              <a:rPr lang="en-US" sz="2800" dirty="0"/>
              <a:t> can have that means “nothing”.  </a:t>
            </a:r>
            <a:r>
              <a:rPr lang="en-US" sz="2800" u="sng" dirty="0"/>
              <a:t>Primitives</a:t>
            </a:r>
            <a:r>
              <a:rPr lang="en-US" sz="2800" dirty="0"/>
              <a:t> cannot be null.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If a method returns an object, it can return </a:t>
            </a:r>
            <a:r>
              <a:rPr lang="en-US" sz="2800" b="1" dirty="0"/>
              <a:t>null</a:t>
            </a:r>
            <a:r>
              <a:rPr lang="en-US" sz="2800" dirty="0"/>
              <a:t> to signify “nothing”. (just say </a:t>
            </a:r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may be a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GObject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, or null if nothing at (x, y)</a:t>
            </a: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GObject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maybeAnObject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getElementAt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y);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Objects have the value </a:t>
            </a:r>
            <a:r>
              <a:rPr lang="en-US" sz="2800" b="1" dirty="0"/>
              <a:t>null</a:t>
            </a:r>
            <a:r>
              <a:rPr lang="en-US" sz="2800" dirty="0"/>
              <a:t> before being initialized.</a:t>
            </a:r>
          </a:p>
          <a:p>
            <a:pPr marL="0" indent="0">
              <a:buNone/>
            </a:pPr>
            <a:endParaRPr lang="en-US" altLang="x-none" sz="1900" b="1" dirty="0"/>
          </a:p>
          <a:p>
            <a:pPr marL="0" indent="0">
              <a:buNone/>
            </a:pP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Scanner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myScanner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initially null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379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You can check if something is null using == and !=</a:t>
            </a:r>
          </a:p>
          <a:p>
            <a:pPr marL="0" indent="0">
              <a:buNone/>
            </a:pPr>
            <a:r>
              <a:rPr lang="en-US" sz="2800" dirty="0"/>
              <a:t>even though you usually compare Objects using .equals()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may be a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GObject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, or null if nothing at (x, y)</a:t>
            </a: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GObject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maybeAnObject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getElementAt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y);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maybeAnObject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!=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maybeAnObject</a:t>
            </a:r>
            <a:endParaRPr lang="en-US" sz="2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null </a:t>
            </a:r>
            <a:r>
              <a:rPr lang="mr-IN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nothing at that location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0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Calling methods on an object that is </a:t>
            </a:r>
            <a:r>
              <a:rPr lang="en-US" sz="2800" b="1" dirty="0"/>
              <a:t>null</a:t>
            </a:r>
            <a:r>
              <a:rPr lang="en-US" sz="2800" dirty="0"/>
              <a:t> will crash your program!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may be a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GObject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, or null if nothing at (x, y)</a:t>
            </a: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GObject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maybeAnObject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getElementAt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y);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maybeAnObject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!=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maybeAnObject.getX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OK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maybeAnObject.getX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CRASH!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64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Calling methods on an object that is </a:t>
            </a:r>
            <a:r>
              <a:rPr lang="en-US" sz="2800" b="1" dirty="0"/>
              <a:t>null</a:t>
            </a:r>
            <a:r>
              <a:rPr lang="en-US" sz="2800" dirty="0"/>
              <a:t> will crash your program! (throws a </a:t>
            </a:r>
            <a:r>
              <a:rPr lang="en-US" sz="2800" dirty="0" err="1"/>
              <a:t>NullPointerException</a:t>
            </a:r>
            <a:r>
              <a:rPr lang="en-US" sz="28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6"/>
          <a:stretch/>
        </p:blipFill>
        <p:spPr>
          <a:xfrm>
            <a:off x="0" y="2697429"/>
            <a:ext cx="9144000" cy="377957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863277-AE34-9442-91FE-EFFEEE45BA76}"/>
              </a:ext>
            </a:extLst>
          </p:cNvPr>
          <p:cNvSpPr/>
          <p:nvPr/>
        </p:nvSpPr>
        <p:spPr>
          <a:xfrm>
            <a:off x="838200" y="3657600"/>
            <a:ext cx="5029200" cy="228600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4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en-US" altLang="x-none" sz="3600" dirty="0"/>
          </a:p>
          <a:p>
            <a:pPr eaLnBrk="1" hangingPunct="1">
              <a:defRPr/>
            </a:pPr>
            <a:r>
              <a:rPr lang="en-US" altLang="x-none" sz="3600" dirty="0"/>
              <a:t>Animation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Animated Square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Kelp Forest</a:t>
            </a:r>
          </a:p>
          <a:p>
            <a:pPr eaLnBrk="1" hangingPunct="1">
              <a:defRPr/>
            </a:pPr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eaLnBrk="1" hangingPunct="1">
              <a:buNone/>
              <a:defRPr/>
            </a:pPr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76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17850</TotalTime>
  <Words>580</Words>
  <Application>Microsoft Macintosh PowerPoint</Application>
  <PresentationFormat>On-screen Show (4:3)</PresentationFormat>
  <Paragraphs>144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Andale Mono</vt:lpstr>
      <vt:lpstr>Arial</vt:lpstr>
      <vt:lpstr>Calibri</vt:lpstr>
      <vt:lpstr>Chalkboard</vt:lpstr>
      <vt:lpstr>Consolas</vt:lpstr>
      <vt:lpstr>Courier</vt:lpstr>
      <vt:lpstr>Mangal</vt:lpstr>
      <vt:lpstr>Tahoma</vt:lpstr>
      <vt:lpstr>Verdana</vt:lpstr>
      <vt:lpstr>Default Design</vt:lpstr>
      <vt:lpstr>CS 106A, Lecture 13 Animation</vt:lpstr>
      <vt:lpstr>PowerPoint Presentation</vt:lpstr>
      <vt:lpstr>Plan For Today</vt:lpstr>
      <vt:lpstr>Plan For Today</vt:lpstr>
      <vt:lpstr>Null</vt:lpstr>
      <vt:lpstr>Null</vt:lpstr>
      <vt:lpstr>Null</vt:lpstr>
      <vt:lpstr>Null</vt:lpstr>
      <vt:lpstr>Plan For Today</vt:lpstr>
      <vt:lpstr>Simple animation</vt:lpstr>
      <vt:lpstr>Simple animation</vt:lpstr>
      <vt:lpstr>Graphical methods</vt:lpstr>
      <vt:lpstr>Plan For Today</vt:lpstr>
      <vt:lpstr>Recap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921</cp:revision>
  <cp:lastPrinted>2017-07-13T18:23:03Z</cp:lastPrinted>
  <dcterms:created xsi:type="dcterms:W3CDTF">2008-06-28T20:57:21Z</dcterms:created>
  <dcterms:modified xsi:type="dcterms:W3CDTF">2018-07-17T18:03:41Z</dcterms:modified>
</cp:coreProperties>
</file>