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2"/>
  </p:notesMasterIdLst>
  <p:sldIdLst>
    <p:sldId id="256" r:id="rId2"/>
    <p:sldId id="403" r:id="rId3"/>
    <p:sldId id="404" r:id="rId4"/>
    <p:sldId id="539" r:id="rId5"/>
    <p:sldId id="471" r:id="rId6"/>
    <p:sldId id="481" r:id="rId7"/>
    <p:sldId id="48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1" r:id="rId16"/>
    <p:sldId id="545" r:id="rId17"/>
    <p:sldId id="546" r:id="rId18"/>
    <p:sldId id="494" r:id="rId19"/>
    <p:sldId id="523" r:id="rId20"/>
    <p:sldId id="524" r:id="rId21"/>
    <p:sldId id="547" r:id="rId22"/>
    <p:sldId id="548" r:id="rId23"/>
    <p:sldId id="549" r:id="rId24"/>
    <p:sldId id="550" r:id="rId25"/>
    <p:sldId id="551" r:id="rId26"/>
    <p:sldId id="552" r:id="rId27"/>
    <p:sldId id="562" r:id="rId28"/>
    <p:sldId id="496" r:id="rId29"/>
    <p:sldId id="497" r:id="rId30"/>
    <p:sldId id="501" r:id="rId31"/>
    <p:sldId id="502" r:id="rId32"/>
    <p:sldId id="503" r:id="rId33"/>
    <p:sldId id="540" r:id="rId34"/>
    <p:sldId id="504" r:id="rId35"/>
    <p:sldId id="505" r:id="rId36"/>
    <p:sldId id="506" r:id="rId37"/>
    <p:sldId id="516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515" r:id="rId47"/>
    <p:sldId id="518" r:id="rId48"/>
    <p:sldId id="519" r:id="rId49"/>
    <p:sldId id="520" r:id="rId50"/>
    <p:sldId id="521" r:id="rId51"/>
    <p:sldId id="525" r:id="rId52"/>
    <p:sldId id="526" r:id="rId53"/>
    <p:sldId id="527" r:id="rId54"/>
    <p:sldId id="528" r:id="rId55"/>
    <p:sldId id="529" r:id="rId56"/>
    <p:sldId id="530" r:id="rId57"/>
    <p:sldId id="541" r:id="rId58"/>
    <p:sldId id="522" r:id="rId59"/>
    <p:sldId id="542" r:id="rId60"/>
    <p:sldId id="517" r:id="rId61"/>
    <p:sldId id="531" r:id="rId62"/>
    <p:sldId id="532" r:id="rId63"/>
    <p:sldId id="543" r:id="rId64"/>
    <p:sldId id="533" r:id="rId65"/>
    <p:sldId id="560" r:id="rId66"/>
    <p:sldId id="534" r:id="rId67"/>
    <p:sldId id="535" r:id="rId68"/>
    <p:sldId id="536" r:id="rId69"/>
    <p:sldId id="537" r:id="rId70"/>
    <p:sldId id="538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03"/>
            <p14:sldId id="404"/>
          </p14:sldIdLst>
        </p14:section>
        <p14:section name="ArrayList" id="{6517C55F-9EF7-5944-B999-32C6689CDD0C}">
          <p14:sldIdLst>
            <p14:sldId id="539"/>
            <p14:sldId id="471"/>
            <p14:sldId id="481"/>
            <p14:sldId id="482"/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Planner" id="{EC5211F1-4A63-3E48-A900-F45E27C88939}">
          <p14:sldIdLst>
            <p14:sldId id="561"/>
            <p14:sldId id="545"/>
            <p14:sldId id="546"/>
            <p14:sldId id="494"/>
            <p14:sldId id="523"/>
            <p14:sldId id="524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Arrays vs. ArrayLists" id="{C24ABD0F-96CE-FB4C-9A2A-B5B729D7376B}">
          <p14:sldIdLst>
            <p14:sldId id="562"/>
            <p14:sldId id="496"/>
            <p14:sldId id="497"/>
            <p14:sldId id="501"/>
            <p14:sldId id="502"/>
            <p14:sldId id="503"/>
          </p14:sldIdLst>
        </p14:section>
        <p14:section name="HashMap" id="{356CE405-9FA0-6342-9FCA-C9801CA2FE2B}">
          <p14:sldIdLst>
            <p14:sldId id="540"/>
            <p14:sldId id="504"/>
            <p14:sldId id="505"/>
            <p14:sldId id="506"/>
            <p14:sldId id="51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8"/>
            <p14:sldId id="519"/>
            <p14:sldId id="520"/>
            <p14:sldId id="521"/>
            <p14:sldId id="525"/>
            <p14:sldId id="526"/>
            <p14:sldId id="527"/>
            <p14:sldId id="528"/>
            <p14:sldId id="529"/>
            <p14:sldId id="530"/>
          </p14:sldIdLst>
        </p14:section>
        <p14:section name="Dictionary" id="{41B0F12A-00AA-AE43-AAC6-A4ED4D8E96C5}">
          <p14:sldIdLst>
            <p14:sldId id="541"/>
            <p14:sldId id="522"/>
          </p14:sldIdLst>
        </p14:section>
        <p14:section name="Counting" id="{ADC6AE49-7D88-0944-854F-FD0E14697016}">
          <p14:sldIdLst>
            <p14:sldId id="542"/>
            <p14:sldId id="517"/>
            <p14:sldId id="531"/>
            <p14:sldId id="532"/>
          </p14:sldIdLst>
        </p14:section>
        <p14:section name="Trending" id="{6C8C4100-9BBC-E543-8461-0E863AB8D53F}">
          <p14:sldIdLst>
            <p14:sldId id="543"/>
            <p14:sldId id="533"/>
            <p14:sldId id="560"/>
          </p14:sldIdLst>
        </p14:section>
        <p14:section name="Overflow" id="{E8171502-03A3-654E-BA8C-601A838F3DC6}">
          <p14:sldIdLst>
            <p14:sldId id="534"/>
            <p14:sldId id="535"/>
            <p14:sldId id="53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/>
    <p:restoredTop sz="90432"/>
  </p:normalViewPr>
  <p:slideViewPr>
    <p:cSldViewPr snapToGrid="0" snapToObjects="1">
      <p:cViewPr varScale="1">
        <p:scale>
          <a:sx n="101" d="100"/>
          <a:sy n="10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Shifts elements if you add or remove!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0" dirty="0"/>
              <a:t> 7 5 are different indexes 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can </a:t>
            </a:r>
            <a:r>
              <a:rPr lang="en-US" baseline="0" dirty="0" err="1"/>
              <a:t>ArrayLists</a:t>
            </a:r>
            <a:r>
              <a:rPr lang="en-US" baseline="0" dirty="0"/>
              <a:t> help us here?  How would you go about solving this?</a:t>
            </a:r>
            <a:endParaRPr lang="en-US" dirty="0"/>
          </a:p>
          <a:p>
            <a:r>
              <a:rPr lang="en-US" dirty="0"/>
              <a:t>Think-pair-share until 11:40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finish by 11:50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1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1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9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step back and  compare arrays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2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by 11:55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was add each line of file to </a:t>
            </a:r>
            <a:r>
              <a:rPr lang="en-US" dirty="0" err="1"/>
              <a:t>arraylist</a:t>
            </a:r>
            <a:r>
              <a:rPr lang="en-US" dirty="0"/>
              <a:t>, then print </a:t>
            </a:r>
            <a:r>
              <a:rPr lang="en-US"/>
              <a:t>in reverse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6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6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6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9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0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keys and values have to be Objects--need to be able to return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5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happens if we remove and it wasn't there--this is nice (no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8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here by 12:00. quick think</a:t>
            </a:r>
          </a:p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2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3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52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5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6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code, hopefully done by 12:10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5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over keys only!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 share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0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initialize values unlike in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41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time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store file contents / avoid re-reading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4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106A, Lecture 20</a:t>
            </a:r>
            <a:br>
              <a:rPr lang="en-US" dirty="0"/>
            </a:br>
            <a:r>
              <a:rPr lang="en-US" dirty="0" err="1"/>
              <a:t>ArrayLists</a:t>
            </a:r>
            <a:r>
              <a:rPr lang="en-US" dirty="0"/>
              <a:t> and </a:t>
            </a:r>
            <a:r>
              <a:rPr lang="en-US" dirty="0" err="1"/>
              <a:t>HashMaps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13.2</a:t>
            </a:r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06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9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30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9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"Filename: ", "res"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read file."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5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/>
              <a:t>ArrayList</a:t>
            </a:r>
            <a:r>
              <a:rPr lang="en-US" sz="3600" dirty="0"/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3388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</a:t>
            </a:r>
          </a:p>
        </p:txBody>
      </p:sp>
      <p:graphicFrame>
        <p:nvGraphicFramePr>
          <p:cNvPr id="4" name="Group 57"/>
          <p:cNvGraphicFramePr>
            <a:graphicFrameLocks noGrp="1"/>
          </p:cNvGraphicFramePr>
          <p:nvPr>
            <p:extLst/>
          </p:nvPr>
        </p:nvGraphicFramePr>
        <p:xfrm>
          <a:off x="76200" y="1300163"/>
          <a:ext cx="8991600" cy="5150168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appends value at end of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inserts given value just before the given index, shifting subsequent values to the right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.clear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all elements of the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value at given index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first index where given value is found in list (-1 if not found)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 list contains no elements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removes/returns value at given index, shifting subsequent values to the left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the first occurrence of the value, if any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replaces value at given index with given value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number of elements in the list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such as 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3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Insert/remove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If you insert/remove in the front or middle of a list, elements </a:t>
            </a:r>
            <a:r>
              <a:rPr lang="en-US" altLang="x-none" sz="2200" b="1" dirty="0"/>
              <a:t>shift</a:t>
            </a:r>
            <a:r>
              <a:rPr lang="en-US" altLang="x-none" sz="2200" dirty="0"/>
              <a:t> to fit.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</a:t>
            </a:r>
            <a:r>
              <a:rPr lang="en-US" altLang="x-none" dirty="0">
                <a:latin typeface="Consolas" charset="0"/>
              </a:rPr>
              <a:t>, 42);</a:t>
            </a:r>
          </a:p>
          <a:p>
            <a:pPr lvl="2"/>
            <a:r>
              <a:rPr lang="en-US" altLang="x-none" dirty="0"/>
              <a:t>shift elements right to make room for the new element</a:t>
            </a:r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2"/>
            <a:r>
              <a:rPr lang="en-US" altLang="x-none" dirty="0"/>
              <a:t>shift elements left to cover the space left by the removed element</a:t>
            </a:r>
          </a:p>
        </p:txBody>
      </p:sp>
      <p:graphicFrame>
        <p:nvGraphicFramePr>
          <p:cNvPr id="1448964" name="Group 4"/>
          <p:cNvGraphicFramePr>
            <a:graphicFrameLocks noGrp="1"/>
          </p:cNvGraphicFramePr>
          <p:nvPr/>
        </p:nvGraphicFramePr>
        <p:xfrm>
          <a:off x="228600" y="26670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8987" name="Group 27"/>
          <p:cNvGraphicFramePr>
            <a:graphicFrameLocks noGrp="1"/>
          </p:cNvGraphicFramePr>
          <p:nvPr/>
        </p:nvGraphicFramePr>
        <p:xfrm>
          <a:off x="4627563" y="2667000"/>
          <a:ext cx="4287837" cy="792480"/>
        </p:xfrm>
        <a:graphic>
          <a:graphicData uri="http://schemas.openxmlformats.org/drawingml/2006/table">
            <a:tbl>
              <a:tblPr/>
              <a:tblGrid>
                <a:gridCol w="89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9013" name="Line 53"/>
          <p:cNvSpPr>
            <a:spLocks noChangeShapeType="1"/>
          </p:cNvSpPr>
          <p:nvPr/>
        </p:nvSpPr>
        <p:spPr bwMode="auto">
          <a:xfrm>
            <a:off x="40386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49014" name="Group 54"/>
          <p:cNvGraphicFramePr>
            <a:graphicFrameLocks noGrp="1"/>
          </p:cNvGraphicFramePr>
          <p:nvPr/>
        </p:nvGraphicFramePr>
        <p:xfrm>
          <a:off x="228600" y="5181600"/>
          <a:ext cx="4287838" cy="79248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9040" name="Group 80"/>
          <p:cNvGraphicFramePr>
            <a:graphicFrameLocks noGrp="1"/>
          </p:cNvGraphicFramePr>
          <p:nvPr/>
        </p:nvGraphicFramePr>
        <p:xfrm>
          <a:off x="5160963" y="51816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9063" name="Line 103"/>
          <p:cNvSpPr>
            <a:spLocks noChangeShapeType="1"/>
          </p:cNvSpPr>
          <p:nvPr/>
        </p:nvSpPr>
        <p:spPr bwMode="auto">
          <a:xfrm>
            <a:off x="4572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4" name="Line 104"/>
          <p:cNvSpPr>
            <a:spLocks noChangeShapeType="1"/>
          </p:cNvSpPr>
          <p:nvPr/>
        </p:nvSpPr>
        <p:spPr bwMode="auto">
          <a:xfrm flipH="1" flipV="1">
            <a:off x="2252663" y="2424113"/>
            <a:ext cx="0" cy="1371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5" name="Line 105"/>
          <p:cNvSpPr>
            <a:spLocks noChangeShapeType="1"/>
          </p:cNvSpPr>
          <p:nvPr/>
        </p:nvSpPr>
        <p:spPr bwMode="auto">
          <a:xfrm flipV="1">
            <a:off x="1676400" y="5029200"/>
            <a:ext cx="609600" cy="1066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6" name="Line 106"/>
          <p:cNvSpPr>
            <a:spLocks noChangeShapeType="1"/>
          </p:cNvSpPr>
          <p:nvPr/>
        </p:nvSpPr>
        <p:spPr bwMode="auto">
          <a:xfrm>
            <a:off x="2362200" y="3657600"/>
            <a:ext cx="14478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7" name="Line 107"/>
          <p:cNvSpPr>
            <a:spLocks noChangeShapeType="1"/>
          </p:cNvSpPr>
          <p:nvPr/>
        </p:nvSpPr>
        <p:spPr bwMode="auto">
          <a:xfrm flipH="1">
            <a:off x="2362200" y="6172200"/>
            <a:ext cx="19812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Planner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program to help plan out our day</a:t>
            </a:r>
          </a:p>
          <a:p>
            <a:pPr lvl="1"/>
            <a:r>
              <a:rPr lang="en-US" dirty="0"/>
              <a:t>The program first prompts for things you want to do today</a:t>
            </a:r>
          </a:p>
          <a:p>
            <a:pPr lvl="1"/>
            <a:r>
              <a:rPr lang="en-US" dirty="0"/>
              <a:t>Then, it asks the user to re-input them in order of completion</a:t>
            </a:r>
          </a:p>
          <a:p>
            <a:pPr lvl="1"/>
            <a:r>
              <a:rPr lang="en-US" dirty="0"/>
              <a:t>Finally, it outputs the order the user has chosen for their tasks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85753-73FA-AF4B-A92B-8BC4EB20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18" y="3229778"/>
            <a:ext cx="4570164" cy="32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0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151CB9-0F44-6347-A507-C91407F1E8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217110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9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295400"/>
            <a:ext cx="8890001" cy="5181600"/>
          </a:xfrm>
        </p:spPr>
        <p:txBody>
          <a:bodyPr/>
          <a:lstStyle/>
          <a:p>
            <a:r>
              <a:rPr lang="en-US" sz="2500" dirty="0"/>
              <a:t>Know how to store data in and retrieve data from a </a:t>
            </a:r>
            <a:r>
              <a:rPr lang="en-US" sz="2500" b="1" dirty="0" err="1"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sz="2500" dirty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89" y="1608983"/>
            <a:ext cx="6534220" cy="45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"/>
    </mc:Choice>
    <mc:Fallback xmlns="">
      <p:transition spd="slow" advTm="18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53D6D-3B7C-F34E-9682-8B33682BD6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36889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73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9D9AD-2FAF-6D40-899C-DFF6E6BB5D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53780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61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92C7E7-C669-AA4A-A06B-62C524A7DE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53780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12354-DF97-E64B-B795-8A9F8A1B03F5}"/>
              </a:ext>
            </a:extLst>
          </p:cNvPr>
          <p:cNvCxnSpPr>
            <a:cxnSpLocks/>
          </p:cNvCxnSpPr>
          <p:nvPr/>
        </p:nvCxnSpPr>
        <p:spPr>
          <a:xfrm flipH="1">
            <a:off x="1982694" y="1485900"/>
            <a:ext cx="1892759" cy="16137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12AA36-AC26-D447-9EA1-A84C7BF0E2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213657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4C7DF5-3213-3748-A6E9-787C67D52F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213657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730D24-1608-2649-A59D-DC5E1B9475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2"/>
          <a:ext cx="3206974" cy="89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899757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DB8C4-AE61-ED42-9FD3-C25B156653B2}"/>
              </a:ext>
            </a:extLst>
          </p:cNvPr>
          <p:cNvCxnSpPr/>
          <p:nvPr/>
        </p:nvCxnSpPr>
        <p:spPr>
          <a:xfrm flipH="1">
            <a:off x="3400908" y="1445709"/>
            <a:ext cx="1479177" cy="16539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6D4596-0CBD-6142-99D3-F28E90CC07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388430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059FB1-C2EB-604F-BA58-620BA9CB6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2"/>
          <a:ext cx="1517874" cy="89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757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4663F2-7518-A14F-A737-96C16A665D6F}"/>
              </a:ext>
            </a:extLst>
          </p:cNvPr>
          <p:cNvCxnSpPr>
            <a:cxnSpLocks/>
          </p:cNvCxnSpPr>
          <p:nvPr/>
        </p:nvCxnSpPr>
        <p:spPr>
          <a:xfrm flipH="1">
            <a:off x="1797421" y="1460500"/>
            <a:ext cx="1517875" cy="1612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1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7023" y="2026481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DONE!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3C2A24-4B9D-7043-91A3-A0342DF6CD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537807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6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B70C-C444-1843-A3B5-E14ACA1200BA}"/>
              </a:ext>
            </a:extLst>
          </p:cNvPr>
          <p:cNvSpPr txBox="1"/>
          <p:nvPr/>
        </p:nvSpPr>
        <p:spPr>
          <a:xfrm>
            <a:off x="3321585" y="3657599"/>
            <a:ext cx="250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the code!</a:t>
            </a:r>
          </a:p>
        </p:txBody>
      </p:sp>
    </p:spTree>
    <p:extLst>
      <p:ext uri="{BB962C8B-B14F-4D97-AF65-F5344CB8AC3E}">
        <p14:creationId xmlns:p14="http://schemas.microsoft.com/office/powerpoint/2010/main" val="197178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/>
              <a:t>Arrays vs. </a:t>
            </a:r>
            <a:r>
              <a:rPr lang="en-US" sz="3600" dirty="0" err="1"/>
              <a:t>ArrayLists</a:t>
            </a:r>
            <a:endParaRPr lang="en-US" sz="3600" dirty="0"/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0810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Primitives = </a:t>
            </a:r>
            <a:r>
              <a:rPr lang="en-US" dirty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Doesn’t compile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 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3543300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Unlike arrays, </a:t>
            </a:r>
            <a:r>
              <a:rPr lang="en-US" altLang="en-US" sz="36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ArrayLists</a:t>
            </a:r>
            <a:r>
              <a:rPr lang="en-US" altLang="en-US" sz="36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can only store </a:t>
            </a:r>
            <a:r>
              <a:rPr lang="en-US" altLang="en-US" sz="3600" b="1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Objects!</a:t>
            </a:r>
            <a:endParaRPr lang="en-US" altLang="en-US" sz="36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4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Primitives = </a:t>
            </a:r>
            <a:r>
              <a:rPr lang="en-US" dirty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69495" y="2657619"/>
          <a:ext cx="6205010" cy="243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“Wrapper”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int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46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ArrayLists</a:t>
            </a:r>
            <a:r>
              <a:rPr lang="en-US" sz="3600" dirty="0"/>
              <a:t> Recap and Reversible Writing</a:t>
            </a:r>
          </a:p>
          <a:p>
            <a:r>
              <a:rPr lang="en-US" sz="3600" dirty="0" err="1"/>
              <a:t>ArrayList</a:t>
            </a:r>
            <a:r>
              <a:rPr lang="en-US" sz="3600" dirty="0"/>
              <a:t> Methods and Planner</a:t>
            </a:r>
          </a:p>
          <a:p>
            <a:r>
              <a:rPr lang="en-US" sz="3600" dirty="0"/>
              <a:t>Arrays vs. </a:t>
            </a:r>
            <a:r>
              <a:rPr lang="en-US" sz="3600" dirty="0" err="1"/>
              <a:t>ArrayLists</a:t>
            </a:r>
            <a:endParaRPr lang="en-US" sz="3600" dirty="0"/>
          </a:p>
          <a:p>
            <a:r>
              <a:rPr lang="en-US" sz="3600" dirty="0" err="1"/>
              <a:t>HashMaps</a:t>
            </a:r>
            <a:endParaRPr lang="en-US" sz="3600" dirty="0"/>
          </a:p>
          <a:p>
            <a:r>
              <a:rPr lang="en-US" sz="3600" dirty="0"/>
              <a:t>Practice: Dictionary</a:t>
            </a:r>
          </a:p>
          <a:p>
            <a:r>
              <a:rPr lang="en-US" sz="3600" dirty="0" err="1"/>
              <a:t>HashMaps</a:t>
            </a:r>
            <a:r>
              <a:rPr lang="en-US" sz="3600" dirty="0"/>
              <a:t> as Counters</a:t>
            </a:r>
          </a:p>
          <a:p>
            <a:r>
              <a:rPr lang="en-US" sz="3600" dirty="0"/>
              <a:t>Practice: What’s Trending</a:t>
            </a:r>
          </a:p>
          <a:p>
            <a:r>
              <a:rPr lang="en-US" sz="36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Wrappers = </a:t>
            </a:r>
            <a:r>
              <a:rPr lang="en-US" dirty="0">
                <a:latin typeface="Calibri"/>
                <a:cs typeface="Calibri"/>
              </a:rPr>
              <a:t>❤️️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Use wrapper classes when making an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&lt;Integer&gt;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Java converts Integer &lt;-&gt;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automatically!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= 123;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list.add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first =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(0);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123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5253037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Conversion happens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20788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 vs. </a:t>
            </a:r>
            <a:r>
              <a:rPr lang="en-US" dirty="0" err="1">
                <a:cs typeface="+mj-cs"/>
              </a:rPr>
              <a:t>ArrayList</a:t>
            </a:r>
            <a:endParaRPr lang="en-US" dirty="0"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189038"/>
            <a:ext cx="4116388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n-cs"/>
              </a:rPr>
              <a:t>ArrayList</a:t>
            </a:r>
            <a:endParaRPr lang="en-US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981200"/>
            <a:ext cx="4116388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 list =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&lt;&gt;();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(1); 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(2); 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list.set</a:t>
            </a:r>
            <a:r>
              <a:rPr lang="en-US" sz="2000" dirty="0">
                <a:latin typeface="Consolas"/>
                <a:cs typeface="Consolas"/>
              </a:rPr>
              <a:t>(0, 3);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x = </a:t>
            </a:r>
            <a:r>
              <a:rPr lang="en-US" sz="2000" dirty="0" err="1">
                <a:latin typeface="Consolas"/>
                <a:cs typeface="Consolas"/>
              </a:rPr>
              <a:t>list.get</a:t>
            </a:r>
            <a:r>
              <a:rPr lang="en-US" sz="2000" dirty="0">
                <a:latin typeface="Consolas"/>
                <a:cs typeface="Consolas"/>
              </a:rPr>
              <a:t>(0);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(4);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2, 4]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list.contains</a:t>
            </a:r>
            <a:r>
              <a:rPr lang="en-US" sz="2000" dirty="0">
                <a:latin typeface="Consolas"/>
                <a:cs typeface="Consolas"/>
              </a:rPr>
              <a:t>(2);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true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Array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117975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[]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=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new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[2];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[0, 0]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 = 1;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0]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[1] = 2;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 = 3;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x =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[no equivalent]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2819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3962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12954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52578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 vs. ArrayList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>
                <a:cs typeface="+mn-cs"/>
              </a:rPr>
              <a:t>Why do both of these exist in the language?</a:t>
            </a:r>
          </a:p>
          <a:p>
            <a:pPr lvl="1" eaLnBrk="1" hangingPunct="1">
              <a:defRPr/>
            </a:pPr>
            <a:r>
              <a:rPr lang="en-US" dirty="0"/>
              <a:t>Arrays are Java's fundamental data storage</a:t>
            </a:r>
          </a:p>
          <a:p>
            <a:pPr lvl="1" eaLnBrk="1" hangingPunct="1">
              <a:defRPr/>
            </a:pPr>
            <a:r>
              <a:rPr lang="en-US" dirty="0" err="1">
                <a:latin typeface="Consolas" charset="0"/>
              </a:rPr>
              <a:t>ArrayList</a:t>
            </a:r>
            <a:r>
              <a:rPr lang="en-US" dirty="0"/>
              <a:t> is a library built on top of an array</a:t>
            </a:r>
            <a:endParaRPr lang="en-US" sz="800" dirty="0"/>
          </a:p>
          <a:p>
            <a:pPr marL="0" indent="0"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b="1" dirty="0">
                <a:cs typeface="+mn-cs"/>
              </a:rPr>
              <a:t>When would you choose an array over an </a:t>
            </a:r>
            <a:r>
              <a:rPr lang="en-US" b="1" dirty="0" err="1">
                <a:latin typeface="Consolas"/>
                <a:cs typeface="Consolas"/>
              </a:rPr>
              <a:t>ArrayList</a:t>
            </a:r>
            <a:r>
              <a:rPr lang="en-US" b="1" dirty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dirty="0"/>
              <a:t>When you need a fixed size that you know ahead of time</a:t>
            </a:r>
          </a:p>
          <a:p>
            <a:pPr lvl="3" eaLnBrk="1" hangingPunct="1">
              <a:defRPr/>
            </a:pPr>
            <a:r>
              <a:rPr lang="en-US" sz="2200" dirty="0"/>
              <a:t>Simpler syntax for getting/setting</a:t>
            </a:r>
          </a:p>
          <a:p>
            <a:pPr lvl="3" eaLnBrk="1" hangingPunct="1">
              <a:defRPr/>
            </a:pPr>
            <a:r>
              <a:rPr lang="en-US" sz="2200" dirty="0"/>
              <a:t>More efficient</a:t>
            </a:r>
          </a:p>
          <a:p>
            <a:pPr lvl="1" eaLnBrk="1" hangingPunct="1">
              <a:defRPr/>
            </a:pPr>
            <a:r>
              <a:rPr lang="en-US" i="1" dirty="0"/>
              <a:t>Multi-dimensional</a:t>
            </a:r>
            <a:r>
              <a:rPr lang="en-US" dirty="0"/>
              <a:t> arrays (e.g., images)</a:t>
            </a:r>
          </a:p>
          <a:p>
            <a:pPr lvl="1" eaLnBrk="1" hangingPunct="1">
              <a:defRPr/>
            </a:pPr>
            <a:r>
              <a:rPr lang="en-US" i="1" dirty="0"/>
              <a:t>Histograms</a:t>
            </a:r>
            <a:r>
              <a:rPr lang="en-US" dirty="0"/>
              <a:t>/tallying</a:t>
            </a:r>
          </a:p>
        </p:txBody>
      </p:sp>
    </p:spTree>
    <p:extLst>
      <p:ext uri="{BB962C8B-B14F-4D97-AF65-F5344CB8AC3E}">
        <p14:creationId xmlns:p14="http://schemas.microsoft.com/office/powerpoint/2010/main" val="1539496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/>
              <a:t>HashMaps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0419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look up by </a:t>
            </a:r>
            <a:r>
              <a:rPr lang="en-US" i="1" dirty="0"/>
              <a:t>index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), not by String, etc.</a:t>
            </a:r>
          </a:p>
          <a:p>
            <a:r>
              <a:rPr lang="en-US" dirty="0"/>
              <a:t>Cumbersome for preventing duplicate information</a:t>
            </a:r>
          </a:p>
          <a:p>
            <a:r>
              <a:rPr lang="en-US" dirty="0"/>
              <a:t>Slow for lookup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363662" y="4449619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Is Webpage Lookup So Fast?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85497"/>
            <a:ext cx="8839200" cy="1801406"/>
          </a:xfrm>
          <a:ln>
            <a:solidFill>
              <a:schemeClr val="tx1"/>
            </a:solidFill>
          </a:ln>
        </p:spPr>
      </p:pic>
      <p:sp>
        <p:nvSpPr>
          <p:cNvPr id="6" name="Freeform 5"/>
          <p:cNvSpPr/>
          <p:nvPr/>
        </p:nvSpPr>
        <p:spPr>
          <a:xfrm>
            <a:off x="1777107" y="4239762"/>
            <a:ext cx="3117621" cy="654967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8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 err="1"/>
              <a:t>HashMaps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variable type that represents a collection of </a:t>
            </a:r>
            <a:r>
              <a:rPr lang="en-US" sz="3200" b="1" dirty="0"/>
              <a:t>key-value pairs</a:t>
            </a:r>
            <a:endParaRPr lang="en-US" sz="3200" dirty="0"/>
          </a:p>
          <a:p>
            <a:r>
              <a:rPr lang="en-US" sz="3200" dirty="0"/>
              <a:t>You access values by </a:t>
            </a:r>
            <a:r>
              <a:rPr lang="en-US" sz="3200" i="1" dirty="0"/>
              <a:t>key</a:t>
            </a:r>
            <a:endParaRPr lang="en-US" sz="3200" dirty="0"/>
          </a:p>
          <a:p>
            <a:r>
              <a:rPr lang="en-US" sz="3200" dirty="0"/>
              <a:t>Keys and values can be any type of </a:t>
            </a:r>
            <a:r>
              <a:rPr lang="en-US" sz="3200" b="1" dirty="0"/>
              <a:t>Object</a:t>
            </a:r>
            <a:endParaRPr lang="en-US" sz="3200" dirty="0"/>
          </a:p>
          <a:p>
            <a:r>
              <a:rPr lang="en-US" sz="3200" dirty="0"/>
              <a:t>Resizable </a:t>
            </a:r>
            <a:r>
              <a:rPr lang="mr-IN" sz="3200" dirty="0"/>
              <a:t>–</a:t>
            </a:r>
            <a:r>
              <a:rPr lang="en-US" sz="3200" dirty="0"/>
              <a:t> can add and remove pairs</a:t>
            </a:r>
          </a:p>
          <a:p>
            <a:r>
              <a:rPr lang="en-US" sz="3200" dirty="0"/>
              <a:t>Has helpful methods for searching for keys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8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Phone book: </a:t>
            </a:r>
            <a:r>
              <a:rPr lang="en-US" sz="3200" dirty="0"/>
              <a:t>name -&gt; phone number</a:t>
            </a:r>
          </a:p>
          <a:p>
            <a:r>
              <a:rPr lang="en-US" sz="3200" b="1" dirty="0"/>
              <a:t>Search engine:</a:t>
            </a:r>
            <a:r>
              <a:rPr lang="en-US" sz="3200" dirty="0"/>
              <a:t> URL -&gt; webpage</a:t>
            </a:r>
          </a:p>
          <a:p>
            <a:r>
              <a:rPr lang="en-US" sz="3200" b="1" dirty="0"/>
              <a:t>Dictionary</a:t>
            </a:r>
            <a:r>
              <a:rPr lang="en-US" sz="3200" dirty="0"/>
              <a:t>: word -&gt; definition</a:t>
            </a:r>
          </a:p>
          <a:p>
            <a:r>
              <a:rPr lang="en-US" sz="3200" b="1" dirty="0"/>
              <a:t>Bank</a:t>
            </a:r>
            <a:r>
              <a:rPr lang="en-US" sz="3200" dirty="0"/>
              <a:t>: account # -&gt; balance</a:t>
            </a:r>
          </a:p>
          <a:p>
            <a:r>
              <a:rPr lang="en-US" sz="3200" b="1" dirty="0"/>
              <a:t>Social Network</a:t>
            </a:r>
            <a:r>
              <a:rPr lang="en-US" sz="3200" dirty="0"/>
              <a:t>: name -&gt; profile</a:t>
            </a:r>
          </a:p>
          <a:p>
            <a:r>
              <a:rPr lang="en-US" sz="3200" b="1" dirty="0"/>
              <a:t>Counter</a:t>
            </a:r>
            <a:r>
              <a:rPr lang="en-US" sz="3200" dirty="0"/>
              <a:t>: text -&gt; # occurrences</a:t>
            </a:r>
            <a:endParaRPr lang="en-US" sz="3200" b="1" dirty="0"/>
          </a:p>
          <a:p>
            <a:r>
              <a:rPr lang="en-US" sz="3200" dirty="0"/>
              <a:t>And many more</a:t>
            </a:r>
            <a:r>
              <a:rPr lang="mr-IN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959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364" y="1306801"/>
            <a:ext cx="3630550" cy="37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altLang="en-US" sz="25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java.util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5190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59284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ArrayLists</a:t>
            </a:r>
            <a:r>
              <a:rPr lang="en-US" sz="3600" dirty="0"/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1426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String&gt;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07785" y="2135765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keys your </a:t>
            </a:r>
            <a:r>
              <a:rPr lang="en-US" altLang="en-US" sz="24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HashMap</a:t>
            </a: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store.</a:t>
            </a:r>
          </a:p>
        </p:txBody>
      </p:sp>
      <p:sp>
        <p:nvSpPr>
          <p:cNvPr id="6" name="Freeform 5"/>
          <p:cNvSpPr/>
          <p:nvPr/>
        </p:nvSpPr>
        <p:spPr>
          <a:xfrm>
            <a:off x="2062806" y="2460949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23891" y="2208021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values your </a:t>
            </a:r>
            <a:r>
              <a:rPr lang="en-US" altLang="en-US" sz="24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HashMap</a:t>
            </a: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store.</a:t>
            </a:r>
          </a:p>
        </p:txBody>
      </p:sp>
      <p:sp>
        <p:nvSpPr>
          <p:cNvPr id="6" name="Freeform 5"/>
          <p:cNvSpPr/>
          <p:nvPr/>
        </p:nvSpPr>
        <p:spPr>
          <a:xfrm>
            <a:off x="3178912" y="2533205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7982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4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965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r>
              <a:rPr lang="en-US" altLang="x-none" dirty="0"/>
              <a:t> - Put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Create an (initially empty)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</a:rPr>
              <a:t>HashMap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HashMap</a:t>
            </a:r>
            <a:r>
              <a:rPr lang="en-US" altLang="x-none" dirty="0">
                <a:latin typeface="Consolas" charset="0"/>
              </a:rPr>
              <a:t>&lt;String, String&gt; map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HashMap</a:t>
            </a:r>
            <a:r>
              <a:rPr lang="en-US" altLang="x-none" dirty="0">
                <a:latin typeface="Consolas" charset="0"/>
              </a:rPr>
              <a:t>&lt;&gt;();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"bark"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 key-value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"cat"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"meow"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another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"ow ow"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another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"ow ow ow"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Overwrites!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ow”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1545" y="4297634"/>
            <a:ext cx="9810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5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 animBg="1"/>
      <p:bldP spid="15" grpId="0" animBg="1"/>
      <p:bldP spid="16" grpId="0"/>
      <p:bldP spid="17" grpId="0"/>
      <p:bldP spid="20" grpId="0" animBg="1"/>
      <p:bldP spid="21" grpId="0"/>
      <p:bldP spid="22" grpId="0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r>
              <a:rPr lang="en-US" altLang="x-none" dirty="0"/>
              <a:t> - Get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Get a value for a key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"cat"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Get a value for a key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"fox"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null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23" name="Freeform 22"/>
          <p:cNvSpPr/>
          <p:nvPr/>
        </p:nvSpPr>
        <p:spPr>
          <a:xfrm>
            <a:off x="2168087" y="4297634"/>
            <a:ext cx="1429965" cy="1094282"/>
          </a:xfrm>
          <a:custGeom>
            <a:avLst/>
            <a:gdLst>
              <a:gd name="connsiteX0" fmla="*/ 1280064 w 1429965"/>
              <a:gd name="connsiteY0" fmla="*/ 104931 h 1094282"/>
              <a:gd name="connsiteX1" fmla="*/ 1220103 w 1429965"/>
              <a:gd name="connsiteY1" fmla="*/ 119921 h 1094282"/>
              <a:gd name="connsiteX2" fmla="*/ 1055211 w 1429965"/>
              <a:gd name="connsiteY2" fmla="*/ 74950 h 1094282"/>
              <a:gd name="connsiteX3" fmla="*/ 965270 w 1429965"/>
              <a:gd name="connsiteY3" fmla="*/ 59960 h 1094282"/>
              <a:gd name="connsiteX4" fmla="*/ 530555 w 1429965"/>
              <a:gd name="connsiteY4" fmla="*/ 59960 h 1094282"/>
              <a:gd name="connsiteX5" fmla="*/ 440614 w 1429965"/>
              <a:gd name="connsiteY5" fmla="*/ 74950 h 1094282"/>
              <a:gd name="connsiteX6" fmla="*/ 320693 w 1429965"/>
              <a:gd name="connsiteY6" fmla="*/ 104931 h 1094282"/>
              <a:gd name="connsiteX7" fmla="*/ 170791 w 1429965"/>
              <a:gd name="connsiteY7" fmla="*/ 194872 h 1094282"/>
              <a:gd name="connsiteX8" fmla="*/ 125821 w 1429965"/>
              <a:gd name="connsiteY8" fmla="*/ 254832 h 1094282"/>
              <a:gd name="connsiteX9" fmla="*/ 65860 w 1429965"/>
              <a:gd name="connsiteY9" fmla="*/ 314793 h 1094282"/>
              <a:gd name="connsiteX10" fmla="*/ 35880 w 1429965"/>
              <a:gd name="connsiteY10" fmla="*/ 404734 h 1094282"/>
              <a:gd name="connsiteX11" fmla="*/ 20890 w 1429965"/>
              <a:gd name="connsiteY11" fmla="*/ 449705 h 1094282"/>
              <a:gd name="connsiteX12" fmla="*/ 20890 w 1429965"/>
              <a:gd name="connsiteY12" fmla="*/ 824459 h 1094282"/>
              <a:gd name="connsiteX13" fmla="*/ 95841 w 1429965"/>
              <a:gd name="connsiteY13" fmla="*/ 914400 h 1094282"/>
              <a:gd name="connsiteX14" fmla="*/ 125821 w 1429965"/>
              <a:gd name="connsiteY14" fmla="*/ 959370 h 1094282"/>
              <a:gd name="connsiteX15" fmla="*/ 230752 w 1429965"/>
              <a:gd name="connsiteY15" fmla="*/ 1019331 h 1094282"/>
              <a:gd name="connsiteX16" fmla="*/ 290713 w 1429965"/>
              <a:gd name="connsiteY16" fmla="*/ 1049311 h 1094282"/>
              <a:gd name="connsiteX17" fmla="*/ 335683 w 1429965"/>
              <a:gd name="connsiteY17" fmla="*/ 1079291 h 1094282"/>
              <a:gd name="connsiteX18" fmla="*/ 395644 w 1429965"/>
              <a:gd name="connsiteY18" fmla="*/ 1094282 h 1094282"/>
              <a:gd name="connsiteX19" fmla="*/ 800378 w 1429965"/>
              <a:gd name="connsiteY19" fmla="*/ 1079291 h 1094282"/>
              <a:gd name="connsiteX20" fmla="*/ 845349 w 1429965"/>
              <a:gd name="connsiteY20" fmla="*/ 1049311 h 1094282"/>
              <a:gd name="connsiteX21" fmla="*/ 995250 w 1429965"/>
              <a:gd name="connsiteY21" fmla="*/ 989350 h 1094282"/>
              <a:gd name="connsiteX22" fmla="*/ 1085191 w 1429965"/>
              <a:gd name="connsiteY22" fmla="*/ 929390 h 1094282"/>
              <a:gd name="connsiteX23" fmla="*/ 1205113 w 1429965"/>
              <a:gd name="connsiteY23" fmla="*/ 839449 h 1094282"/>
              <a:gd name="connsiteX24" fmla="*/ 1235093 w 1429965"/>
              <a:gd name="connsiteY24" fmla="*/ 794478 h 1094282"/>
              <a:gd name="connsiteX25" fmla="*/ 1325034 w 1429965"/>
              <a:gd name="connsiteY25" fmla="*/ 704537 h 1094282"/>
              <a:gd name="connsiteX26" fmla="*/ 1340024 w 1429965"/>
              <a:gd name="connsiteY26" fmla="*/ 659567 h 1094282"/>
              <a:gd name="connsiteX27" fmla="*/ 1399985 w 1429965"/>
              <a:gd name="connsiteY27" fmla="*/ 554636 h 1094282"/>
              <a:gd name="connsiteX28" fmla="*/ 1429965 w 1429965"/>
              <a:gd name="connsiteY28" fmla="*/ 389744 h 1094282"/>
              <a:gd name="connsiteX29" fmla="*/ 1414975 w 1429965"/>
              <a:gd name="connsiteY29" fmla="*/ 179882 h 1094282"/>
              <a:gd name="connsiteX30" fmla="*/ 1325034 w 1429965"/>
              <a:gd name="connsiteY30" fmla="*/ 74950 h 1094282"/>
              <a:gd name="connsiteX31" fmla="*/ 1280064 w 1429965"/>
              <a:gd name="connsiteY31" fmla="*/ 29980 h 1094282"/>
              <a:gd name="connsiteX32" fmla="*/ 1190123 w 1429965"/>
              <a:gd name="connsiteY32" fmla="*/ 0 h 1094282"/>
              <a:gd name="connsiteX33" fmla="*/ 1130162 w 1429965"/>
              <a:gd name="connsiteY33" fmla="*/ 4497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9965" h="1094282">
                <a:moveTo>
                  <a:pt x="1280064" y="104931"/>
                </a:moveTo>
                <a:cubicBezTo>
                  <a:pt x="1260077" y="109928"/>
                  <a:pt x="1240705" y="119921"/>
                  <a:pt x="1220103" y="119921"/>
                </a:cubicBezTo>
                <a:cubicBezTo>
                  <a:pt x="1149285" y="119921"/>
                  <a:pt x="1125761" y="86708"/>
                  <a:pt x="1055211" y="74950"/>
                </a:cubicBezTo>
                <a:lnTo>
                  <a:pt x="965270" y="59960"/>
                </a:lnTo>
                <a:cubicBezTo>
                  <a:pt x="799954" y="4855"/>
                  <a:pt x="911462" y="36154"/>
                  <a:pt x="530555" y="59960"/>
                </a:cubicBezTo>
                <a:cubicBezTo>
                  <a:pt x="500220" y="61856"/>
                  <a:pt x="470518" y="69513"/>
                  <a:pt x="440614" y="74950"/>
                </a:cubicBezTo>
                <a:cubicBezTo>
                  <a:pt x="418908" y="78897"/>
                  <a:pt x="347204" y="90656"/>
                  <a:pt x="320693" y="104931"/>
                </a:cubicBezTo>
                <a:cubicBezTo>
                  <a:pt x="269387" y="132557"/>
                  <a:pt x="220758" y="164892"/>
                  <a:pt x="170791" y="194872"/>
                </a:cubicBezTo>
                <a:cubicBezTo>
                  <a:pt x="155801" y="214859"/>
                  <a:pt x="142273" y="236030"/>
                  <a:pt x="125821" y="254832"/>
                </a:cubicBezTo>
                <a:cubicBezTo>
                  <a:pt x="107208" y="276104"/>
                  <a:pt x="65860" y="314793"/>
                  <a:pt x="65860" y="314793"/>
                </a:cubicBezTo>
                <a:lnTo>
                  <a:pt x="35880" y="404734"/>
                </a:lnTo>
                <a:lnTo>
                  <a:pt x="20890" y="449705"/>
                </a:lnTo>
                <a:cubicBezTo>
                  <a:pt x="-191" y="597272"/>
                  <a:pt x="-13010" y="638009"/>
                  <a:pt x="20890" y="824459"/>
                </a:cubicBezTo>
                <a:cubicBezTo>
                  <a:pt x="26892" y="857472"/>
                  <a:pt x="75035" y="888393"/>
                  <a:pt x="95841" y="914400"/>
                </a:cubicBezTo>
                <a:cubicBezTo>
                  <a:pt x="107095" y="928468"/>
                  <a:pt x="113082" y="946631"/>
                  <a:pt x="125821" y="959370"/>
                </a:cubicBezTo>
                <a:cubicBezTo>
                  <a:pt x="184756" y="1018305"/>
                  <a:pt x="170724" y="993605"/>
                  <a:pt x="230752" y="1019331"/>
                </a:cubicBezTo>
                <a:cubicBezTo>
                  <a:pt x="251291" y="1028133"/>
                  <a:pt x="271311" y="1038224"/>
                  <a:pt x="290713" y="1049311"/>
                </a:cubicBezTo>
                <a:cubicBezTo>
                  <a:pt x="306355" y="1058249"/>
                  <a:pt x="319124" y="1072194"/>
                  <a:pt x="335683" y="1079291"/>
                </a:cubicBezTo>
                <a:cubicBezTo>
                  <a:pt x="354619" y="1087407"/>
                  <a:pt x="375657" y="1089285"/>
                  <a:pt x="395644" y="1094282"/>
                </a:cubicBezTo>
                <a:cubicBezTo>
                  <a:pt x="530555" y="1089285"/>
                  <a:pt x="666044" y="1092725"/>
                  <a:pt x="800378" y="1079291"/>
                </a:cubicBezTo>
                <a:cubicBezTo>
                  <a:pt x="818305" y="1077498"/>
                  <a:pt x="828886" y="1056628"/>
                  <a:pt x="845349" y="1049311"/>
                </a:cubicBezTo>
                <a:cubicBezTo>
                  <a:pt x="955675" y="1000278"/>
                  <a:pt x="907600" y="1041940"/>
                  <a:pt x="995250" y="989350"/>
                </a:cubicBezTo>
                <a:cubicBezTo>
                  <a:pt x="1026147" y="970812"/>
                  <a:pt x="1057055" y="951899"/>
                  <a:pt x="1085191" y="929390"/>
                </a:cubicBezTo>
                <a:cubicBezTo>
                  <a:pt x="1174210" y="858174"/>
                  <a:pt x="1133521" y="887176"/>
                  <a:pt x="1205113" y="839449"/>
                </a:cubicBezTo>
                <a:cubicBezTo>
                  <a:pt x="1215106" y="824459"/>
                  <a:pt x="1223124" y="807943"/>
                  <a:pt x="1235093" y="794478"/>
                </a:cubicBezTo>
                <a:cubicBezTo>
                  <a:pt x="1263261" y="762789"/>
                  <a:pt x="1325034" y="704537"/>
                  <a:pt x="1325034" y="704537"/>
                </a:cubicBezTo>
                <a:cubicBezTo>
                  <a:pt x="1330031" y="689547"/>
                  <a:pt x="1333800" y="674090"/>
                  <a:pt x="1340024" y="659567"/>
                </a:cubicBezTo>
                <a:cubicBezTo>
                  <a:pt x="1362846" y="606316"/>
                  <a:pt x="1369877" y="599798"/>
                  <a:pt x="1399985" y="554636"/>
                </a:cubicBezTo>
                <a:cubicBezTo>
                  <a:pt x="1413105" y="502157"/>
                  <a:pt x="1429965" y="443455"/>
                  <a:pt x="1429965" y="389744"/>
                </a:cubicBezTo>
                <a:cubicBezTo>
                  <a:pt x="1429965" y="319612"/>
                  <a:pt x="1427163" y="248947"/>
                  <a:pt x="1414975" y="179882"/>
                </a:cubicBezTo>
                <a:cubicBezTo>
                  <a:pt x="1410083" y="152159"/>
                  <a:pt x="1333774" y="83690"/>
                  <a:pt x="1325034" y="74950"/>
                </a:cubicBezTo>
                <a:cubicBezTo>
                  <a:pt x="1310044" y="59960"/>
                  <a:pt x="1300175" y="36684"/>
                  <a:pt x="1280064" y="29980"/>
                </a:cubicBezTo>
                <a:lnTo>
                  <a:pt x="1190123" y="0"/>
                </a:lnTo>
                <a:cubicBezTo>
                  <a:pt x="1134552" y="18523"/>
                  <a:pt x="1152218" y="857"/>
                  <a:pt x="1130162" y="44970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015687" y="5974034"/>
            <a:ext cx="369758" cy="304800"/>
          </a:xfrm>
          <a:custGeom>
            <a:avLst/>
            <a:gdLst>
              <a:gd name="connsiteX0" fmla="*/ 0 w 674558"/>
              <a:gd name="connsiteY0" fmla="*/ 389744 h 389744"/>
              <a:gd name="connsiteX1" fmla="*/ 59961 w 674558"/>
              <a:gd name="connsiteY1" fmla="*/ 359764 h 389744"/>
              <a:gd name="connsiteX2" fmla="*/ 119922 w 674558"/>
              <a:gd name="connsiteY2" fmla="*/ 284813 h 389744"/>
              <a:gd name="connsiteX3" fmla="*/ 164892 w 674558"/>
              <a:gd name="connsiteY3" fmla="*/ 269823 h 389744"/>
              <a:gd name="connsiteX4" fmla="*/ 239843 w 674558"/>
              <a:gd name="connsiteY4" fmla="*/ 224853 h 389744"/>
              <a:gd name="connsiteX5" fmla="*/ 269823 w 674558"/>
              <a:gd name="connsiteY5" fmla="*/ 194872 h 389744"/>
              <a:gd name="connsiteX6" fmla="*/ 359764 w 674558"/>
              <a:gd name="connsiteY6" fmla="*/ 164892 h 389744"/>
              <a:gd name="connsiteX7" fmla="*/ 449705 w 674558"/>
              <a:gd name="connsiteY7" fmla="*/ 119922 h 389744"/>
              <a:gd name="connsiteX8" fmla="*/ 494676 w 674558"/>
              <a:gd name="connsiteY8" fmla="*/ 89941 h 389744"/>
              <a:gd name="connsiteX9" fmla="*/ 674558 w 674558"/>
              <a:gd name="connsiteY9" fmla="*/ 44971 h 389744"/>
              <a:gd name="connsiteX10" fmla="*/ 584617 w 674558"/>
              <a:gd name="connsiteY10" fmla="*/ 14990 h 389744"/>
              <a:gd name="connsiteX11" fmla="*/ 539646 w 674558"/>
              <a:gd name="connsiteY11" fmla="*/ 0 h 389744"/>
              <a:gd name="connsiteX12" fmla="*/ 584617 w 674558"/>
              <a:gd name="connsiteY12" fmla="*/ 14990 h 389744"/>
              <a:gd name="connsiteX13" fmla="*/ 629587 w 674558"/>
              <a:gd name="connsiteY13" fmla="*/ 29981 h 389744"/>
              <a:gd name="connsiteX14" fmla="*/ 674558 w 674558"/>
              <a:gd name="connsiteY14" fmla="*/ 44971 h 389744"/>
              <a:gd name="connsiteX15" fmla="*/ 629587 w 674558"/>
              <a:gd name="connsiteY15" fmla="*/ 119922 h 389744"/>
              <a:gd name="connsiteX16" fmla="*/ 614597 w 674558"/>
              <a:gd name="connsiteY16" fmla="*/ 164892 h 389744"/>
              <a:gd name="connsiteX17" fmla="*/ 584617 w 674558"/>
              <a:gd name="connsiteY17" fmla="*/ 209862 h 389744"/>
              <a:gd name="connsiteX18" fmla="*/ 569627 w 674558"/>
              <a:gd name="connsiteY18" fmla="*/ 239843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558" h="389744">
                <a:moveTo>
                  <a:pt x="0" y="389744"/>
                </a:moveTo>
                <a:cubicBezTo>
                  <a:pt x="19987" y="379751"/>
                  <a:pt x="42794" y="374070"/>
                  <a:pt x="59961" y="359764"/>
                </a:cubicBezTo>
                <a:cubicBezTo>
                  <a:pt x="112488" y="315992"/>
                  <a:pt x="65664" y="317368"/>
                  <a:pt x="119922" y="284813"/>
                </a:cubicBezTo>
                <a:cubicBezTo>
                  <a:pt x="133471" y="276683"/>
                  <a:pt x="149902" y="274820"/>
                  <a:pt x="164892" y="269823"/>
                </a:cubicBezTo>
                <a:cubicBezTo>
                  <a:pt x="240862" y="193855"/>
                  <a:pt x="142540" y="283236"/>
                  <a:pt x="239843" y="224853"/>
                </a:cubicBezTo>
                <a:cubicBezTo>
                  <a:pt x="251962" y="217582"/>
                  <a:pt x="257182" y="201192"/>
                  <a:pt x="269823" y="194872"/>
                </a:cubicBezTo>
                <a:cubicBezTo>
                  <a:pt x="298089" y="180739"/>
                  <a:pt x="333469" y="182421"/>
                  <a:pt x="359764" y="164892"/>
                </a:cubicBezTo>
                <a:cubicBezTo>
                  <a:pt x="417882" y="126147"/>
                  <a:pt x="387644" y="140609"/>
                  <a:pt x="449705" y="119922"/>
                </a:cubicBezTo>
                <a:cubicBezTo>
                  <a:pt x="464695" y="109928"/>
                  <a:pt x="478213" y="97258"/>
                  <a:pt x="494676" y="89941"/>
                </a:cubicBezTo>
                <a:cubicBezTo>
                  <a:pt x="565940" y="58268"/>
                  <a:pt x="599140" y="57541"/>
                  <a:pt x="674558" y="44971"/>
                </a:cubicBezTo>
                <a:lnTo>
                  <a:pt x="584617" y="14990"/>
                </a:lnTo>
                <a:lnTo>
                  <a:pt x="539646" y="0"/>
                </a:lnTo>
                <a:lnTo>
                  <a:pt x="584617" y="14990"/>
                </a:lnTo>
                <a:lnTo>
                  <a:pt x="629587" y="29981"/>
                </a:lnTo>
                <a:lnTo>
                  <a:pt x="674558" y="44971"/>
                </a:lnTo>
                <a:cubicBezTo>
                  <a:pt x="632095" y="172361"/>
                  <a:pt x="691317" y="17039"/>
                  <a:pt x="629587" y="119922"/>
                </a:cubicBezTo>
                <a:cubicBezTo>
                  <a:pt x="621457" y="133471"/>
                  <a:pt x="621663" y="150759"/>
                  <a:pt x="614597" y="164892"/>
                </a:cubicBezTo>
                <a:cubicBezTo>
                  <a:pt x="606540" y="181006"/>
                  <a:pt x="593886" y="194414"/>
                  <a:pt x="584617" y="209862"/>
                </a:cubicBezTo>
                <a:cubicBezTo>
                  <a:pt x="578869" y="219443"/>
                  <a:pt x="574624" y="229849"/>
                  <a:pt x="569627" y="239843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463412" y="4326160"/>
            <a:ext cx="1429965" cy="1094282"/>
          </a:xfrm>
          <a:custGeom>
            <a:avLst/>
            <a:gdLst>
              <a:gd name="connsiteX0" fmla="*/ 1280064 w 1429965"/>
              <a:gd name="connsiteY0" fmla="*/ 104931 h 1094282"/>
              <a:gd name="connsiteX1" fmla="*/ 1220103 w 1429965"/>
              <a:gd name="connsiteY1" fmla="*/ 119921 h 1094282"/>
              <a:gd name="connsiteX2" fmla="*/ 1055211 w 1429965"/>
              <a:gd name="connsiteY2" fmla="*/ 74950 h 1094282"/>
              <a:gd name="connsiteX3" fmla="*/ 965270 w 1429965"/>
              <a:gd name="connsiteY3" fmla="*/ 59960 h 1094282"/>
              <a:gd name="connsiteX4" fmla="*/ 530555 w 1429965"/>
              <a:gd name="connsiteY4" fmla="*/ 59960 h 1094282"/>
              <a:gd name="connsiteX5" fmla="*/ 440614 w 1429965"/>
              <a:gd name="connsiteY5" fmla="*/ 74950 h 1094282"/>
              <a:gd name="connsiteX6" fmla="*/ 320693 w 1429965"/>
              <a:gd name="connsiteY6" fmla="*/ 104931 h 1094282"/>
              <a:gd name="connsiteX7" fmla="*/ 170791 w 1429965"/>
              <a:gd name="connsiteY7" fmla="*/ 194872 h 1094282"/>
              <a:gd name="connsiteX8" fmla="*/ 125821 w 1429965"/>
              <a:gd name="connsiteY8" fmla="*/ 254832 h 1094282"/>
              <a:gd name="connsiteX9" fmla="*/ 65860 w 1429965"/>
              <a:gd name="connsiteY9" fmla="*/ 314793 h 1094282"/>
              <a:gd name="connsiteX10" fmla="*/ 35880 w 1429965"/>
              <a:gd name="connsiteY10" fmla="*/ 404734 h 1094282"/>
              <a:gd name="connsiteX11" fmla="*/ 20890 w 1429965"/>
              <a:gd name="connsiteY11" fmla="*/ 449705 h 1094282"/>
              <a:gd name="connsiteX12" fmla="*/ 20890 w 1429965"/>
              <a:gd name="connsiteY12" fmla="*/ 824459 h 1094282"/>
              <a:gd name="connsiteX13" fmla="*/ 95841 w 1429965"/>
              <a:gd name="connsiteY13" fmla="*/ 914400 h 1094282"/>
              <a:gd name="connsiteX14" fmla="*/ 125821 w 1429965"/>
              <a:gd name="connsiteY14" fmla="*/ 959370 h 1094282"/>
              <a:gd name="connsiteX15" fmla="*/ 230752 w 1429965"/>
              <a:gd name="connsiteY15" fmla="*/ 1019331 h 1094282"/>
              <a:gd name="connsiteX16" fmla="*/ 290713 w 1429965"/>
              <a:gd name="connsiteY16" fmla="*/ 1049311 h 1094282"/>
              <a:gd name="connsiteX17" fmla="*/ 335683 w 1429965"/>
              <a:gd name="connsiteY17" fmla="*/ 1079291 h 1094282"/>
              <a:gd name="connsiteX18" fmla="*/ 395644 w 1429965"/>
              <a:gd name="connsiteY18" fmla="*/ 1094282 h 1094282"/>
              <a:gd name="connsiteX19" fmla="*/ 800378 w 1429965"/>
              <a:gd name="connsiteY19" fmla="*/ 1079291 h 1094282"/>
              <a:gd name="connsiteX20" fmla="*/ 845349 w 1429965"/>
              <a:gd name="connsiteY20" fmla="*/ 1049311 h 1094282"/>
              <a:gd name="connsiteX21" fmla="*/ 995250 w 1429965"/>
              <a:gd name="connsiteY21" fmla="*/ 989350 h 1094282"/>
              <a:gd name="connsiteX22" fmla="*/ 1085191 w 1429965"/>
              <a:gd name="connsiteY22" fmla="*/ 929390 h 1094282"/>
              <a:gd name="connsiteX23" fmla="*/ 1205113 w 1429965"/>
              <a:gd name="connsiteY23" fmla="*/ 839449 h 1094282"/>
              <a:gd name="connsiteX24" fmla="*/ 1235093 w 1429965"/>
              <a:gd name="connsiteY24" fmla="*/ 794478 h 1094282"/>
              <a:gd name="connsiteX25" fmla="*/ 1325034 w 1429965"/>
              <a:gd name="connsiteY25" fmla="*/ 704537 h 1094282"/>
              <a:gd name="connsiteX26" fmla="*/ 1340024 w 1429965"/>
              <a:gd name="connsiteY26" fmla="*/ 659567 h 1094282"/>
              <a:gd name="connsiteX27" fmla="*/ 1399985 w 1429965"/>
              <a:gd name="connsiteY27" fmla="*/ 554636 h 1094282"/>
              <a:gd name="connsiteX28" fmla="*/ 1429965 w 1429965"/>
              <a:gd name="connsiteY28" fmla="*/ 389744 h 1094282"/>
              <a:gd name="connsiteX29" fmla="*/ 1414975 w 1429965"/>
              <a:gd name="connsiteY29" fmla="*/ 179882 h 1094282"/>
              <a:gd name="connsiteX30" fmla="*/ 1325034 w 1429965"/>
              <a:gd name="connsiteY30" fmla="*/ 74950 h 1094282"/>
              <a:gd name="connsiteX31" fmla="*/ 1280064 w 1429965"/>
              <a:gd name="connsiteY31" fmla="*/ 29980 h 1094282"/>
              <a:gd name="connsiteX32" fmla="*/ 1190123 w 1429965"/>
              <a:gd name="connsiteY32" fmla="*/ 0 h 1094282"/>
              <a:gd name="connsiteX33" fmla="*/ 1130162 w 1429965"/>
              <a:gd name="connsiteY33" fmla="*/ 4497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9965" h="1094282">
                <a:moveTo>
                  <a:pt x="1280064" y="104931"/>
                </a:moveTo>
                <a:cubicBezTo>
                  <a:pt x="1260077" y="109928"/>
                  <a:pt x="1240705" y="119921"/>
                  <a:pt x="1220103" y="119921"/>
                </a:cubicBezTo>
                <a:cubicBezTo>
                  <a:pt x="1149285" y="119921"/>
                  <a:pt x="1125761" y="86708"/>
                  <a:pt x="1055211" y="74950"/>
                </a:cubicBezTo>
                <a:lnTo>
                  <a:pt x="965270" y="59960"/>
                </a:lnTo>
                <a:cubicBezTo>
                  <a:pt x="799954" y="4855"/>
                  <a:pt x="911462" y="36154"/>
                  <a:pt x="530555" y="59960"/>
                </a:cubicBezTo>
                <a:cubicBezTo>
                  <a:pt x="500220" y="61856"/>
                  <a:pt x="470518" y="69513"/>
                  <a:pt x="440614" y="74950"/>
                </a:cubicBezTo>
                <a:cubicBezTo>
                  <a:pt x="418908" y="78897"/>
                  <a:pt x="347204" y="90656"/>
                  <a:pt x="320693" y="104931"/>
                </a:cubicBezTo>
                <a:cubicBezTo>
                  <a:pt x="269387" y="132557"/>
                  <a:pt x="220758" y="164892"/>
                  <a:pt x="170791" y="194872"/>
                </a:cubicBezTo>
                <a:cubicBezTo>
                  <a:pt x="155801" y="214859"/>
                  <a:pt x="142273" y="236030"/>
                  <a:pt x="125821" y="254832"/>
                </a:cubicBezTo>
                <a:cubicBezTo>
                  <a:pt x="107208" y="276104"/>
                  <a:pt x="65860" y="314793"/>
                  <a:pt x="65860" y="314793"/>
                </a:cubicBezTo>
                <a:lnTo>
                  <a:pt x="35880" y="404734"/>
                </a:lnTo>
                <a:lnTo>
                  <a:pt x="20890" y="449705"/>
                </a:lnTo>
                <a:cubicBezTo>
                  <a:pt x="-191" y="597272"/>
                  <a:pt x="-13010" y="638009"/>
                  <a:pt x="20890" y="824459"/>
                </a:cubicBezTo>
                <a:cubicBezTo>
                  <a:pt x="26892" y="857472"/>
                  <a:pt x="75035" y="888393"/>
                  <a:pt x="95841" y="914400"/>
                </a:cubicBezTo>
                <a:cubicBezTo>
                  <a:pt x="107095" y="928468"/>
                  <a:pt x="113082" y="946631"/>
                  <a:pt x="125821" y="959370"/>
                </a:cubicBezTo>
                <a:cubicBezTo>
                  <a:pt x="184756" y="1018305"/>
                  <a:pt x="170724" y="993605"/>
                  <a:pt x="230752" y="1019331"/>
                </a:cubicBezTo>
                <a:cubicBezTo>
                  <a:pt x="251291" y="1028133"/>
                  <a:pt x="271311" y="1038224"/>
                  <a:pt x="290713" y="1049311"/>
                </a:cubicBezTo>
                <a:cubicBezTo>
                  <a:pt x="306355" y="1058249"/>
                  <a:pt x="319124" y="1072194"/>
                  <a:pt x="335683" y="1079291"/>
                </a:cubicBezTo>
                <a:cubicBezTo>
                  <a:pt x="354619" y="1087407"/>
                  <a:pt x="375657" y="1089285"/>
                  <a:pt x="395644" y="1094282"/>
                </a:cubicBezTo>
                <a:cubicBezTo>
                  <a:pt x="530555" y="1089285"/>
                  <a:pt x="666044" y="1092725"/>
                  <a:pt x="800378" y="1079291"/>
                </a:cubicBezTo>
                <a:cubicBezTo>
                  <a:pt x="818305" y="1077498"/>
                  <a:pt x="828886" y="1056628"/>
                  <a:pt x="845349" y="1049311"/>
                </a:cubicBezTo>
                <a:cubicBezTo>
                  <a:pt x="955675" y="1000278"/>
                  <a:pt x="907600" y="1041940"/>
                  <a:pt x="995250" y="989350"/>
                </a:cubicBezTo>
                <a:cubicBezTo>
                  <a:pt x="1026147" y="970812"/>
                  <a:pt x="1057055" y="951899"/>
                  <a:pt x="1085191" y="929390"/>
                </a:cubicBezTo>
                <a:cubicBezTo>
                  <a:pt x="1174210" y="858174"/>
                  <a:pt x="1133521" y="887176"/>
                  <a:pt x="1205113" y="839449"/>
                </a:cubicBezTo>
                <a:cubicBezTo>
                  <a:pt x="1215106" y="824459"/>
                  <a:pt x="1223124" y="807943"/>
                  <a:pt x="1235093" y="794478"/>
                </a:cubicBezTo>
                <a:cubicBezTo>
                  <a:pt x="1263261" y="762789"/>
                  <a:pt x="1325034" y="704537"/>
                  <a:pt x="1325034" y="704537"/>
                </a:cubicBezTo>
                <a:cubicBezTo>
                  <a:pt x="1330031" y="689547"/>
                  <a:pt x="1333800" y="674090"/>
                  <a:pt x="1340024" y="659567"/>
                </a:cubicBezTo>
                <a:cubicBezTo>
                  <a:pt x="1362846" y="606316"/>
                  <a:pt x="1369877" y="599798"/>
                  <a:pt x="1399985" y="554636"/>
                </a:cubicBezTo>
                <a:cubicBezTo>
                  <a:pt x="1413105" y="502157"/>
                  <a:pt x="1429965" y="443455"/>
                  <a:pt x="1429965" y="389744"/>
                </a:cubicBezTo>
                <a:cubicBezTo>
                  <a:pt x="1429965" y="319612"/>
                  <a:pt x="1427163" y="248947"/>
                  <a:pt x="1414975" y="179882"/>
                </a:cubicBezTo>
                <a:cubicBezTo>
                  <a:pt x="1410083" y="152159"/>
                  <a:pt x="1333774" y="83690"/>
                  <a:pt x="1325034" y="74950"/>
                </a:cubicBezTo>
                <a:cubicBezTo>
                  <a:pt x="1310044" y="59960"/>
                  <a:pt x="1300175" y="36684"/>
                  <a:pt x="1280064" y="29980"/>
                </a:cubicBezTo>
                <a:lnTo>
                  <a:pt x="1190123" y="0"/>
                </a:lnTo>
                <a:cubicBezTo>
                  <a:pt x="1134552" y="18523"/>
                  <a:pt x="1152218" y="857"/>
                  <a:pt x="1130162" y="44970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311012" y="6002560"/>
            <a:ext cx="369758" cy="304800"/>
          </a:xfrm>
          <a:custGeom>
            <a:avLst/>
            <a:gdLst>
              <a:gd name="connsiteX0" fmla="*/ 0 w 674558"/>
              <a:gd name="connsiteY0" fmla="*/ 389744 h 389744"/>
              <a:gd name="connsiteX1" fmla="*/ 59961 w 674558"/>
              <a:gd name="connsiteY1" fmla="*/ 359764 h 389744"/>
              <a:gd name="connsiteX2" fmla="*/ 119922 w 674558"/>
              <a:gd name="connsiteY2" fmla="*/ 284813 h 389744"/>
              <a:gd name="connsiteX3" fmla="*/ 164892 w 674558"/>
              <a:gd name="connsiteY3" fmla="*/ 269823 h 389744"/>
              <a:gd name="connsiteX4" fmla="*/ 239843 w 674558"/>
              <a:gd name="connsiteY4" fmla="*/ 224853 h 389744"/>
              <a:gd name="connsiteX5" fmla="*/ 269823 w 674558"/>
              <a:gd name="connsiteY5" fmla="*/ 194872 h 389744"/>
              <a:gd name="connsiteX6" fmla="*/ 359764 w 674558"/>
              <a:gd name="connsiteY6" fmla="*/ 164892 h 389744"/>
              <a:gd name="connsiteX7" fmla="*/ 449705 w 674558"/>
              <a:gd name="connsiteY7" fmla="*/ 119922 h 389744"/>
              <a:gd name="connsiteX8" fmla="*/ 494676 w 674558"/>
              <a:gd name="connsiteY8" fmla="*/ 89941 h 389744"/>
              <a:gd name="connsiteX9" fmla="*/ 674558 w 674558"/>
              <a:gd name="connsiteY9" fmla="*/ 44971 h 389744"/>
              <a:gd name="connsiteX10" fmla="*/ 584617 w 674558"/>
              <a:gd name="connsiteY10" fmla="*/ 14990 h 389744"/>
              <a:gd name="connsiteX11" fmla="*/ 539646 w 674558"/>
              <a:gd name="connsiteY11" fmla="*/ 0 h 389744"/>
              <a:gd name="connsiteX12" fmla="*/ 584617 w 674558"/>
              <a:gd name="connsiteY12" fmla="*/ 14990 h 389744"/>
              <a:gd name="connsiteX13" fmla="*/ 629587 w 674558"/>
              <a:gd name="connsiteY13" fmla="*/ 29981 h 389744"/>
              <a:gd name="connsiteX14" fmla="*/ 674558 w 674558"/>
              <a:gd name="connsiteY14" fmla="*/ 44971 h 389744"/>
              <a:gd name="connsiteX15" fmla="*/ 629587 w 674558"/>
              <a:gd name="connsiteY15" fmla="*/ 119922 h 389744"/>
              <a:gd name="connsiteX16" fmla="*/ 614597 w 674558"/>
              <a:gd name="connsiteY16" fmla="*/ 164892 h 389744"/>
              <a:gd name="connsiteX17" fmla="*/ 584617 w 674558"/>
              <a:gd name="connsiteY17" fmla="*/ 209862 h 389744"/>
              <a:gd name="connsiteX18" fmla="*/ 569627 w 674558"/>
              <a:gd name="connsiteY18" fmla="*/ 239843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558" h="389744">
                <a:moveTo>
                  <a:pt x="0" y="389744"/>
                </a:moveTo>
                <a:cubicBezTo>
                  <a:pt x="19987" y="379751"/>
                  <a:pt x="42794" y="374070"/>
                  <a:pt x="59961" y="359764"/>
                </a:cubicBezTo>
                <a:cubicBezTo>
                  <a:pt x="112488" y="315992"/>
                  <a:pt x="65664" y="317368"/>
                  <a:pt x="119922" y="284813"/>
                </a:cubicBezTo>
                <a:cubicBezTo>
                  <a:pt x="133471" y="276683"/>
                  <a:pt x="149902" y="274820"/>
                  <a:pt x="164892" y="269823"/>
                </a:cubicBezTo>
                <a:cubicBezTo>
                  <a:pt x="240862" y="193855"/>
                  <a:pt x="142540" y="283236"/>
                  <a:pt x="239843" y="224853"/>
                </a:cubicBezTo>
                <a:cubicBezTo>
                  <a:pt x="251962" y="217582"/>
                  <a:pt x="257182" y="201192"/>
                  <a:pt x="269823" y="194872"/>
                </a:cubicBezTo>
                <a:cubicBezTo>
                  <a:pt x="298089" y="180739"/>
                  <a:pt x="333469" y="182421"/>
                  <a:pt x="359764" y="164892"/>
                </a:cubicBezTo>
                <a:cubicBezTo>
                  <a:pt x="417882" y="126147"/>
                  <a:pt x="387644" y="140609"/>
                  <a:pt x="449705" y="119922"/>
                </a:cubicBezTo>
                <a:cubicBezTo>
                  <a:pt x="464695" y="109928"/>
                  <a:pt x="478213" y="97258"/>
                  <a:pt x="494676" y="89941"/>
                </a:cubicBezTo>
                <a:cubicBezTo>
                  <a:pt x="565940" y="58268"/>
                  <a:pt x="599140" y="57541"/>
                  <a:pt x="674558" y="44971"/>
                </a:cubicBezTo>
                <a:lnTo>
                  <a:pt x="584617" y="14990"/>
                </a:lnTo>
                <a:lnTo>
                  <a:pt x="539646" y="0"/>
                </a:lnTo>
                <a:lnTo>
                  <a:pt x="584617" y="14990"/>
                </a:lnTo>
                <a:lnTo>
                  <a:pt x="629587" y="29981"/>
                </a:lnTo>
                <a:lnTo>
                  <a:pt x="674558" y="44971"/>
                </a:lnTo>
                <a:cubicBezTo>
                  <a:pt x="632095" y="172361"/>
                  <a:pt x="691317" y="17039"/>
                  <a:pt x="629587" y="119922"/>
                </a:cubicBezTo>
                <a:cubicBezTo>
                  <a:pt x="621457" y="133471"/>
                  <a:pt x="621663" y="150759"/>
                  <a:pt x="614597" y="164892"/>
                </a:cubicBezTo>
                <a:cubicBezTo>
                  <a:pt x="606540" y="181006"/>
                  <a:pt x="593886" y="194414"/>
                  <a:pt x="584617" y="209862"/>
                </a:cubicBezTo>
                <a:cubicBezTo>
                  <a:pt x="578869" y="219443"/>
                  <a:pt x="574624" y="229849"/>
                  <a:pt x="569627" y="239843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r>
              <a:rPr lang="en-US" altLang="x-none" dirty="0"/>
              <a:t> - Remove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Remove pair from map</a:t>
            </a: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Remove pair from map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"fox"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Does nothing if not in map</a:t>
            </a: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ow”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32466" y="4253271"/>
            <a:ext cx="9810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20" grpId="0" animBg="1"/>
      <p:bldP spid="21" grpId="0"/>
      <p:bldP spid="22" grpId="0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200" dirty="0"/>
              <a:t>Review: </a:t>
            </a:r>
            <a:r>
              <a:rPr lang="en-US" altLang="x-none" sz="4200" dirty="0" err="1"/>
              <a:t>HashMap</a:t>
            </a:r>
            <a:r>
              <a:rPr lang="en-US" altLang="x-none" sz="4200" dirty="0"/>
              <a:t> Operations</a:t>
            </a:r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i="1" dirty="0" err="1">
                <a:latin typeface="Consolas" charset="0"/>
              </a:rPr>
              <a:t>m</a:t>
            </a:r>
            <a:r>
              <a:rPr lang="en-US" altLang="x-none" b="1" dirty="0" err="1">
                <a:latin typeface="Consolas" charset="0"/>
              </a:rPr>
              <a:t>.</a:t>
            </a:r>
            <a:r>
              <a:rPr lang="en-US" altLang="x-none" dirty="0" err="1">
                <a:latin typeface="Consolas" charset="0"/>
              </a:rPr>
              <a:t>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  <a:r>
              <a:rPr lang="en-US" altLang="x-none" dirty="0"/>
              <a:t>	Adds a key/value pair to the map.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m.put</a:t>
            </a:r>
            <a:r>
              <a:rPr lang="en-US" altLang="x-none" dirty="0">
                <a:latin typeface="Consolas" charset="0"/>
              </a:rPr>
              <a:t>("Eric", "650-123-4567"); </a:t>
            </a: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Replaces any previous value for that key.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endParaRPr lang="en-US" altLang="x-none" dirty="0"/>
          </a:p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i="1" dirty="0" err="1">
                <a:latin typeface="Consolas" charset="0"/>
              </a:rPr>
              <a:t>m</a:t>
            </a:r>
            <a:r>
              <a:rPr lang="en-US" altLang="x-none" b="1" dirty="0" err="1">
                <a:latin typeface="Consolas" charset="0"/>
              </a:rPr>
              <a:t>.</a:t>
            </a:r>
            <a:r>
              <a:rPr lang="en-US" altLang="x-none" dirty="0" err="1">
                <a:latin typeface="Consolas" charset="0"/>
              </a:rPr>
              <a:t>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)</a:t>
            </a:r>
            <a:r>
              <a:rPr lang="en-US" altLang="x-none" dirty="0"/>
              <a:t>  	Returns the value paired with the given key.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String </a:t>
            </a:r>
            <a:r>
              <a:rPr lang="en-US" altLang="x-none" dirty="0" err="1">
                <a:latin typeface="Consolas" charset="0"/>
              </a:rPr>
              <a:t>phoneNum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m.get</a:t>
            </a:r>
            <a:r>
              <a:rPr lang="en-US" altLang="x-none" dirty="0">
                <a:latin typeface="Consolas" charset="0"/>
              </a:rPr>
              <a:t>("Jenny");  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"867-5309"</a:t>
            </a: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Returns null if the key is not found.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/>
              <a:t>	</a:t>
            </a:r>
          </a:p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dirty="0" err="1">
                <a:latin typeface="Consolas" charset="0"/>
              </a:rPr>
              <a:t>m.remove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/>
              <a:t>Removes the</a:t>
            </a:r>
            <a:br>
              <a:rPr lang="en-US" altLang="x-none" dirty="0"/>
            </a:br>
            <a:r>
              <a:rPr lang="en-US" altLang="x-none" dirty="0"/>
              <a:t>given key and its paired value.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m.remove</a:t>
            </a:r>
            <a:r>
              <a:rPr lang="en-US" altLang="x-none" dirty="0">
                <a:latin typeface="Consolas" charset="0"/>
              </a:rPr>
              <a:t>("Annie");</a:t>
            </a: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Has no effect if the key is not in the map.</a:t>
            </a:r>
          </a:p>
        </p:txBody>
      </p:sp>
      <p:sp>
        <p:nvSpPr>
          <p:cNvPr id="1631253" name="Text Box 21"/>
          <p:cNvSpPr txBox="1">
            <a:spLocks noChangeArrowheads="1"/>
          </p:cNvSpPr>
          <p:nvPr/>
        </p:nvSpPr>
        <p:spPr bwMode="auto">
          <a:xfrm>
            <a:off x="5743575" y="4473575"/>
            <a:ext cx="2752677" cy="1477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   </a:t>
            </a:r>
            <a:r>
              <a:rPr lang="en-US" altLang="x-none" u="sng" dirty="0"/>
              <a:t>key</a:t>
            </a:r>
            <a:r>
              <a:rPr lang="en-US" altLang="x-none" dirty="0"/>
              <a:t>                   </a:t>
            </a:r>
            <a:r>
              <a:rPr lang="en-US" altLang="x-none" u="sng" dirty="0"/>
              <a:t>value</a:t>
            </a:r>
          </a:p>
          <a:p>
            <a:r>
              <a:rPr lang="en-US" altLang="x-none" dirty="0"/>
              <a:t>"Jenny”         → "867-5309"</a:t>
            </a:r>
          </a:p>
          <a:p>
            <a:r>
              <a:rPr lang="en-US" altLang="x-none" dirty="0"/>
              <a:t>"Mehran"     → "123-4567"</a:t>
            </a:r>
          </a:p>
          <a:p>
            <a:r>
              <a:rPr lang="en-US" altLang="x-none" dirty="0"/>
              <a:t>"Marty"        → "685-2181"</a:t>
            </a:r>
          </a:p>
          <a:p>
            <a:r>
              <a:rPr lang="en-US" altLang="x-none" dirty="0"/>
              <a:t>"Chris”          → "947-2176"</a:t>
            </a:r>
          </a:p>
        </p:txBody>
      </p:sp>
    </p:spTree>
    <p:extLst>
      <p:ext uri="{BB962C8B-B14F-4D97-AF65-F5344CB8AC3E}">
        <p14:creationId xmlns:p14="http://schemas.microsoft.com/office/powerpoint/2010/main" val="17234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</a:t>
            </a:r>
            <a:r>
              <a:rPr lang="en-US" altLang="x-none" dirty="0" err="1"/>
              <a:t>HashMaps</a:t>
            </a:r>
            <a:endParaRPr lang="en-US" altLang="x-none" dirty="0"/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</a:t>
            </a:r>
            <a:r>
              <a:rPr lang="en-US" altLang="x-none" dirty="0" err="1"/>
              <a:t>HashMap</a:t>
            </a:r>
            <a:r>
              <a:rPr lang="en-US" altLang="x-none" dirty="0"/>
              <a:t> allows you to get from one half of a pair to the other.</a:t>
            </a:r>
          </a:p>
          <a:p>
            <a:pPr lvl="1"/>
            <a:r>
              <a:rPr lang="en-US" altLang="x-none" dirty="0"/>
              <a:t>Remembers one piece of information about every key.</a:t>
            </a:r>
            <a:endParaRPr lang="en-US" altLang="x-none" i="1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/>
            <a:r>
              <a:rPr lang="en-US" altLang="x-none" dirty="0"/>
              <a:t>Later, we can supply only the key and get back the related value:</a:t>
            </a:r>
          </a:p>
          <a:p>
            <a:pPr lvl="2">
              <a:buFontTx/>
              <a:buNone/>
            </a:pPr>
            <a:r>
              <a:rPr lang="en-US" altLang="x-none" i="1" dirty="0"/>
              <a:t>	</a:t>
            </a:r>
            <a:r>
              <a:rPr lang="en-US" altLang="x-none" dirty="0"/>
              <a:t>Allows us to ask: </a:t>
            </a:r>
            <a:r>
              <a:rPr lang="en-US" altLang="x-none" i="1" dirty="0"/>
              <a:t>What is Jenny’s phone number?</a:t>
            </a:r>
          </a:p>
        </p:txBody>
      </p:sp>
      <p:sp>
        <p:nvSpPr>
          <p:cNvPr id="1617924" name="Oval 4"/>
          <p:cNvSpPr>
            <a:spLocks noChangeArrowheads="1"/>
          </p:cNvSpPr>
          <p:nvPr/>
        </p:nvSpPr>
        <p:spPr bwMode="auto">
          <a:xfrm>
            <a:off x="5181600" y="4967288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1800" dirty="0" err="1"/>
              <a:t>HashMap</a:t>
            </a:r>
            <a:endParaRPr lang="en-US" altLang="x-none" sz="1800" dirty="0"/>
          </a:p>
        </p:txBody>
      </p:sp>
      <p:sp>
        <p:nvSpPr>
          <p:cNvPr id="1617925" name="Line 5"/>
          <p:cNvSpPr>
            <a:spLocks noChangeShapeType="1"/>
          </p:cNvSpPr>
          <p:nvPr/>
        </p:nvSpPr>
        <p:spPr bwMode="auto">
          <a:xfrm>
            <a:off x="3200400" y="52371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26" name="Text Box 6"/>
          <p:cNvSpPr txBox="1">
            <a:spLocks noChangeArrowheads="1"/>
          </p:cNvSpPr>
          <p:nvPr/>
        </p:nvSpPr>
        <p:spPr bwMode="auto">
          <a:xfrm>
            <a:off x="3071613" y="4876800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x-none" sz="1800" dirty="0" err="1">
                <a:latin typeface="Consolas" charset="0"/>
              </a:rPr>
              <a:t>m.get</a:t>
            </a:r>
            <a:r>
              <a:rPr lang="en-US" altLang="x-none" sz="1800" dirty="0">
                <a:latin typeface="Consolas" charset="0"/>
              </a:rPr>
              <a:t>("Jenny")</a:t>
            </a:r>
          </a:p>
        </p:txBody>
      </p:sp>
      <p:sp>
        <p:nvSpPr>
          <p:cNvPr id="1617927" name="Text Box 7"/>
          <p:cNvSpPr txBox="1">
            <a:spLocks noChangeArrowheads="1"/>
          </p:cNvSpPr>
          <p:nvPr/>
        </p:nvSpPr>
        <p:spPr bwMode="auto">
          <a:xfrm>
            <a:off x="3472827" y="5576888"/>
            <a:ext cx="1451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x-none" dirty="0">
                <a:latin typeface="Consolas" charset="0"/>
              </a:rPr>
              <a:t>"</a:t>
            </a:r>
            <a:r>
              <a:rPr lang="en-US" altLang="x-none" sz="1800" dirty="0">
                <a:latin typeface="Consolas" charset="0"/>
              </a:rPr>
              <a:t>867-5309"</a:t>
            </a:r>
          </a:p>
        </p:txBody>
      </p:sp>
      <p:sp>
        <p:nvSpPr>
          <p:cNvPr id="1617928" name="Oval 8"/>
          <p:cNvSpPr>
            <a:spLocks noChangeArrowheads="1"/>
          </p:cNvSpPr>
          <p:nvPr/>
        </p:nvSpPr>
        <p:spPr bwMode="auto">
          <a:xfrm>
            <a:off x="5226050" y="239395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1800" dirty="0" err="1"/>
              <a:t>HashMap</a:t>
            </a:r>
            <a:endParaRPr lang="en-US" altLang="x-none" sz="1800" dirty="0"/>
          </a:p>
        </p:txBody>
      </p:sp>
      <p:sp>
        <p:nvSpPr>
          <p:cNvPr id="1617929" name="Line 9"/>
          <p:cNvSpPr>
            <a:spLocks noChangeShapeType="1"/>
          </p:cNvSpPr>
          <p:nvPr/>
        </p:nvSpPr>
        <p:spPr bwMode="auto">
          <a:xfrm>
            <a:off x="1066800" y="2851150"/>
            <a:ext cx="408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30" name="Text Box 10"/>
          <p:cNvSpPr txBox="1">
            <a:spLocks noChangeArrowheads="1"/>
          </p:cNvSpPr>
          <p:nvPr/>
        </p:nvSpPr>
        <p:spPr bwMode="auto">
          <a:xfrm>
            <a:off x="1006475" y="2195513"/>
            <a:ext cx="36038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 dirty="0">
                <a:solidFill>
                  <a:srgbClr val="008000"/>
                </a:solidFill>
                <a:latin typeface="Consolas" charset="0"/>
              </a:rPr>
              <a:t>//     key         value</a:t>
            </a:r>
          </a:p>
          <a:p>
            <a:r>
              <a:rPr lang="en-US" altLang="x-none" sz="1800" dirty="0" err="1">
                <a:latin typeface="Consolas" charset="0"/>
              </a:rPr>
              <a:t>m.put</a:t>
            </a:r>
            <a:r>
              <a:rPr lang="en-US" altLang="x-none" sz="1800" dirty="0">
                <a:latin typeface="Consolas" charset="0"/>
              </a:rPr>
              <a:t>("Jenny", "867-5309");</a:t>
            </a:r>
          </a:p>
        </p:txBody>
      </p:sp>
      <p:sp>
        <p:nvSpPr>
          <p:cNvPr id="1617931" name="Line 11"/>
          <p:cNvSpPr>
            <a:spLocks noChangeShapeType="1"/>
          </p:cNvSpPr>
          <p:nvPr/>
        </p:nvSpPr>
        <p:spPr bwMode="auto">
          <a:xfrm>
            <a:off x="3200400" y="5591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&lt;String&gt;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&lt;&gt;();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by index (starting at 0!)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(0));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"Hello"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(1));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"there!”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31173"/>
              </p:ext>
            </p:extLst>
          </p:nvPr>
        </p:nvGraphicFramePr>
        <p:xfrm>
          <a:off x="4270543" y="3382481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5710"/>
              </p:ext>
            </p:extLst>
          </p:nvPr>
        </p:nvGraphicFramePr>
        <p:xfrm>
          <a:off x="3042781" y="4929740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dirty="0"/>
              <a:t>Q:</a:t>
            </a:r>
            <a:r>
              <a:rPr lang="en-US" altLang="x-none" dirty="0"/>
              <a:t>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A.</a:t>
            </a:r>
            <a:r>
              <a:rPr lang="en-US" altLang="x-none" sz="1900" dirty="0">
                <a:latin typeface="Consolas" charset="0"/>
              </a:rPr>
              <a:t>	{C=Lee, J=Cain,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,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B.</a:t>
            </a:r>
            <a:r>
              <a:rPr lang="en-US" altLang="x-none" sz="1900" dirty="0">
                <a:latin typeface="Consolas" charset="0"/>
              </a:rPr>
              <a:t>	{C=Lee, J=Cain,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C.</a:t>
            </a:r>
            <a:r>
              <a:rPr lang="en-US" altLang="x-none" sz="1900" dirty="0">
                <a:latin typeface="Consolas" charset="0"/>
              </a:rPr>
              <a:t>	{J=Cain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D.</a:t>
            </a:r>
            <a:r>
              <a:rPr lang="en-US" altLang="x-none" sz="1900" dirty="0">
                <a:latin typeface="Consolas" charset="0"/>
              </a:rPr>
              <a:t>	{J=Cain, K=Schwarz,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E.</a:t>
            </a:r>
            <a:r>
              <a:rPr lang="en-US" altLang="x-none" sz="1900" dirty="0">
                <a:latin typeface="Consolas" charset="0"/>
              </a:rPr>
              <a:t>  other</a:t>
            </a:r>
          </a:p>
        </p:txBody>
      </p:sp>
      <p:sp>
        <p:nvSpPr>
          <p:cNvPr id="1629188" name="Rectangle 4"/>
          <p:cNvSpPr>
            <a:spLocks noChangeArrowheads="1"/>
          </p:cNvSpPr>
          <p:nvPr/>
        </p:nvSpPr>
        <p:spPr bwMode="auto">
          <a:xfrm>
            <a:off x="457200" y="4648200"/>
            <a:ext cx="5715000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6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dirty="0"/>
              <a:t>Q:</a:t>
            </a:r>
            <a:r>
              <a:rPr lang="en-US" altLang="x-none" dirty="0"/>
              <a:t>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("M", 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Sahami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Sahami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</a:p>
        </p:txBody>
      </p:sp>
    </p:spTree>
    <p:extLst>
      <p:ext uri="{BB962C8B-B14F-4D97-AF65-F5344CB8AC3E}">
        <p14:creationId xmlns:p14="http://schemas.microsoft.com/office/powerpoint/2010/main" val="133391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("M", 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Stepp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</a:p>
        </p:txBody>
      </p:sp>
    </p:spTree>
    <p:extLst>
      <p:ext uri="{BB962C8B-B14F-4D97-AF65-F5344CB8AC3E}">
        <p14:creationId xmlns:p14="http://schemas.microsoft.com/office/powerpoint/2010/main" val="2087967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Stepp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</a:p>
        </p:txBody>
      </p:sp>
    </p:spTree>
    <p:extLst>
      <p:ext uri="{BB962C8B-B14F-4D97-AF65-F5344CB8AC3E}">
        <p14:creationId xmlns:p14="http://schemas.microsoft.com/office/powerpoint/2010/main" val="566672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5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“J”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984876">
            <a:off x="1451404" y="51387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“Cain”</a:t>
            </a:r>
          </a:p>
        </p:txBody>
      </p:sp>
    </p:spTree>
    <p:extLst>
      <p:ext uri="{BB962C8B-B14F-4D97-AF65-F5344CB8AC3E}">
        <p14:creationId xmlns:p14="http://schemas.microsoft.com/office/powerpoint/2010/main" val="1919181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“J”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984876">
            <a:off x="1451404" y="51387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“Cain”</a:t>
            </a:r>
          </a:p>
        </p:txBody>
      </p:sp>
    </p:spTree>
    <p:extLst>
      <p:ext uri="{BB962C8B-B14F-4D97-AF65-F5344CB8AC3E}">
        <p14:creationId xmlns:p14="http://schemas.microsoft.com/office/powerpoint/2010/main" val="1656780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5146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Exercise: Dictionary</a:t>
            </a:r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program to read a dictionary of words and definitions from a file, then prompt the user for words to look up.</a:t>
            </a:r>
          </a:p>
          <a:p>
            <a:pPr lvl="1"/>
            <a:endParaRPr lang="en-US" altLang="x-none" sz="800" dirty="0"/>
          </a:p>
          <a:p>
            <a:pPr lvl="1"/>
            <a:r>
              <a:rPr lang="en-US" altLang="x-none" dirty="0"/>
              <a:t>Example data from the dictionary input file:</a:t>
            </a:r>
          </a:p>
          <a:p>
            <a:pPr lvl="1"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abate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to lessen; to subside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pernicious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harmful, injurious</a:t>
            </a:r>
          </a:p>
          <a:p>
            <a:pPr lvl="1">
              <a:buFontTx/>
              <a:buNone/>
            </a:pPr>
            <a:endParaRPr lang="en-US" altLang="x-none" dirty="0"/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 err="1"/>
              <a:t>HashMap</a:t>
            </a:r>
            <a:r>
              <a:rPr lang="en-US" altLang="x-none" b="1" dirty="0"/>
              <a:t> </a:t>
            </a:r>
            <a:r>
              <a:rPr lang="en-US" altLang="x-none" dirty="0"/>
              <a:t>help us solve this problem?</a:t>
            </a:r>
            <a:endParaRPr lang="en-US" altLang="x-none" dirty="0">
              <a:latin typeface="Consolas" charset="0"/>
            </a:endParaRPr>
          </a:p>
        </p:txBody>
      </p:sp>
      <p:sp>
        <p:nvSpPr>
          <p:cNvPr id="1635332" name="Rectangle 4"/>
          <p:cNvSpPr>
            <a:spLocks noChangeArrowheads="1"/>
          </p:cNvSpPr>
          <p:nvPr/>
        </p:nvSpPr>
        <p:spPr bwMode="auto">
          <a:xfrm>
            <a:off x="685800" y="2743200"/>
            <a:ext cx="3505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9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/>
              <a:t>HashMaps</a:t>
            </a:r>
            <a:r>
              <a:rPr lang="en-US" sz="3600" dirty="0"/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3461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223" y="2031998"/>
            <a:ext cx="447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am not a person who contributes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will be useful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3300" y="4121325"/>
            <a:ext cx="45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will be useful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am not a person who contributes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</p:spTree>
    <p:extLst>
      <p:ext uri="{BB962C8B-B14F-4D97-AF65-F5344CB8AC3E}">
        <p14:creationId xmlns:p14="http://schemas.microsoft.com/office/powerpoint/2010/main" val="36450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Iterating Over </a:t>
            </a:r>
            <a:r>
              <a:rPr lang="en-US" altLang="x-none" dirty="0" err="1"/>
              <a:t>HashMaps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for (String key : </a:t>
            </a:r>
            <a:r>
              <a:rPr lang="en-US" altLang="x-none" dirty="0" err="1">
                <a:latin typeface="Consolas" charset="0"/>
              </a:rPr>
              <a:t>map.keySet</a:t>
            </a:r>
            <a:r>
              <a:rPr lang="en-US" altLang="x-none" dirty="0">
                <a:latin typeface="Consolas" charset="0"/>
              </a:rPr>
              <a:t>())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String value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(key);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b="1" dirty="0">
                <a:solidFill>
                  <a:srgbClr val="00B050"/>
                </a:solidFill>
                <a:latin typeface="Consolas" charset="0"/>
              </a:rPr>
              <a:t>// do something with key/value pair...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00B050"/>
                </a:solidFill>
                <a:latin typeface="Consolas" charset="0"/>
              </a:rPr>
              <a:t>// Keys occur in an unpredictable order!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Counting Exercise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program to count the number of occurrences of each unique word in a large text file (e.g. </a:t>
            </a:r>
            <a:r>
              <a:rPr lang="en-US" altLang="x-none" i="1" dirty="0"/>
              <a:t>Moby Dick</a:t>
            </a:r>
            <a:r>
              <a:rPr lang="en-US" altLang="x-none" dirty="0"/>
              <a:t> ).</a:t>
            </a:r>
          </a:p>
          <a:p>
            <a:pPr lvl="1"/>
            <a:endParaRPr lang="en-US" altLang="x-none" sz="800" dirty="0"/>
          </a:p>
          <a:p>
            <a:pPr lvl="1"/>
            <a:r>
              <a:rPr lang="en-US" altLang="x-none" dirty="0"/>
              <a:t>Allow the user to type a word and report how many times that word appeared in the book.</a:t>
            </a:r>
          </a:p>
          <a:p>
            <a:pPr lvl="1"/>
            <a:r>
              <a:rPr lang="en-US" altLang="x-none" dirty="0"/>
              <a:t>Report all words that appeared in the book at least 500 times.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/>
              <a:t>map</a:t>
            </a:r>
            <a:r>
              <a:rPr lang="en-US" altLang="x-none" dirty="0"/>
              <a:t> help us solve this problem?</a:t>
            </a:r>
          </a:p>
          <a:p>
            <a:pPr lvl="1"/>
            <a:r>
              <a:rPr lang="en-US" altLang="x-none" dirty="0"/>
              <a:t>Think about scanning over a file containing this input data: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To be or not to be or to be a bee not two bees ...</a:t>
            </a:r>
          </a:p>
          <a:p>
            <a:pPr lvl="1">
              <a:buFontTx/>
              <a:buNone/>
            </a:pPr>
            <a:r>
              <a:rPr lang="en-US" altLang="x-none" b="1" dirty="0">
                <a:latin typeface="Consolas" charset="0"/>
              </a:rPr>
              <a:t>^</a:t>
            </a:r>
          </a:p>
        </p:txBody>
      </p:sp>
      <p:sp>
        <p:nvSpPr>
          <p:cNvPr id="1620996" name="Rectangle 4"/>
          <p:cNvSpPr>
            <a:spLocks noChangeArrowheads="1"/>
          </p:cNvSpPr>
          <p:nvPr/>
        </p:nvSpPr>
        <p:spPr bwMode="auto">
          <a:xfrm>
            <a:off x="381000" y="5257800"/>
            <a:ext cx="8229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7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Maps and Tallying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>
              <a:tabLst>
                <a:tab pos="2228850" algn="l"/>
              </a:tabLst>
            </a:pPr>
            <a:r>
              <a:rPr lang="en-US" altLang="x-none"/>
              <a:t>a map can be thought of as generalization of a tallying array</a:t>
            </a:r>
          </a:p>
          <a:p>
            <a:pPr marL="625475" lvl="1" indent="-279400">
              <a:tabLst>
                <a:tab pos="2228850" algn="l"/>
              </a:tabLst>
            </a:pPr>
            <a:r>
              <a:rPr lang="en-US" altLang="x-none"/>
              <a:t>the "index" (key) doesn't have to be an </a:t>
            </a:r>
            <a:r>
              <a:rPr lang="en-US" altLang="x-none">
                <a:latin typeface="Consolas" charset="0"/>
              </a:rPr>
              <a:t>int</a:t>
            </a:r>
          </a:p>
          <a:p>
            <a:pPr marL="625475" lvl="1" indent="-279400">
              <a:tabLst>
                <a:tab pos="2228850" algn="l"/>
              </a:tabLst>
            </a:pPr>
            <a:endParaRPr lang="en-US" altLang="x-none" sz="800"/>
          </a:p>
          <a:p>
            <a:pPr marL="625475" lvl="1" indent="-279400">
              <a:tabLst>
                <a:tab pos="2228850" algn="l"/>
              </a:tabLst>
            </a:pPr>
            <a:r>
              <a:rPr lang="en-US" altLang="x-none"/>
              <a:t>count digits: </a:t>
            </a:r>
            <a:r>
              <a:rPr lang="en-US" altLang="x-none">
                <a:latin typeface="Consolas" charset="0"/>
              </a:rPr>
              <a:t>22092310907</a:t>
            </a:r>
          </a:p>
          <a:p>
            <a:pPr marL="625475" lvl="1" indent="-279400">
              <a:tabLst>
                <a:tab pos="2228850" algn="l"/>
              </a:tabLst>
            </a:pPr>
            <a:endParaRPr lang="en-US" altLang="x-none"/>
          </a:p>
          <a:p>
            <a:pPr marL="625475" lvl="1" indent="-279400">
              <a:tabLst>
                <a:tab pos="2228850" algn="l"/>
              </a:tabLst>
            </a:pPr>
            <a:endParaRPr lang="en-US" altLang="x-none"/>
          </a:p>
          <a:p>
            <a:pPr marL="625475" lvl="1" indent="-279400">
              <a:lnSpc>
                <a:spcPct val="70000"/>
              </a:lnSpc>
              <a:buFontTx/>
              <a:buNone/>
              <a:tabLst>
                <a:tab pos="2228850" algn="l"/>
              </a:tabLst>
            </a:pPr>
            <a:r>
              <a:rPr lang="en-US" altLang="x-none">
                <a:solidFill>
                  <a:srgbClr val="008000"/>
                </a:solidFill>
                <a:latin typeface="Consolas" charset="0"/>
              </a:rPr>
              <a:t>	// (R)epublican, (D)emocrat, (I)ndependent</a:t>
            </a:r>
          </a:p>
          <a:p>
            <a:pPr marL="625475" lvl="1" indent="-279400">
              <a:lnSpc>
                <a:spcPct val="70000"/>
              </a:lnSpc>
              <a:tabLst>
                <a:tab pos="2228850" algn="l"/>
              </a:tabLst>
            </a:pPr>
            <a:r>
              <a:rPr lang="en-US" altLang="x-none"/>
              <a:t>count votes:	</a:t>
            </a:r>
            <a:r>
              <a:rPr lang="en-US" altLang="x-none">
                <a:latin typeface="Consolas" charset="0"/>
              </a:rPr>
              <a:t>"RDDDDDDRRRRRDDDDDDRDRRIRDRRIRDRRID"</a:t>
            </a:r>
          </a:p>
        </p:txBody>
      </p:sp>
      <p:graphicFrame>
        <p:nvGraphicFramePr>
          <p:cNvPr id="1618948" name="Group 4"/>
          <p:cNvGraphicFramePr>
            <a:graphicFrameLocks noGrp="1"/>
          </p:cNvGraphicFramePr>
          <p:nvPr/>
        </p:nvGraphicFramePr>
        <p:xfrm>
          <a:off x="4600575" y="2209800"/>
          <a:ext cx="4086225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984" name="Line 40"/>
          <p:cNvSpPr>
            <a:spLocks noChangeShapeType="1"/>
          </p:cNvSpPr>
          <p:nvPr/>
        </p:nvSpPr>
        <p:spPr bwMode="auto">
          <a:xfrm>
            <a:off x="2971800" y="26955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18985" name="Group 41"/>
          <p:cNvGraphicFramePr>
            <a:graphicFrameLocks noGrp="1"/>
          </p:cNvGraphicFramePr>
          <p:nvPr/>
        </p:nvGraphicFramePr>
        <p:xfrm>
          <a:off x="1095375" y="4257675"/>
          <a:ext cx="2638425" cy="792480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key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"R"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"D"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"I"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9014" name="Text Box 70"/>
          <p:cNvSpPr txBox="1">
            <a:spLocks noChangeArrowheads="1"/>
          </p:cNvSpPr>
          <p:nvPr/>
        </p:nvSpPr>
        <p:spPr bwMode="auto">
          <a:xfrm>
            <a:off x="4724400" y="4473575"/>
            <a:ext cx="2176463" cy="156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 </a:t>
            </a:r>
            <a:r>
              <a:rPr lang="en-US" altLang="x-none" u="sng" dirty="0"/>
              <a:t>key</a:t>
            </a:r>
            <a:r>
              <a:rPr lang="en-US" altLang="x-none" dirty="0"/>
              <a:t>            </a:t>
            </a:r>
            <a:r>
              <a:rPr lang="en-US" altLang="x-none" u="sng" dirty="0"/>
              <a:t>value</a:t>
            </a:r>
          </a:p>
          <a:p>
            <a:r>
              <a:rPr lang="en-US" altLang="x-none" dirty="0"/>
              <a:t>"R"	→    16</a:t>
            </a:r>
          </a:p>
          <a:p>
            <a:r>
              <a:rPr lang="en-US" altLang="x-none" dirty="0"/>
              <a:t>"D"	→    14</a:t>
            </a:r>
          </a:p>
          <a:p>
            <a:r>
              <a:rPr lang="en-US" altLang="x-none" dirty="0"/>
              <a:t>"I"	→      3</a:t>
            </a:r>
          </a:p>
        </p:txBody>
      </p:sp>
    </p:spTree>
    <p:extLst>
      <p:ext uri="{BB962C8B-B14F-4D97-AF65-F5344CB8AC3E}">
        <p14:creationId xmlns:p14="http://schemas.microsoft.com/office/powerpoint/2010/main" val="19605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0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/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05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What's Trending?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Social media can be used to monitor popular conversation topics.</a:t>
            </a:r>
          </a:p>
          <a:p>
            <a:r>
              <a:rPr lang="en-US" altLang="x-none" dirty="0"/>
              <a:t>Write a program to count the frequency of </a:t>
            </a:r>
            <a:r>
              <a:rPr lang="en-US" altLang="x-none" b="1" dirty="0"/>
              <a:t>#hashtags</a:t>
            </a:r>
            <a:r>
              <a:rPr lang="en-US" altLang="x-none" dirty="0"/>
              <a:t> in tweets:</a:t>
            </a:r>
          </a:p>
          <a:p>
            <a:pPr lvl="1"/>
            <a:r>
              <a:rPr lang="en-US" altLang="x-none" dirty="0"/>
              <a:t>Read saved tweets from a large text file.</a:t>
            </a:r>
          </a:p>
          <a:p>
            <a:pPr lvl="1"/>
            <a:r>
              <a:rPr lang="en-US" altLang="x-none" dirty="0"/>
              <a:t>Report hashtags that occur at least 15 times.</a:t>
            </a:r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/>
              <a:t>map</a:t>
            </a:r>
            <a:r>
              <a:rPr lang="en-US" altLang="x-none" dirty="0"/>
              <a:t> help us solve this problem?</a:t>
            </a:r>
          </a:p>
          <a:p>
            <a:pPr lvl="1">
              <a:buFontTx/>
              <a:buNone/>
            </a:pPr>
            <a:r>
              <a:rPr lang="en-US" altLang="x-none" dirty="0"/>
              <a:t>Given these hashtags</a:t>
            </a:r>
            <a:r>
              <a:rPr lang="is-IS" altLang="x-none" dirty="0"/>
              <a:t>…		We want to store...</a:t>
            </a:r>
            <a:endParaRPr lang="en-US" altLang="x-none" dirty="0"/>
          </a:p>
        </p:txBody>
      </p:sp>
      <p:sp>
        <p:nvSpPr>
          <p:cNvPr id="1620996" name="Rectangle 4"/>
          <p:cNvSpPr>
            <a:spLocks noChangeArrowheads="1"/>
          </p:cNvSpPr>
          <p:nvPr/>
        </p:nvSpPr>
        <p:spPr bwMode="auto">
          <a:xfrm>
            <a:off x="838200" y="4419600"/>
            <a:ext cx="2438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dirty="0">
                <a:latin typeface="Consolas" charset="0"/>
                <a:ea typeface="ＭＳ Ｐゴシック" charset="-128"/>
              </a:rPr>
              <a:t>#</a:t>
            </a:r>
            <a:r>
              <a:rPr lang="en-US" altLang="x-none" dirty="0" err="1">
                <a:latin typeface="Consolas" charset="0"/>
                <a:ea typeface="ＭＳ Ｐゴシック" charset="-128"/>
              </a:rPr>
              <a:t>stanford</a:t>
            </a:r>
            <a:endParaRPr lang="en-US" altLang="x-none" dirty="0">
              <a:latin typeface="Consolas" charset="0"/>
              <a:ea typeface="ＭＳ Ｐゴシック" charset="-128"/>
            </a:endParaRPr>
          </a:p>
          <a:p>
            <a:r>
              <a:rPr lang="en-US" altLang="x-none" dirty="0">
                <a:latin typeface="Consolas" charset="0"/>
                <a:ea typeface="ＭＳ Ｐゴシック" charset="-128"/>
              </a:rPr>
              <a:t>#summer</a:t>
            </a:r>
          </a:p>
          <a:p>
            <a:r>
              <a:rPr lang="en-US" altLang="x-none" dirty="0">
                <a:latin typeface="Consolas" charset="0"/>
                <a:ea typeface="ＭＳ Ｐゴシック" charset="-128"/>
              </a:rPr>
              <a:t>#</a:t>
            </a:r>
            <a:r>
              <a:rPr lang="en-US" altLang="x-none" dirty="0" err="1">
                <a:latin typeface="Consolas" charset="0"/>
                <a:ea typeface="ＭＳ Ｐゴシック" charset="-128"/>
              </a:rPr>
              <a:t>california</a:t>
            </a:r>
            <a:endParaRPr lang="en-US" altLang="x-none" dirty="0">
              <a:latin typeface="Consolas" charset="0"/>
              <a:ea typeface="ＭＳ Ｐゴシック" charset="-128"/>
            </a:endParaRPr>
          </a:p>
          <a:p>
            <a:r>
              <a:rPr lang="en-US" altLang="x-none" dirty="0">
                <a:latin typeface="Consolas" charset="0"/>
                <a:ea typeface="ＭＳ Ｐゴシック" charset="-128"/>
              </a:rPr>
              <a:t>#</a:t>
            </a:r>
            <a:r>
              <a:rPr lang="en-US" altLang="x-none" dirty="0" err="1">
                <a:latin typeface="Consolas" charset="0"/>
                <a:ea typeface="ＭＳ Ｐゴシック" charset="-128"/>
              </a:rPr>
              <a:t>stanford</a:t>
            </a:r>
            <a:endParaRPr lang="en-US" altLang="x-none" dirty="0">
              <a:latin typeface="Consolas" charset="0"/>
              <a:ea typeface="ＭＳ Ｐゴシック" charset="-128"/>
            </a:endParaRPr>
          </a:p>
        </p:txBody>
      </p:sp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4724400" y="4419600"/>
            <a:ext cx="35052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#stanford"   → 2</a:t>
            </a:r>
          </a:p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#summer"     → 1</a:t>
            </a:r>
          </a:p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#california" → 1</a:t>
            </a:r>
          </a:p>
        </p:txBody>
      </p:sp>
    </p:spTree>
    <p:extLst>
      <p:ext uri="{BB962C8B-B14F-4D97-AF65-F5344CB8AC3E}">
        <p14:creationId xmlns:p14="http://schemas.microsoft.com/office/powerpoint/2010/main" val="13207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6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ArrayLists</a:t>
            </a:r>
            <a:r>
              <a:rPr lang="en-US" sz="2600" dirty="0"/>
              <a:t> are a variable type representing a list of items</a:t>
            </a:r>
          </a:p>
          <a:p>
            <a:r>
              <a:rPr lang="en-US" sz="2600" dirty="0"/>
              <a:t>Unlike arrays, </a:t>
            </a:r>
            <a:r>
              <a:rPr lang="en-US" sz="2600" dirty="0" err="1"/>
              <a:t>ArrayLists</a:t>
            </a:r>
            <a:r>
              <a:rPr lang="en-US" sz="2600" dirty="0"/>
              <a:t> have:</a:t>
            </a:r>
          </a:p>
          <a:p>
            <a:pPr lvl="1"/>
            <a:r>
              <a:rPr lang="en-US" sz="2600" dirty="0"/>
              <a:t>The ability to resize dynamically</a:t>
            </a:r>
          </a:p>
          <a:p>
            <a:pPr lvl="1"/>
            <a:r>
              <a:rPr lang="en-US" sz="2600" dirty="0"/>
              <a:t>Useful methods you can call on them</a:t>
            </a:r>
          </a:p>
          <a:p>
            <a:r>
              <a:rPr lang="en-US" sz="2600" dirty="0"/>
              <a:t>Unlike </a:t>
            </a:r>
            <a:r>
              <a:rPr lang="en-US" sz="2600" dirty="0" err="1"/>
              <a:t>ArrayLists</a:t>
            </a:r>
            <a:r>
              <a:rPr lang="en-US" sz="2600" dirty="0"/>
              <a:t>, arrays have:</a:t>
            </a:r>
          </a:p>
          <a:p>
            <a:pPr lvl="1"/>
            <a:r>
              <a:rPr lang="en-US" sz="2600" dirty="0"/>
              <a:t>The ability to store any type of item, not just Objects</a:t>
            </a:r>
          </a:p>
          <a:p>
            <a:r>
              <a:rPr lang="en-US" sz="2600" dirty="0" err="1"/>
              <a:t>HashMaps</a:t>
            </a:r>
            <a:r>
              <a:rPr lang="en-US" sz="2600" dirty="0"/>
              <a:t> are a variable type representing a key-value pairs</a:t>
            </a:r>
          </a:p>
          <a:p>
            <a:r>
              <a:rPr lang="en-US" sz="2600" dirty="0"/>
              <a:t>Unlike arrays and </a:t>
            </a:r>
            <a:r>
              <a:rPr lang="en-US" sz="2600" dirty="0" err="1"/>
              <a:t>ArrayLists</a:t>
            </a:r>
            <a:r>
              <a:rPr lang="en-US" sz="2600" dirty="0"/>
              <a:t>, </a:t>
            </a:r>
            <a:r>
              <a:rPr lang="en-US" sz="2600" dirty="0" err="1"/>
              <a:t>HashMaps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Are not ordered</a:t>
            </a:r>
          </a:p>
          <a:p>
            <a:pPr lvl="1"/>
            <a:r>
              <a:rPr lang="en-US" sz="2600" dirty="0"/>
              <a:t>Store information associated with a key of any Object type</a:t>
            </a:r>
          </a:p>
          <a:p>
            <a:pPr marL="0" indent="0">
              <a:buNone/>
            </a:pPr>
            <a:r>
              <a:rPr lang="en-US" sz="2800" b="1" dirty="0"/>
              <a:t>Next Time: </a:t>
            </a:r>
            <a:r>
              <a:rPr lang="en-US" sz="2800" dirty="0"/>
              <a:t>defining our own variable types!</a:t>
            </a:r>
          </a:p>
        </p:txBody>
      </p:sp>
    </p:spTree>
    <p:extLst>
      <p:ext uri="{BB962C8B-B14F-4D97-AF65-F5344CB8AC3E}">
        <p14:creationId xmlns:p14="http://schemas.microsoft.com/office/powerpoint/2010/main" val="1277230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Overflow (extra) slides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2582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exercise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Write a program to find all </a:t>
            </a:r>
            <a:r>
              <a:rPr lang="en-US" altLang="x-none" b="1"/>
              <a:t>anagrams</a:t>
            </a:r>
            <a:r>
              <a:rPr lang="en-US" altLang="x-none"/>
              <a:t> of a word the user types.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Type a word [Enter to quit]: </a:t>
            </a:r>
            <a:r>
              <a:rPr lang="en-US" altLang="x-none" sz="1800" b="1">
                <a:solidFill>
                  <a:schemeClr val="accent2"/>
                </a:solidFill>
                <a:latin typeface="Consolas" charset="0"/>
              </a:rPr>
              <a:t>scared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Anagrams of scared: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cadres cedars sacred scared</a:t>
            </a:r>
          </a:p>
          <a:p>
            <a:pPr lvl="1">
              <a:buFontTx/>
              <a:buNone/>
            </a:pPr>
            <a:endParaRPr lang="en-US" altLang="x-none" sz="1800">
              <a:latin typeface="Consolas" charset="0"/>
            </a:endParaRPr>
          </a:p>
          <a:p>
            <a:r>
              <a:rPr lang="en-US" altLang="x-none"/>
              <a:t>How can a </a:t>
            </a:r>
            <a:r>
              <a:rPr lang="en-US" altLang="x-none" b="1"/>
              <a:t>map</a:t>
            </a:r>
            <a:r>
              <a:rPr lang="en-US" altLang="x-none"/>
              <a:t> help us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7475791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observation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Every word has a </a:t>
            </a:r>
            <a:r>
              <a:rPr lang="en-US" altLang="x-none" i="1"/>
              <a:t>sorted form</a:t>
            </a:r>
            <a:r>
              <a:rPr lang="en-US" altLang="x-none"/>
              <a:t> where its letters are arranged into alphabetical order.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"fare"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"aefr"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"fear"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"aefr"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sym typeface="Symbol" charset="2"/>
              </a:rPr>
              <a:t>	"swell"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"ellsw"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sym typeface="Symbol" charset="2"/>
              </a:rPr>
              <a:t>	"wells"</a:t>
            </a:r>
            <a:r>
              <a:rPr lang="en-US" altLang="x-none">
                <a:sym typeface="Symbol" charset="2"/>
              </a:rPr>
              <a:t>	  </a:t>
            </a:r>
            <a:r>
              <a:rPr lang="en-US" altLang="x-none">
                <a:latin typeface="Consolas" charset="0"/>
                <a:sym typeface="Symbol" charset="2"/>
              </a:rPr>
              <a:t>"ellsw"</a:t>
            </a:r>
          </a:p>
          <a:p>
            <a:pPr lvl="1"/>
            <a:endParaRPr lang="en-US" altLang="x-none">
              <a:sym typeface="Symbol" charset="2"/>
            </a:endParaRPr>
          </a:p>
          <a:p>
            <a:r>
              <a:rPr lang="en-US" altLang="x-none">
                <a:sym typeface="Symbol" charset="2"/>
              </a:rPr>
              <a:t>Notice that anagrams have the same sorted form as each other.</a:t>
            </a:r>
          </a:p>
          <a:p>
            <a:pPr lvl="1"/>
            <a:r>
              <a:rPr lang="en-US" altLang="x-none">
                <a:sym typeface="Symbol" charset="2"/>
              </a:rPr>
              <a:t>How is this helpful for solving the problem?</a:t>
            </a:r>
          </a:p>
          <a:p>
            <a:pPr lvl="1"/>
            <a:r>
              <a:rPr lang="en-US" altLang="x-none">
                <a:sym typeface="Symbol" charset="2"/>
              </a:rPr>
              <a:t>Suppose we were given a </a:t>
            </a:r>
            <a:r>
              <a:rPr lang="en-US" altLang="x-none" b="1">
                <a:latin typeface="Consolas" charset="0"/>
                <a:sym typeface="Symbol" charset="2"/>
              </a:rPr>
              <a:t>sortLetters</a:t>
            </a:r>
            <a:r>
              <a:rPr lang="en-US" altLang="x-none">
                <a:sym typeface="Symbol" charset="2"/>
              </a:rPr>
              <a:t> method.  How to use it?</a:t>
            </a:r>
          </a:p>
          <a:p>
            <a:pPr lvl="1"/>
            <a:endParaRPr lang="en-US" altLang="x-none">
              <a:sym typeface="Symbol" charset="2"/>
            </a:endParaRPr>
          </a:p>
          <a:p>
            <a:pPr lvl="1"/>
            <a:endParaRPr lang="en-US" altLang="x-none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094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solution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public String </a:t>
            </a:r>
            <a:r>
              <a:rPr lang="en-US" altLang="x-none" sz="1800" b="1">
                <a:latin typeface="Consolas" charset="0"/>
              </a:rPr>
              <a:t>sortLetters</a:t>
            </a:r>
            <a:r>
              <a:rPr lang="en-US" altLang="x-none" sz="1800">
                <a:latin typeface="Consolas" charset="0"/>
              </a:rPr>
              <a:t>(String s) { ... }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assume this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...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1800"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build map of {sorted form =&gt; all words with that sorted form}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 b="1">
                <a:latin typeface="Consolas" charset="0"/>
              </a:rPr>
              <a:t>HashMap&lt;String, String&gt; anagrams = new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 b="1">
                <a:latin typeface="Consolas" charset="0"/>
              </a:rPr>
              <a:t>    HashMap&lt;String, String&gt;();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try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Scanner input = new Scanner(new File("dictionary.txt"));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while (true)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String word = input.next();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String sorted = sortLetters(word);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"acders"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if (</a:t>
            </a:r>
            <a:r>
              <a:rPr lang="en-US" altLang="x-none" sz="1800" b="1">
                <a:latin typeface="Consolas" charset="0"/>
              </a:rPr>
              <a:t>anagrams.containsKey(sorted)</a:t>
            </a:r>
            <a:r>
              <a:rPr lang="en-US" altLang="x-none" sz="1800">
                <a:latin typeface="Consolas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String rest = anagrams.get(sorted);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</a:t>
            </a:r>
            <a:r>
              <a:rPr lang="en-US" altLang="x-none" sz="1800" b="1">
                <a:latin typeface="Consolas" charset="0"/>
              </a:rPr>
              <a:t>anagrams.put</a:t>
            </a:r>
            <a:r>
              <a:rPr lang="en-US" altLang="x-none" sz="1800">
                <a:latin typeface="Consolas" charset="0"/>
              </a:rPr>
              <a:t>(sorted, rest + " " + word);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append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</a:t>
            </a:r>
            <a:r>
              <a:rPr lang="en-US" altLang="x-none" sz="1800" b="1">
                <a:latin typeface="Consolas" charset="0"/>
              </a:rPr>
              <a:t>anagrams.put</a:t>
            </a:r>
            <a:r>
              <a:rPr lang="en-US" altLang="x-none" sz="1800">
                <a:latin typeface="Consolas" charset="0"/>
              </a:rPr>
              <a:t>(sorted, word);   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new k/v pair</a:t>
            </a:r>
            <a:endParaRPr lang="en-US" altLang="x-none" sz="1800" b="1">
              <a:solidFill>
                <a:srgbClr val="008000"/>
              </a:solidFill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{"acders" =&gt; "cadres caders sacred scared", ...}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 catch (FileNotFoundException fnfe)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println("Error reading file: " + fnfe);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80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"Filename: ", "res"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read file."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450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solution cont'd.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prompt user for words and look up anagrams in map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String word = readLine("Type a word [Enter to quit]: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while (word.length() &gt; 0)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String sorted = sortLetters(word.toLowerCase());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if (</a:t>
            </a:r>
            <a:r>
              <a:rPr lang="en-US" altLang="x-none" sz="1800" b="1">
                <a:latin typeface="Consolas" charset="0"/>
              </a:rPr>
              <a:t>anagrams.containsKey(sorted)</a:t>
            </a:r>
            <a:r>
              <a:rPr lang="en-US" altLang="x-none" sz="1800">
                <a:latin typeface="Consolas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println("Anagrams of " + word + ":");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</a:t>
            </a:r>
            <a:r>
              <a:rPr lang="en-US" altLang="x-none" sz="1800" b="1">
                <a:latin typeface="Consolas" charset="0"/>
              </a:rPr>
              <a:t>anagrams.get(sorted)</a:t>
            </a:r>
            <a:r>
              <a:rPr lang="en-US" altLang="x-none" sz="1800">
                <a:latin typeface="Consolas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println("No anagrams for " + word + ".");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word = readLine("Type a word [Enter to quit]: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180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4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97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188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3|0.2|0.2"/>
</p:tagLst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8535</TotalTime>
  <Words>3466</Words>
  <Application>Microsoft Macintosh PowerPoint</Application>
  <PresentationFormat>On-screen Show (4:3)</PresentationFormat>
  <Paragraphs>966</Paragraphs>
  <Slides>70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ＭＳ Ｐゴシック</vt:lpstr>
      <vt:lpstr>Andale Mono</vt:lpstr>
      <vt:lpstr>Arial</vt:lpstr>
      <vt:lpstr>Calibri</vt:lpstr>
      <vt:lpstr>Consolas</vt:lpstr>
      <vt:lpstr>Courier</vt:lpstr>
      <vt:lpstr>Droid Sans Fallback</vt:lpstr>
      <vt:lpstr>Garamond</vt:lpstr>
      <vt:lpstr>Mangal</vt:lpstr>
      <vt:lpstr>Purisa</vt:lpstr>
      <vt:lpstr>Symbol</vt:lpstr>
      <vt:lpstr>Tahoma</vt:lpstr>
      <vt:lpstr>Times New Roman</vt:lpstr>
      <vt:lpstr>Verdana</vt:lpstr>
      <vt:lpstr>Wingdings</vt:lpstr>
      <vt:lpstr>DarkRedTop</vt:lpstr>
      <vt:lpstr>CS 106A, Lecture 20 ArrayLists and HashMaps</vt:lpstr>
      <vt:lpstr>Learning Goals</vt:lpstr>
      <vt:lpstr>Plan for today</vt:lpstr>
      <vt:lpstr>Plan for today</vt:lpstr>
      <vt:lpstr>Our First ArrayList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Plan for today</vt:lpstr>
      <vt:lpstr>ArrayList Methods</vt:lpstr>
      <vt:lpstr>Insert/remove</vt:lpstr>
      <vt:lpstr>Example: Planner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Planner: Execution</vt:lpstr>
      <vt:lpstr>Plan for today</vt:lpstr>
      <vt:lpstr>ArrayLists + Primitives = 💔</vt:lpstr>
      <vt:lpstr>ArrayLists + Primitives = 💔</vt:lpstr>
      <vt:lpstr>ArrayLists + Wrappers = ❤️️</vt:lpstr>
      <vt:lpstr>Array vs. ArrayList</vt:lpstr>
      <vt:lpstr>Array vs. ArrayList</vt:lpstr>
      <vt:lpstr>Plan for today</vt:lpstr>
      <vt:lpstr>Limitations of Lists</vt:lpstr>
      <vt:lpstr>How Is Webpage Lookup So Fast?</vt:lpstr>
      <vt:lpstr>Introducing… HashMaps!</vt:lpstr>
      <vt:lpstr>HashMap Examples</vt:lpstr>
      <vt:lpstr>Our First HashMap</vt:lpstr>
      <vt:lpstr>Our First HashMap</vt:lpstr>
      <vt:lpstr>Our First HashMap</vt:lpstr>
      <vt:lpstr>Our First HashMap</vt:lpstr>
      <vt:lpstr>Our First HashMap</vt:lpstr>
      <vt:lpstr>Our First HashMap</vt:lpstr>
      <vt:lpstr>Our First HashMap</vt:lpstr>
      <vt:lpstr>Our First HashMap - Put</vt:lpstr>
      <vt:lpstr>Our First HashMap - Get</vt:lpstr>
      <vt:lpstr>Our First HashMap - Remove</vt:lpstr>
      <vt:lpstr>Review: HashMap Operations</vt:lpstr>
      <vt:lpstr>Using HashMaps</vt:lpstr>
      <vt:lpstr>Practice: Map Mystery</vt:lpstr>
      <vt:lpstr>Practice: Map Mystery</vt:lpstr>
      <vt:lpstr>Practice: Map Mystery</vt:lpstr>
      <vt:lpstr>Practice: Map Mystery</vt:lpstr>
      <vt:lpstr>Practice: Map Mystery</vt:lpstr>
      <vt:lpstr>Practice: Map Mystery</vt:lpstr>
      <vt:lpstr>Practice: Map Mystery</vt:lpstr>
      <vt:lpstr>Plan for today</vt:lpstr>
      <vt:lpstr>Exercise: Dictionary</vt:lpstr>
      <vt:lpstr>Plan for today</vt:lpstr>
      <vt:lpstr>Iterating Over HashMaps</vt:lpstr>
      <vt:lpstr>Counting Exercise</vt:lpstr>
      <vt:lpstr>Maps and Tallying</vt:lpstr>
      <vt:lpstr>Plan for today</vt:lpstr>
      <vt:lpstr>Practice: What's Trending?</vt:lpstr>
      <vt:lpstr>Recap</vt:lpstr>
      <vt:lpstr>Overflow (extra) slides</vt:lpstr>
      <vt:lpstr>Anagram exercise</vt:lpstr>
      <vt:lpstr>Anagram observation</vt:lpstr>
      <vt:lpstr>Anagram solution</vt:lpstr>
      <vt:lpstr>Anagram solution cont'd.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Colin Kincaid</cp:lastModifiedBy>
  <cp:revision>566</cp:revision>
  <cp:lastPrinted>2018-07-31T18:17:22Z</cp:lastPrinted>
  <dcterms:created xsi:type="dcterms:W3CDTF">2017-04-27T05:20:22Z</dcterms:created>
  <dcterms:modified xsi:type="dcterms:W3CDTF">2018-08-01T18:09:43Z</dcterms:modified>
</cp:coreProperties>
</file>