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sldIdLst>
    <p:sldId id="256" r:id="rId2"/>
    <p:sldId id="531" r:id="rId3"/>
    <p:sldId id="575" r:id="rId4"/>
    <p:sldId id="532" r:id="rId5"/>
    <p:sldId id="557" r:id="rId6"/>
    <p:sldId id="535" r:id="rId7"/>
    <p:sldId id="578" r:id="rId8"/>
    <p:sldId id="579" r:id="rId9"/>
    <p:sldId id="580" r:id="rId10"/>
    <p:sldId id="581" r:id="rId11"/>
    <p:sldId id="582" r:id="rId12"/>
    <p:sldId id="583" r:id="rId13"/>
    <p:sldId id="585" r:id="rId14"/>
    <p:sldId id="607" r:id="rId15"/>
    <p:sldId id="608" r:id="rId16"/>
    <p:sldId id="586" r:id="rId17"/>
    <p:sldId id="587" r:id="rId18"/>
    <p:sldId id="588" r:id="rId19"/>
    <p:sldId id="589" r:id="rId20"/>
    <p:sldId id="590" r:id="rId21"/>
    <p:sldId id="536" r:id="rId22"/>
    <p:sldId id="537" r:id="rId23"/>
    <p:sldId id="572" r:id="rId24"/>
    <p:sldId id="558" r:id="rId25"/>
    <p:sldId id="559" r:id="rId26"/>
    <p:sldId id="560" r:id="rId27"/>
    <p:sldId id="539" r:id="rId28"/>
    <p:sldId id="561" r:id="rId29"/>
    <p:sldId id="562" r:id="rId30"/>
    <p:sldId id="564" r:id="rId31"/>
    <p:sldId id="565" r:id="rId32"/>
    <p:sldId id="566" r:id="rId33"/>
    <p:sldId id="569" r:id="rId34"/>
    <p:sldId id="568" r:id="rId35"/>
    <p:sldId id="570" r:id="rId36"/>
    <p:sldId id="571" r:id="rId37"/>
    <p:sldId id="533" r:id="rId38"/>
    <p:sldId id="538" r:id="rId39"/>
    <p:sldId id="573" r:id="rId40"/>
    <p:sldId id="574" r:id="rId41"/>
    <p:sldId id="576" r:id="rId42"/>
    <p:sldId id="577" r:id="rId43"/>
    <p:sldId id="56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709C55F-86B5-9446-ADFB-FFDAAF414CDB}">
          <p14:sldIdLst>
            <p14:sldId id="256"/>
            <p14:sldId id="531"/>
            <p14:sldId id="575"/>
            <p14:sldId id="532"/>
            <p14:sldId id="557"/>
          </p14:sldIdLst>
        </p14:section>
        <p14:section name="Learning Goals" id="{C00A4100-0147-D04F-B05A-3C7EF1B63CCF}">
          <p14:sldIdLst>
            <p14:sldId id="535"/>
            <p14:sldId id="578"/>
            <p14:sldId id="579"/>
            <p14:sldId id="580"/>
            <p14:sldId id="581"/>
            <p14:sldId id="582"/>
            <p14:sldId id="583"/>
            <p14:sldId id="585"/>
            <p14:sldId id="607"/>
            <p14:sldId id="608"/>
            <p14:sldId id="586"/>
          </p14:sldIdLst>
        </p14:section>
        <p14:section name="Graphics, Animation, Events" id="{96A3F837-0F8D-014B-8DE6-DFFD3D89516D}">
          <p14:sldIdLst>
            <p14:sldId id="587"/>
            <p14:sldId id="588"/>
            <p14:sldId id="589"/>
            <p14:sldId id="590"/>
          </p14:sldIdLst>
        </p14:section>
        <p14:section name="Arrays" id="{6C9A31A3-48CB-8B40-B06D-5ABEAF1D4E49}">
          <p14:sldIdLst>
            <p14:sldId id="536"/>
            <p14:sldId id="537"/>
            <p14:sldId id="572"/>
            <p14:sldId id="558"/>
            <p14:sldId id="559"/>
            <p14:sldId id="560"/>
            <p14:sldId id="539"/>
            <p14:sldId id="561"/>
            <p14:sldId id="562"/>
            <p14:sldId id="564"/>
            <p14:sldId id="565"/>
            <p14:sldId id="566"/>
            <p14:sldId id="569"/>
            <p14:sldId id="568"/>
            <p14:sldId id="570"/>
            <p14:sldId id="571"/>
          </p14:sldIdLst>
        </p14:section>
        <p14:section name="ArrayList" id="{D387FCC4-F926-A845-8AFA-AFEC0EB2898F}">
          <p14:sldIdLst>
            <p14:sldId id="533"/>
            <p14:sldId id="538"/>
            <p14:sldId id="573"/>
            <p14:sldId id="574"/>
            <p14:sldId id="576"/>
            <p14:sldId id="577"/>
          </p14:sldIdLst>
        </p14:section>
        <p14:section name="End" id="{5BA28EA5-E7F4-B347-B103-82D89E513C04}">
          <p14:sldIdLst>
            <p14:sldId id="5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744"/>
    <a:srgbClr val="E4C881"/>
    <a:srgbClr val="DFE2AD"/>
    <a:srgbClr val="AB7942"/>
    <a:srgbClr val="B76C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48"/>
    <p:restoredTop sz="90650"/>
  </p:normalViewPr>
  <p:slideViewPr>
    <p:cSldViewPr snapToGrid="0" snapToObjects="1">
      <p:cViewPr varScale="1">
        <p:scale>
          <a:sx n="106" d="100"/>
          <a:sy n="106" d="100"/>
        </p:scale>
        <p:origin x="19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EA64F-48CA-6044-9303-A15754386620}" type="datetimeFigureOut">
              <a:rPr lang="en-US" smtClean="0"/>
              <a:t>8/12/18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C7AC7-6EB8-0444-B537-C59A44D4A7C0}" type="slidenum">
              <a:rPr lang="en-US" smtClean="0"/>
              <a:t>‹#›</a:t>
            </a:fld>
            <a:endParaRPr lang="en-US"/>
          </a:p>
        </p:txBody>
      </p:sp>
    </p:spTree>
    <p:extLst>
      <p:ext uri="{BB962C8B-B14F-4D97-AF65-F5344CB8AC3E}">
        <p14:creationId xmlns:p14="http://schemas.microsoft.com/office/powerpoint/2010/main" val="100095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noProof="0" dirty="0"/>
          </a:p>
        </p:txBody>
      </p:sp>
      <p:sp>
        <p:nvSpPr>
          <p:cNvPr id="4" name="Plassholder for lysbildenummer 3"/>
          <p:cNvSpPr>
            <a:spLocks noGrp="1"/>
          </p:cNvSpPr>
          <p:nvPr>
            <p:ph type="sldNum" sz="quarter" idx="10"/>
          </p:nvPr>
        </p:nvSpPr>
        <p:spPr/>
        <p:txBody>
          <a:bodyPr/>
          <a:lstStyle/>
          <a:p>
            <a:fld id="{152C7AC7-6EB8-0444-B537-C59A44D4A7C0}" type="slidenum">
              <a:rPr lang="en-US" smtClean="0"/>
              <a:t>4</a:t>
            </a:fld>
            <a:endParaRPr lang="en-US"/>
          </a:p>
        </p:txBody>
      </p:sp>
    </p:spTree>
    <p:extLst>
      <p:ext uri="{BB962C8B-B14F-4D97-AF65-F5344CB8AC3E}">
        <p14:creationId xmlns:p14="http://schemas.microsoft.com/office/powerpoint/2010/main" val="74747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 </a:t>
            </a:r>
            <a:r>
              <a:rPr lang="nb-NO" dirty="0" err="1"/>
              <a:t>extra</a:t>
            </a:r>
            <a:r>
              <a:rPr lang="nb-NO" baseline="0" dirty="0"/>
              <a:t> </a:t>
            </a:r>
            <a:r>
              <a:rPr lang="nb-NO" baseline="0" dirty="0" err="1"/>
              <a:t>credit</a:t>
            </a:r>
            <a:r>
              <a:rPr lang="nb-NO" baseline="0" dirty="0"/>
              <a:t>, </a:t>
            </a:r>
            <a:r>
              <a:rPr lang="nb-NO" baseline="0" dirty="0" err="1"/>
              <a:t>you</a:t>
            </a:r>
            <a:r>
              <a:rPr lang="nb-NO" baseline="0" dirty="0"/>
              <a:t> </a:t>
            </a:r>
            <a:r>
              <a:rPr lang="nb-NO" baseline="0" dirty="0" err="1"/>
              <a:t>could</a:t>
            </a:r>
            <a:r>
              <a:rPr lang="nb-NO" baseline="0" dirty="0"/>
              <a:t> </a:t>
            </a:r>
            <a:r>
              <a:rPr lang="nb-NO" baseline="0" dirty="0" err="1"/>
              <a:t>implement</a:t>
            </a:r>
            <a:r>
              <a:rPr lang="nb-NO" baseline="0" dirty="0"/>
              <a:t> </a:t>
            </a:r>
            <a:r>
              <a:rPr lang="nb-NO" baseline="0" dirty="0" err="1"/>
              <a:t>this</a:t>
            </a:r>
            <a:r>
              <a:rPr lang="nb-NO" baseline="0" dirty="0"/>
              <a:t> so it </a:t>
            </a:r>
            <a:r>
              <a:rPr lang="nb-NO" baseline="0" dirty="0" err="1"/>
              <a:t>also</a:t>
            </a:r>
            <a:r>
              <a:rPr lang="nb-NO" baseline="0" dirty="0"/>
              <a:t> </a:t>
            </a:r>
            <a:r>
              <a:rPr lang="nb-NO" baseline="0" dirty="0" err="1"/>
              <a:t>does</a:t>
            </a:r>
            <a:r>
              <a:rPr lang="nb-NO" baseline="0" dirty="0"/>
              <a:t> </a:t>
            </a:r>
            <a:r>
              <a:rPr lang="nb-NO" baseline="0" dirty="0" err="1"/>
              <a:t>bounds</a:t>
            </a:r>
            <a:r>
              <a:rPr lang="nb-NO" baseline="0" dirty="0"/>
              <a:t> </a:t>
            </a:r>
            <a:r>
              <a:rPr lang="nb-NO" baseline="0" dirty="0" err="1"/>
              <a:t>checking</a:t>
            </a:r>
            <a:r>
              <a:rPr lang="nb-NO" baseline="0" dirty="0"/>
              <a:t>.</a:t>
            </a:r>
            <a:endParaRPr lang="nb-NO" dirty="0"/>
          </a:p>
        </p:txBody>
      </p:sp>
      <p:sp>
        <p:nvSpPr>
          <p:cNvPr id="4" name="Plassholder for lysbildenummer 3"/>
          <p:cNvSpPr>
            <a:spLocks noGrp="1"/>
          </p:cNvSpPr>
          <p:nvPr>
            <p:ph type="sldNum" sz="quarter" idx="10"/>
          </p:nvPr>
        </p:nvSpPr>
        <p:spPr/>
        <p:txBody>
          <a:bodyPr/>
          <a:lstStyle/>
          <a:p>
            <a:fld id="{152C7AC7-6EB8-0444-B537-C59A44D4A7C0}" type="slidenum">
              <a:rPr lang="en-US" smtClean="0"/>
              <a:t>36</a:t>
            </a:fld>
            <a:endParaRPr lang="en-US"/>
          </a:p>
        </p:txBody>
      </p:sp>
    </p:spTree>
    <p:extLst>
      <p:ext uri="{BB962C8B-B14F-4D97-AF65-F5344CB8AC3E}">
        <p14:creationId xmlns:p14="http://schemas.microsoft.com/office/powerpoint/2010/main" val="184078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5" name="Rectangle 3"/>
          <p:cNvSpPr>
            <a:spLocks noGrp="1" noChangeArrowheads="1"/>
          </p:cNvSpPr>
          <p:nvPr>
            <p:ph type="ctrTitle"/>
          </p:nvPr>
        </p:nvSpPr>
        <p:spPr>
          <a:xfrm>
            <a:off x="685800" y="1600200"/>
            <a:ext cx="7772400" cy="2057400"/>
          </a:xfrm>
        </p:spPr>
        <p:txBody>
          <a:bodyPr/>
          <a:lstStyle>
            <a:lvl1pPr>
              <a:defRPr>
                <a:solidFill>
                  <a:schemeClr val="tx1"/>
                </a:solidFill>
                <a:latin typeface="Calibri" charset="0"/>
              </a:defRPr>
            </a:lvl1pPr>
          </a:lstStyle>
          <a:p>
            <a:pPr lvl="0"/>
            <a:r>
              <a:rPr lang="en-US" altLang="x-none" noProof="0"/>
              <a:t>Click to edit Master title style</a:t>
            </a:r>
            <a:endParaRPr lang="x-none" altLang="x-none" noProof="0"/>
          </a:p>
        </p:txBody>
      </p:sp>
      <p:sp>
        <p:nvSpPr>
          <p:cNvPr id="18436" name="Rectangle 4"/>
          <p:cNvSpPr>
            <a:spLocks noGrp="1" noChangeArrowheads="1"/>
          </p:cNvSpPr>
          <p:nvPr>
            <p:ph type="subTitle" idx="1"/>
          </p:nvPr>
        </p:nvSpPr>
        <p:spPr>
          <a:xfrm>
            <a:off x="1371600" y="4419600"/>
            <a:ext cx="6400800" cy="1524000"/>
          </a:xfrm>
        </p:spPr>
        <p:txBody>
          <a:bodyPr/>
          <a:lstStyle>
            <a:lvl1pPr marL="0" indent="0" algn="ctr">
              <a:buFontTx/>
              <a:buNone/>
              <a:defRPr/>
            </a:lvl1pPr>
          </a:lstStyle>
          <a:p>
            <a:pPr lvl="0"/>
            <a:r>
              <a:rPr lang="en-US" altLang="x-none" noProof="0"/>
              <a:t>Click to edit Master subtitle style</a:t>
            </a:r>
          </a:p>
        </p:txBody>
      </p:sp>
      <p:sp>
        <p:nvSpPr>
          <p:cNvPr id="18440"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Calibri" charset="0"/>
              <a:ea typeface="Arial" charset="0"/>
              <a:cs typeface="Arial" charset="0"/>
            </a:endParaRPr>
          </a:p>
        </p:txBody>
      </p:sp>
      <p:sp>
        <p:nvSpPr>
          <p:cNvPr id="18443" name="Text Box 11"/>
          <p:cNvSpPr txBox="1">
            <a:spLocks noChangeArrowheads="1"/>
          </p:cNvSpPr>
          <p:nvPr/>
        </p:nvSpPr>
        <p:spPr bwMode="auto">
          <a:xfrm>
            <a:off x="685800" y="6400800"/>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a:t>This document is copyright (C) Stanford Computer Science and Marty Stepp, licensed under Creative Commons Attribution 2.5 License.  All rights reserved.</a:t>
            </a:r>
            <a:br>
              <a:rPr lang="en-US" altLang="x-none" sz="800"/>
            </a:br>
            <a:r>
              <a:rPr lang="en-US" altLang="x-none" sz="800"/>
              <a:t>Based on slides created by Keith Schwarz, Mehran Sahami, Eric Roberts, Stuart Reges, and others.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0"/>
            <a:ext cx="22098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4770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343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343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title style</a:t>
            </a:r>
          </a:p>
        </p:txBody>
      </p:sp>
      <p:sp>
        <p:nvSpPr>
          <p:cNvPr id="1027" name="Rectangle 3"/>
          <p:cNvSpPr>
            <a:spLocks noGrp="1" noChangeArrowheads="1"/>
          </p:cNvSpPr>
          <p:nvPr>
            <p:ph type="body" idx="1"/>
          </p:nvPr>
        </p:nvSpPr>
        <p:spPr bwMode="auto">
          <a:xfrm>
            <a:off x="152400" y="1295400"/>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Slide Number Placeholder 3"/>
          <p:cNvSpPr txBox="1">
            <a:spLocks noGrp="1"/>
          </p:cNvSpPr>
          <p:nvPr/>
        </p:nvSpPr>
        <p:spPr>
          <a:xfrm>
            <a:off x="8229600" y="6356350"/>
            <a:ext cx="762000" cy="365125"/>
          </a:xfrm>
          <a:prstGeom prst="rect">
            <a:avLst/>
          </a:prstGeom>
          <a:noFill/>
        </p:spPr>
        <p:txBody>
          <a:bodyPr lIns="0" tIns="0" rIns="0" bIns="0" anchor="b"/>
          <a:lstStyle/>
          <a:p>
            <a:pPr algn="r">
              <a:spcBef>
                <a:spcPts val="500"/>
              </a:spcBef>
            </a:pPr>
            <a:fld id="{08267DFD-02E1-ED47-A842-BD1D585199FF}" type="slidenum">
              <a:rPr lang="en-US" altLang="x-none" sz="1200">
                <a:solidFill>
                  <a:srgbClr val="424242"/>
                </a:solidFill>
                <a:latin typeface="Verdana" charset="0"/>
              </a:rPr>
              <a:pPr algn="r">
                <a:spcBef>
                  <a:spcPts val="500"/>
                </a:spcBef>
              </a:pPr>
              <a:t>‹#›</a:t>
            </a:fld>
            <a:endParaRPr lang="en-US" altLang="x-none" sz="1800">
              <a:latin typeface="Arial" charset="0"/>
            </a:endParaRPr>
          </a:p>
        </p:txBody>
      </p:sp>
      <p:sp>
        <p:nvSpPr>
          <p:cNvPr id="1039"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Tahoma" charset="0"/>
              <a:ea typeface="Arial" charset="0"/>
              <a:cs typeface="Arial" charset="0"/>
            </a:endParaRPr>
          </a:p>
        </p:txBody>
      </p:sp>
    </p:spTree>
    <p:extLst>
      <p:ext uri="{BB962C8B-B14F-4D97-AF65-F5344CB8AC3E}">
        <p14:creationId xmlns:p14="http://schemas.microsoft.com/office/powerpoint/2010/main" val="1948930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b="1" kern="1200">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Tahoma" charset="0"/>
        </a:defRPr>
      </a:lvl2pPr>
      <a:lvl3pPr algn="ctr" rtl="0" eaLnBrk="1" fontAlgn="base" hangingPunct="1">
        <a:spcBef>
          <a:spcPct val="0"/>
        </a:spcBef>
        <a:spcAft>
          <a:spcPct val="0"/>
        </a:spcAft>
        <a:defRPr sz="4400" b="1">
          <a:solidFill>
            <a:schemeClr val="bg1"/>
          </a:solidFill>
          <a:latin typeface="Tahoma" charset="0"/>
        </a:defRPr>
      </a:lvl3pPr>
      <a:lvl4pPr algn="ctr" rtl="0" eaLnBrk="1" fontAlgn="base" hangingPunct="1">
        <a:spcBef>
          <a:spcPct val="0"/>
        </a:spcBef>
        <a:spcAft>
          <a:spcPct val="0"/>
        </a:spcAft>
        <a:defRPr sz="4400" b="1">
          <a:solidFill>
            <a:schemeClr val="bg1"/>
          </a:solidFill>
          <a:latin typeface="Tahoma" charset="0"/>
        </a:defRPr>
      </a:lvl4pPr>
      <a:lvl5pPr algn="ctr" rtl="0" eaLnBrk="1" fontAlgn="base" hangingPunct="1">
        <a:spcBef>
          <a:spcPct val="0"/>
        </a:spcBef>
        <a:spcAft>
          <a:spcPct val="0"/>
        </a:spcAft>
        <a:defRPr sz="4400" b="1">
          <a:solidFill>
            <a:schemeClr val="bg1"/>
          </a:solidFill>
          <a:latin typeface="Tahoma" charset="0"/>
        </a:defRPr>
      </a:lvl5pPr>
      <a:lvl6pPr marL="457200" algn="ctr" rtl="0" eaLnBrk="1" fontAlgn="base" hangingPunct="1">
        <a:spcBef>
          <a:spcPct val="0"/>
        </a:spcBef>
        <a:spcAft>
          <a:spcPct val="0"/>
        </a:spcAft>
        <a:defRPr sz="4400" b="1">
          <a:solidFill>
            <a:schemeClr val="bg1"/>
          </a:solidFill>
          <a:latin typeface="Tahoma" charset="0"/>
        </a:defRPr>
      </a:lvl6pPr>
      <a:lvl7pPr marL="914400" algn="ctr" rtl="0" eaLnBrk="1" fontAlgn="base" hangingPunct="1">
        <a:spcBef>
          <a:spcPct val="0"/>
        </a:spcBef>
        <a:spcAft>
          <a:spcPct val="0"/>
        </a:spcAft>
        <a:defRPr sz="4400" b="1">
          <a:solidFill>
            <a:schemeClr val="bg1"/>
          </a:solidFill>
          <a:latin typeface="Tahoma" charset="0"/>
        </a:defRPr>
      </a:lvl7pPr>
      <a:lvl8pPr marL="1371600" algn="ctr" rtl="0" eaLnBrk="1" fontAlgn="base" hangingPunct="1">
        <a:spcBef>
          <a:spcPct val="0"/>
        </a:spcBef>
        <a:spcAft>
          <a:spcPct val="0"/>
        </a:spcAft>
        <a:defRPr sz="4400" b="1">
          <a:solidFill>
            <a:schemeClr val="bg1"/>
          </a:solidFill>
          <a:latin typeface="Tahoma" charset="0"/>
        </a:defRPr>
      </a:lvl8pPr>
      <a:lvl9pPr marL="1828800" algn="ctr" rtl="0" eaLnBrk="1" fontAlgn="base" hangingPunct="1">
        <a:spcBef>
          <a:spcPct val="0"/>
        </a:spcBef>
        <a:spcAft>
          <a:spcPct val="0"/>
        </a:spcAft>
        <a:defRPr sz="4400" b="1">
          <a:solidFill>
            <a:schemeClr val="bg1"/>
          </a:solidFill>
          <a:latin typeface="Tahoma" charset="0"/>
        </a:defRPr>
      </a:lvl9pPr>
    </p:titleStyle>
    <p:bodyStyle>
      <a:lvl1pPr marL="230188" indent="-230188" algn="l" rtl="0" eaLnBrk="1" fontAlgn="base" hangingPunct="1">
        <a:spcBef>
          <a:spcPct val="20000"/>
        </a:spcBef>
        <a:spcAft>
          <a:spcPct val="0"/>
        </a:spcAft>
        <a:buChar char="•"/>
        <a:defRPr sz="2400" kern="1200">
          <a:solidFill>
            <a:schemeClr val="tx1"/>
          </a:solidFill>
          <a:latin typeface="+mn-lt"/>
          <a:ea typeface="+mn-ea"/>
          <a:cs typeface="+mn-cs"/>
        </a:defRPr>
      </a:lvl1pPr>
      <a:lvl2pPr marL="571500" indent="-227013" algn="l" rtl="0" eaLnBrk="1" fontAlgn="base" hangingPunct="1">
        <a:spcBef>
          <a:spcPct val="20000"/>
        </a:spcBef>
        <a:spcAft>
          <a:spcPct val="0"/>
        </a:spcAft>
        <a:buChar char="–"/>
        <a:defRPr sz="2200" kern="1200">
          <a:solidFill>
            <a:schemeClr val="tx1"/>
          </a:solidFill>
          <a:latin typeface="+mn-lt"/>
          <a:ea typeface="+mn-ea"/>
          <a:cs typeface="+mn-cs"/>
        </a:defRPr>
      </a:lvl2pPr>
      <a:lvl3pPr marL="855663" indent="-169863" algn="l" rtl="0" eaLnBrk="1" fontAlgn="base" hangingPunct="1">
        <a:spcBef>
          <a:spcPct val="20000"/>
        </a:spcBef>
        <a:spcAft>
          <a:spcPct val="0"/>
        </a:spcAft>
        <a:buChar char="•"/>
        <a:defRPr sz="2000" kern="1200">
          <a:solidFill>
            <a:schemeClr val="tx1"/>
          </a:solidFill>
          <a:latin typeface="+mn-lt"/>
          <a:ea typeface="+mn-ea"/>
          <a:cs typeface="+mn-cs"/>
        </a:defRPr>
      </a:lvl3pPr>
      <a:lvl4pPr marL="1144588" indent="-174625" algn="l" rtl="0" eaLnBrk="1" fontAlgn="base" hangingPunct="1">
        <a:spcBef>
          <a:spcPct val="20000"/>
        </a:spcBef>
        <a:spcAft>
          <a:spcPct val="0"/>
        </a:spcAft>
        <a:buChar char="–"/>
        <a:defRPr kern="1200">
          <a:solidFill>
            <a:schemeClr val="tx1"/>
          </a:solidFill>
          <a:latin typeface="+mn-lt"/>
          <a:ea typeface="+mn-ea"/>
          <a:cs typeface="+mn-cs"/>
        </a:defRPr>
      </a:lvl4pPr>
      <a:lvl5pPr marL="1487488"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odestepbystep.com/problem/view/java/arrays/longestSortedSequen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destepbyste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106A, Lecture 27</a:t>
            </a:r>
            <a:br>
              <a:rPr lang="en-US" dirty="0"/>
            </a:br>
            <a:r>
              <a:rPr lang="en-US" dirty="0"/>
              <a:t>Final Exam Review 1</a:t>
            </a:r>
          </a:p>
        </p:txBody>
      </p:sp>
      <p:sp>
        <p:nvSpPr>
          <p:cNvPr id="4" name="TextBox 3"/>
          <p:cNvSpPr txBox="1"/>
          <p:nvPr/>
        </p:nvSpPr>
        <p:spPr>
          <a:xfrm>
            <a:off x="-1328928" y="5193792"/>
            <a:ext cx="184731" cy="369332"/>
          </a:xfrm>
          <a:prstGeom prst="rect">
            <a:avLst/>
          </a:prstGeom>
          <a:noFill/>
        </p:spPr>
        <p:txBody>
          <a:bodyPr wrap="none" rtlCol="0">
            <a:spAutoFit/>
          </a:bodyPr>
          <a:lstStyle/>
          <a:p>
            <a:endParaRPr lang="en-US"/>
          </a:p>
        </p:txBody>
      </p:sp>
      <p:sp>
        <p:nvSpPr>
          <p:cNvPr id="6" name="Rectangle 3"/>
          <p:cNvSpPr>
            <a:spLocks noGrp="1" noChangeArrowheads="1"/>
          </p:cNvSpPr>
          <p:nvPr>
            <p:ph type="subTitle" idx="1"/>
          </p:nvPr>
        </p:nvSpPr>
        <p:spPr>
          <a:xfrm>
            <a:off x="1371600" y="4572000"/>
            <a:ext cx="6400800" cy="1524000"/>
          </a:xfrm>
        </p:spPr>
        <p:txBody>
          <a:bodyPr/>
          <a:lstStyle/>
          <a:p>
            <a:r>
              <a:rPr lang="en-US" altLang="x-none" sz="1500" dirty="0"/>
              <a:t> </a:t>
            </a:r>
          </a:p>
        </p:txBody>
      </p:sp>
    </p:spTree>
    <p:extLst>
      <p:ext uri="{BB962C8B-B14F-4D97-AF65-F5344CB8AC3E}">
        <p14:creationId xmlns:p14="http://schemas.microsoft.com/office/powerpoint/2010/main" val="156435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 9 (Problem-Solving with Strings): Identify situations where common String methods like length and substring are useful, solve problems that involve manipulating Strings (often through creating new Strings)</a:t>
            </a:r>
          </a:p>
          <a:p>
            <a:r>
              <a:rPr lang="en-US" sz="3600" dirty="0">
                <a:sym typeface="Wingdings" pitchFamily="2" charset="2"/>
              </a:rPr>
              <a:t>Lecture 10 (File Reading): Write programs that use files as sources of input data</a:t>
            </a:r>
          </a:p>
        </p:txBody>
      </p:sp>
    </p:spTree>
    <p:extLst>
      <p:ext uri="{BB962C8B-B14F-4D97-AF65-F5344CB8AC3E}">
        <p14:creationId xmlns:p14="http://schemas.microsoft.com/office/powerpoint/2010/main" val="218347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11 and 12 (Graphics): Write programs using five types of graphical objects (rectangles, ovals, lines, labels, and images), call methods on Objects</a:t>
            </a:r>
          </a:p>
          <a:p>
            <a:r>
              <a:rPr lang="en-US" sz="3600" dirty="0">
                <a:sym typeface="Wingdings" pitchFamily="2" charset="2"/>
              </a:rPr>
              <a:t>Lecture 13 (Animation): Use loops and pausing to animate graphical programs</a:t>
            </a:r>
          </a:p>
        </p:txBody>
      </p:sp>
    </p:spTree>
    <p:extLst>
      <p:ext uri="{BB962C8B-B14F-4D97-AF65-F5344CB8AC3E}">
        <p14:creationId xmlns:p14="http://schemas.microsoft.com/office/powerpoint/2010/main" val="71043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14 (Events): Write programs that respond to mouse events, identify when it is appropriate to use instance variables</a:t>
            </a:r>
          </a:p>
          <a:p>
            <a:r>
              <a:rPr lang="en-US" sz="3600" dirty="0">
                <a:sym typeface="Wingdings" pitchFamily="2" charset="2"/>
              </a:rPr>
              <a:t>Lecture 15 (Memory): Recall that primitives are passed by value while Objects are passed by reference in Java, apply that knowledge to know which variables’ values change when they are modified in other methods</a:t>
            </a:r>
          </a:p>
        </p:txBody>
      </p:sp>
    </p:spTree>
    <p:extLst>
      <p:ext uri="{BB962C8B-B14F-4D97-AF65-F5344CB8AC3E}">
        <p14:creationId xmlns:p14="http://schemas.microsoft.com/office/powerpoint/2010/main" val="256554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16 (Arrays): Describe the purpose of data structures in programming, know how to store data in and retrieve data from arrays</a:t>
            </a:r>
          </a:p>
          <a:p>
            <a:r>
              <a:rPr lang="en-US" sz="3600" dirty="0">
                <a:sym typeface="Wingdings" pitchFamily="2" charset="2"/>
              </a:rPr>
              <a:t>Lecture 17 (2D Arrays): Recognize 2D arrays as grids or arrays of arrays, apply nested for loops to working with 2D arrays</a:t>
            </a:r>
          </a:p>
          <a:p>
            <a:r>
              <a:rPr lang="en-US" sz="3600" dirty="0">
                <a:sym typeface="Wingdings" pitchFamily="2" charset="2"/>
              </a:rPr>
              <a:t>Lecture 18 (More Arrays): Identify uses for arrays in writing complex programs</a:t>
            </a:r>
          </a:p>
        </p:txBody>
      </p:sp>
    </p:spTree>
    <p:extLst>
      <p:ext uri="{BB962C8B-B14F-4D97-AF65-F5344CB8AC3E}">
        <p14:creationId xmlns:p14="http://schemas.microsoft.com/office/powerpoint/2010/main" val="222453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19 (</a:t>
            </a:r>
            <a:r>
              <a:rPr lang="en-US" sz="3600" dirty="0" err="1">
                <a:sym typeface="Wingdings" pitchFamily="2" charset="2"/>
              </a:rPr>
              <a:t>ArrayLists</a:t>
            </a:r>
            <a:r>
              <a:rPr lang="en-US" sz="3600" dirty="0">
                <a:sym typeface="Wingdings" pitchFamily="2" charset="2"/>
              </a:rPr>
              <a:t>): Know how to store data in and retrieve data from </a:t>
            </a:r>
            <a:r>
              <a:rPr lang="en-US" sz="3600" dirty="0" err="1">
                <a:sym typeface="Wingdings" pitchFamily="2" charset="2"/>
              </a:rPr>
              <a:t>ArrayLists</a:t>
            </a:r>
            <a:endParaRPr lang="en-US" sz="3600" dirty="0">
              <a:sym typeface="Wingdings" pitchFamily="2" charset="2"/>
            </a:endParaRPr>
          </a:p>
          <a:p>
            <a:r>
              <a:rPr lang="en-US" sz="3600" dirty="0">
                <a:sym typeface="Wingdings" pitchFamily="2" charset="2"/>
              </a:rPr>
              <a:t>Lecture 20 (</a:t>
            </a:r>
            <a:r>
              <a:rPr lang="en-US" sz="3600" dirty="0" err="1">
                <a:sym typeface="Wingdings" pitchFamily="2" charset="2"/>
              </a:rPr>
              <a:t>ArrayLists</a:t>
            </a:r>
            <a:r>
              <a:rPr lang="en-US" sz="3600" dirty="0">
                <a:sym typeface="Wingdings" pitchFamily="2" charset="2"/>
              </a:rPr>
              <a:t> and </a:t>
            </a:r>
            <a:r>
              <a:rPr lang="en-US" sz="3600" dirty="0" err="1">
                <a:sym typeface="Wingdings" pitchFamily="2" charset="2"/>
              </a:rPr>
              <a:t>HashMaps</a:t>
            </a:r>
            <a:r>
              <a:rPr lang="en-US" sz="3600" dirty="0">
                <a:sym typeface="Wingdings" pitchFamily="2" charset="2"/>
              </a:rPr>
              <a:t>): Know how to store data in and retrieve data from </a:t>
            </a:r>
            <a:r>
              <a:rPr lang="en-US" sz="3600" dirty="0" err="1">
                <a:sym typeface="Wingdings" pitchFamily="2" charset="2"/>
              </a:rPr>
              <a:t>HashMaps</a:t>
            </a:r>
            <a:r>
              <a:rPr lang="en-US" sz="3600" dirty="0">
                <a:sym typeface="Wingdings" pitchFamily="2" charset="2"/>
              </a:rPr>
              <a:t>, identify the most appropriate data structure between arrays, </a:t>
            </a:r>
            <a:r>
              <a:rPr lang="en-US" sz="3600" dirty="0" err="1">
                <a:sym typeface="Wingdings" pitchFamily="2" charset="2"/>
              </a:rPr>
              <a:t>ArrayLists</a:t>
            </a:r>
            <a:r>
              <a:rPr lang="en-US" sz="3600" dirty="0">
                <a:sym typeface="Wingdings" pitchFamily="2" charset="2"/>
              </a:rPr>
              <a:t>, and </a:t>
            </a:r>
            <a:r>
              <a:rPr lang="en-US" sz="3600" dirty="0" err="1">
                <a:sym typeface="Wingdings" pitchFamily="2" charset="2"/>
              </a:rPr>
              <a:t>HashMaps</a:t>
            </a:r>
            <a:r>
              <a:rPr lang="en-US" sz="3600" dirty="0">
                <a:sym typeface="Wingdings" pitchFamily="2" charset="2"/>
              </a:rPr>
              <a:t> for different storage needs</a:t>
            </a:r>
          </a:p>
        </p:txBody>
      </p:sp>
    </p:spTree>
    <p:extLst>
      <p:ext uri="{BB962C8B-B14F-4D97-AF65-F5344CB8AC3E}">
        <p14:creationId xmlns:p14="http://schemas.microsoft.com/office/powerpoint/2010/main" val="79626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23 (Interactors and </a:t>
            </a:r>
            <a:r>
              <a:rPr lang="en-US" sz="3600" dirty="0" err="1">
                <a:sym typeface="Wingdings" pitchFamily="2" charset="2"/>
              </a:rPr>
              <a:t>GCanvas</a:t>
            </a:r>
            <a:r>
              <a:rPr lang="en-US" sz="3600" dirty="0">
                <a:sym typeface="Wingdings" pitchFamily="2" charset="2"/>
              </a:rPr>
              <a:t>): Know how to create graphical user interfaces (GUIs) with Java’s interactive components</a:t>
            </a:r>
          </a:p>
          <a:p>
            <a:r>
              <a:rPr lang="en-US" sz="3600" dirty="0">
                <a:sym typeface="Wingdings" pitchFamily="2" charset="2"/>
              </a:rPr>
              <a:t>Lecture 24 (</a:t>
            </a:r>
            <a:r>
              <a:rPr lang="en-US" sz="3600" dirty="0" err="1">
                <a:sym typeface="Wingdings" pitchFamily="2" charset="2"/>
              </a:rPr>
              <a:t>GCanvas</a:t>
            </a:r>
            <a:r>
              <a:rPr lang="en-US" sz="3600" dirty="0">
                <a:sym typeface="Wingdings" pitchFamily="2" charset="2"/>
              </a:rPr>
              <a:t>): Write richer graphical programs leveraging multiple classes</a:t>
            </a:r>
          </a:p>
          <a:p>
            <a:r>
              <a:rPr lang="en-US" sz="3600" dirty="0">
                <a:sym typeface="Wingdings" pitchFamily="2" charset="2"/>
              </a:rPr>
              <a:t>Lectures 24-26 (</a:t>
            </a:r>
            <a:r>
              <a:rPr lang="en-US" sz="3600" dirty="0" err="1">
                <a:sym typeface="Wingdings" pitchFamily="2" charset="2"/>
              </a:rPr>
              <a:t>BiasBars</a:t>
            </a:r>
            <a:r>
              <a:rPr lang="en-US" sz="3600" dirty="0">
                <a:sym typeface="Wingdings" pitchFamily="2" charset="2"/>
              </a:rPr>
              <a:t>, Life After CS106A): Identify real-world challenges where 106A-level programming knowledge can help</a:t>
            </a:r>
          </a:p>
        </p:txBody>
      </p:sp>
    </p:spTree>
    <p:extLst>
      <p:ext uri="{BB962C8B-B14F-4D97-AF65-F5344CB8AC3E}">
        <p14:creationId xmlns:p14="http://schemas.microsoft.com/office/powerpoint/2010/main" val="359611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r>
              <a:rPr lang="en-US" sz="3600" dirty="0">
                <a:sym typeface="Wingdings" pitchFamily="2" charset="2"/>
              </a:rPr>
              <a:t>Assignments gave you practice synthesizing lots of different topics from lecture</a:t>
            </a:r>
          </a:p>
          <a:p>
            <a:r>
              <a:rPr lang="en-US" sz="3600" dirty="0">
                <a:sym typeface="Wingdings" pitchFamily="2" charset="2"/>
              </a:rPr>
              <a:t>Exams assess the extent to which you are able to recall and synthesize learning goals</a:t>
            </a:r>
          </a:p>
          <a:p>
            <a:pPr lvl="1"/>
            <a:r>
              <a:rPr lang="en-US" sz="3400" dirty="0">
                <a:sym typeface="Wingdings" pitchFamily="2" charset="2"/>
              </a:rPr>
              <a:t>Because exams are high-pressure, timed situations, you don’t need to score spectacularly for me to believe that you understand the course’s material</a:t>
            </a:r>
          </a:p>
        </p:txBody>
      </p:sp>
    </p:spTree>
    <p:extLst>
      <p:ext uri="{BB962C8B-B14F-4D97-AF65-F5344CB8AC3E}">
        <p14:creationId xmlns:p14="http://schemas.microsoft.com/office/powerpoint/2010/main" val="267377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t>Graphics, Animation, Events</a:t>
            </a:r>
            <a:endParaRPr lang="en-US" sz="3600" dirty="0">
              <a:solidFill>
                <a:schemeClr val="bg1">
                  <a:lumMod val="75000"/>
                </a:schemeClr>
              </a:solidFill>
            </a:endParaRP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endParaRPr lang="en-US" sz="3600" dirty="0">
              <a:solidFill>
                <a:schemeClr val="bg1">
                  <a:lumMod val="75000"/>
                </a:schemeClr>
              </a:solidFill>
            </a:endParaRPr>
          </a:p>
          <a:p>
            <a:pPr marL="0" indent="0">
              <a:buNone/>
            </a:pPr>
            <a:endParaRPr lang="en-US" sz="3600" dirty="0">
              <a:solidFill>
                <a:schemeClr val="bg1">
                  <a:lumMod val="75000"/>
                </a:schemeClr>
              </a:solidFill>
            </a:endParaRPr>
          </a:p>
        </p:txBody>
      </p:sp>
    </p:spTree>
    <p:extLst>
      <p:ext uri="{BB962C8B-B14F-4D97-AF65-F5344CB8AC3E}">
        <p14:creationId xmlns:p14="http://schemas.microsoft.com/office/powerpoint/2010/main" val="335161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Graphics</a:t>
            </a:r>
          </a:p>
        </p:txBody>
      </p:sp>
      <p:sp>
        <p:nvSpPr>
          <p:cNvPr id="3" name="Plassholder for innhold 2"/>
          <p:cNvSpPr>
            <a:spLocks noGrp="1"/>
          </p:cNvSpPr>
          <p:nvPr>
            <p:ph idx="1"/>
          </p:nvPr>
        </p:nvSpPr>
        <p:spPr/>
        <p:txBody>
          <a:bodyPr/>
          <a:lstStyle/>
          <a:p>
            <a:r>
              <a:rPr lang="en-US" dirty="0"/>
              <a:t>Look at lecture slides for lists of different </a:t>
            </a:r>
            <a:r>
              <a:rPr lang="en-US" dirty="0" err="1"/>
              <a:t>GObject</a:t>
            </a:r>
            <a:r>
              <a:rPr lang="en-US" dirty="0"/>
              <a:t> types and their methods</a:t>
            </a:r>
          </a:p>
          <a:p>
            <a:r>
              <a:rPr lang="en-US" dirty="0"/>
              <a:t>Remember: the x and y of </a:t>
            </a:r>
            <a:r>
              <a:rPr lang="en-US" dirty="0" err="1"/>
              <a:t>GRect</a:t>
            </a:r>
            <a:r>
              <a:rPr lang="en-US" dirty="0"/>
              <a:t>, </a:t>
            </a:r>
            <a:r>
              <a:rPr lang="en-US" dirty="0" err="1"/>
              <a:t>GOval</a:t>
            </a:r>
            <a:r>
              <a:rPr lang="en-US" dirty="0"/>
              <a:t>, etc. is their </a:t>
            </a:r>
            <a:r>
              <a:rPr lang="en-US" b="1" dirty="0"/>
              <a:t>upper-left corner</a:t>
            </a:r>
            <a:endParaRPr lang="en-US" dirty="0"/>
          </a:p>
        </p:txBody>
      </p:sp>
    </p:spTree>
    <p:extLst>
      <p:ext uri="{BB962C8B-B14F-4D97-AF65-F5344CB8AC3E}">
        <p14:creationId xmlns:p14="http://schemas.microsoft.com/office/powerpoint/2010/main" val="20786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Animation</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Standard format for animation code: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931A68"/>
                </a:solidFill>
                <a:latin typeface="Consolas" charset="0"/>
                <a:ea typeface="Consolas" charset="0"/>
                <a:cs typeface="Consolas" charset="0"/>
              </a:rPr>
              <a:t>while</a:t>
            </a:r>
            <a:r>
              <a:rPr lang="en-US" dirty="0">
                <a:latin typeface="Consolas" charset="0"/>
                <a:ea typeface="Consolas" charset="0"/>
                <a:cs typeface="Consolas" charset="0"/>
              </a:rPr>
              <a:t> (</a:t>
            </a:r>
            <a:r>
              <a:rPr lang="en-US" b="1" i="1" dirty="0">
                <a:latin typeface="Consolas" charset="0"/>
                <a:ea typeface="Consolas" charset="0"/>
                <a:cs typeface="Consolas" charset="0"/>
              </a:rPr>
              <a:t>condition</a:t>
            </a:r>
            <a:r>
              <a:rPr lang="en-US" dirty="0">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b="1" i="1" dirty="0">
                <a:latin typeface="Consolas" charset="0"/>
                <a:ea typeface="Consolas" charset="0"/>
                <a:cs typeface="Consolas" charset="0"/>
              </a:rPr>
              <a:t>update graphics</a:t>
            </a: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charset="0"/>
                <a:ea typeface="Consolas" charset="0"/>
                <a:cs typeface="Consolas" charset="0"/>
              </a:rPr>
              <a:t>	pause(</a:t>
            </a:r>
            <a:r>
              <a:rPr lang="en-US" dirty="0">
                <a:solidFill>
                  <a:srgbClr val="0326CC"/>
                </a:solidFill>
                <a:latin typeface="Consolas" charset="0"/>
                <a:ea typeface="Consolas" charset="0"/>
                <a:cs typeface="Consolas" charset="0"/>
              </a:rPr>
              <a:t>PAUSE_TIME</a:t>
            </a:r>
            <a:r>
              <a:rPr lang="en-US" dirty="0">
                <a:solidFill>
                  <a:srgbClr val="000000"/>
                </a:solidFill>
                <a:latin typeface="Consolas" charset="0"/>
                <a:ea typeface="Consolas" charset="0"/>
                <a:cs typeface="Consolas" charset="0"/>
              </a:rPr>
              <a:t>);</a:t>
            </a:r>
            <a:endParaRPr lang="en-US" dirty="0">
              <a:solidFill>
                <a:srgbClr val="0326CC"/>
              </a:solidFill>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333881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t>Announcements/Exam logistics</a:t>
            </a:r>
          </a:p>
          <a:p>
            <a:r>
              <a:rPr lang="en-US" sz="3600" dirty="0"/>
              <a:t>Learning Goals</a:t>
            </a:r>
          </a:p>
          <a:p>
            <a:r>
              <a:rPr lang="en-US" sz="3600" dirty="0"/>
              <a:t>Graphics, Animation, Events</a:t>
            </a:r>
          </a:p>
          <a:p>
            <a:r>
              <a:rPr lang="en-US" sz="3600" dirty="0"/>
              <a:t>Arrays</a:t>
            </a:r>
          </a:p>
          <a:p>
            <a:r>
              <a:rPr lang="en-US" sz="3600" dirty="0" err="1"/>
              <a:t>ArrayLists</a:t>
            </a:r>
            <a:endParaRPr lang="en-US" sz="3600" dirty="0"/>
          </a:p>
          <a:p>
            <a:endParaRPr lang="en-US" sz="3600" dirty="0"/>
          </a:p>
        </p:txBody>
      </p:sp>
    </p:spTree>
    <p:extLst>
      <p:ext uri="{BB962C8B-B14F-4D97-AF65-F5344CB8AC3E}">
        <p14:creationId xmlns:p14="http://schemas.microsoft.com/office/powerpoint/2010/main" val="272777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Events</a:t>
            </a:r>
          </a:p>
        </p:txBody>
      </p:sp>
      <p:sp>
        <p:nvSpPr>
          <p:cNvPr id="3" name="Plassholder for innhold 2"/>
          <p:cNvSpPr>
            <a:spLocks noGrp="1"/>
          </p:cNvSpPr>
          <p:nvPr>
            <p:ph idx="1"/>
          </p:nvPr>
        </p:nvSpPr>
        <p:spPr/>
        <p:txBody>
          <a:bodyPr/>
          <a:lstStyle/>
          <a:p>
            <a:r>
              <a:rPr lang="en-US" dirty="0"/>
              <a:t>Two ways for Java to run your code: from run() and from event handlers (</a:t>
            </a:r>
            <a:r>
              <a:rPr lang="en-US" dirty="0" err="1"/>
              <a:t>mouseClicked</a:t>
            </a:r>
            <a:r>
              <a:rPr lang="en-US" dirty="0"/>
              <a:t>, </a:t>
            </a:r>
            <a:r>
              <a:rPr lang="en-US" dirty="0" err="1"/>
              <a:t>mouseMoved</a:t>
            </a:r>
            <a:r>
              <a:rPr lang="en-US" dirty="0"/>
              <a:t>, </a:t>
            </a:r>
            <a:r>
              <a:rPr lang="en-US" dirty="0" err="1"/>
              <a:t>actionPerformed</a:t>
            </a:r>
            <a:r>
              <a:rPr lang="en-US" dirty="0"/>
              <a:t>, etc.)</a:t>
            </a:r>
          </a:p>
          <a:p>
            <a:r>
              <a:rPr lang="en-US" dirty="0"/>
              <a:t>Event handlers must have exactly the specified signature; otherwise they won’t work!</a:t>
            </a:r>
          </a:p>
          <a:p>
            <a:pPr marL="344487" lvl="1" indent="0">
              <a:buNone/>
            </a:pPr>
            <a:r>
              <a:rPr lang="en-US" dirty="0"/>
              <a:t>	e.g.,  </a:t>
            </a:r>
            <a:r>
              <a:rPr lang="en-US" b="1" dirty="0">
                <a:latin typeface="Consolas" charset="0"/>
                <a:ea typeface="Consolas" charset="0"/>
                <a:cs typeface="Consolas" charset="0"/>
              </a:rPr>
              <a:t>public void </a:t>
            </a:r>
            <a:r>
              <a:rPr lang="en-US" b="1" dirty="0" err="1">
                <a:latin typeface="Consolas" charset="0"/>
                <a:ea typeface="Consolas" charset="0"/>
                <a:cs typeface="Consolas" charset="0"/>
              </a:rPr>
              <a:t>mouseClicked</a:t>
            </a:r>
            <a:r>
              <a:rPr lang="en-US" b="1" dirty="0">
                <a:latin typeface="Consolas" charset="0"/>
                <a:ea typeface="Consolas" charset="0"/>
                <a:cs typeface="Consolas" charset="0"/>
              </a:rPr>
              <a:t>(</a:t>
            </a:r>
            <a:r>
              <a:rPr lang="en-US" b="1" dirty="0" err="1">
                <a:latin typeface="Consolas" charset="0"/>
                <a:ea typeface="Consolas" charset="0"/>
                <a:cs typeface="Consolas" charset="0"/>
              </a:rPr>
              <a:t>MouseEvent</a:t>
            </a:r>
            <a:r>
              <a:rPr lang="en-US" b="1" dirty="0">
                <a:latin typeface="Consolas" charset="0"/>
                <a:ea typeface="Consolas" charset="0"/>
                <a:cs typeface="Consolas" charset="0"/>
              </a:rPr>
              <a:t> e)</a:t>
            </a:r>
          </a:p>
          <a:p>
            <a:r>
              <a:rPr lang="en-US" dirty="0">
                <a:latin typeface="Calibri" charset="0"/>
                <a:ea typeface="Calibri" charset="0"/>
                <a:cs typeface="Calibri" charset="0"/>
              </a:rPr>
              <a:t>If you need access to a variable in an event handler that you use elsewhere in your code, it should be an instance variable (e.g., paddle in Breakout)</a:t>
            </a:r>
          </a:p>
        </p:txBody>
      </p:sp>
    </p:spTree>
    <p:extLst>
      <p:ext uri="{BB962C8B-B14F-4D97-AF65-F5344CB8AC3E}">
        <p14:creationId xmlns:p14="http://schemas.microsoft.com/office/powerpoint/2010/main" val="34935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t>Arrays</a:t>
            </a:r>
          </a:p>
          <a:p>
            <a:r>
              <a:rPr lang="en-US" sz="3600" dirty="0" err="1">
                <a:solidFill>
                  <a:schemeClr val="bg1">
                    <a:lumMod val="75000"/>
                  </a:schemeClr>
                </a:solidFill>
              </a:rPr>
              <a:t>ArrayLists</a:t>
            </a:r>
            <a:endParaRPr lang="en-US" sz="3600" dirty="0">
              <a:solidFill>
                <a:schemeClr val="bg1">
                  <a:lumMod val="75000"/>
                </a:schemeClr>
              </a:solidFill>
            </a:endParaRPr>
          </a:p>
          <a:p>
            <a:pPr marL="0" indent="0">
              <a:buNone/>
            </a:pPr>
            <a:endParaRPr lang="en-US" sz="3600" dirty="0">
              <a:solidFill>
                <a:schemeClr val="bg1">
                  <a:lumMod val="75000"/>
                </a:schemeClr>
              </a:solidFill>
            </a:endParaRPr>
          </a:p>
        </p:txBody>
      </p:sp>
    </p:spTree>
    <p:extLst>
      <p:ext uri="{BB962C8B-B14F-4D97-AF65-F5344CB8AC3E}">
        <p14:creationId xmlns:p14="http://schemas.microsoft.com/office/powerpoint/2010/main" val="1004195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1D Arrays</a:t>
            </a:r>
          </a:p>
        </p:txBody>
      </p:sp>
      <p:sp>
        <p:nvSpPr>
          <p:cNvPr id="3" name="Plassholder for innhold 2"/>
          <p:cNvSpPr>
            <a:spLocks noGrp="1"/>
          </p:cNvSpPr>
          <p:nvPr>
            <p:ph idx="1"/>
          </p:nvPr>
        </p:nvSpPr>
        <p:spPr/>
        <p:txBody>
          <a:bodyPr/>
          <a:lstStyle/>
          <a:p>
            <a:r>
              <a:rPr lang="en-US" dirty="0"/>
              <a:t>An </a:t>
            </a:r>
            <a:r>
              <a:rPr lang="en-US" b="1" dirty="0"/>
              <a:t>array</a:t>
            </a:r>
            <a:r>
              <a:rPr lang="en-US" dirty="0"/>
              <a:t> is a fixed-length list of a single type of thing.</a:t>
            </a:r>
          </a:p>
          <a:p>
            <a:r>
              <a:rPr lang="en-US" dirty="0"/>
              <a:t>An array can store </a:t>
            </a:r>
            <a:r>
              <a:rPr lang="en-US" b="1" dirty="0"/>
              <a:t>primitives</a:t>
            </a:r>
            <a:r>
              <a:rPr lang="en-US" dirty="0"/>
              <a:t> and </a:t>
            </a:r>
            <a:r>
              <a:rPr lang="en-US" b="1" dirty="0"/>
              <a:t>Objects</a:t>
            </a:r>
            <a:r>
              <a:rPr lang="en-US" dirty="0"/>
              <a:t>.</a:t>
            </a:r>
          </a:p>
          <a:p>
            <a:r>
              <a:rPr lang="en-US" dirty="0"/>
              <a:t>You cannot call methods on arrays, e.g., no </a:t>
            </a:r>
            <a:r>
              <a:rPr lang="en-US" dirty="0" err="1"/>
              <a:t>myArray.contains</a:t>
            </a:r>
            <a:r>
              <a:rPr lang="en-US" dirty="0"/>
              <a:t>()</a:t>
            </a:r>
          </a:p>
          <a:p>
            <a:r>
              <a:rPr lang="en-US" dirty="0"/>
              <a:t>Get the length by saying </a:t>
            </a:r>
            <a:r>
              <a:rPr lang="en-US" dirty="0" err="1"/>
              <a:t>myArray.length</a:t>
            </a:r>
            <a:r>
              <a:rPr lang="en-US" dirty="0"/>
              <a:t>. (No parentheses!)</a:t>
            </a:r>
          </a:p>
          <a:p>
            <a:r>
              <a:rPr lang="en-US" dirty="0"/>
              <a:t>Print array with </a:t>
            </a:r>
            <a:r>
              <a:rPr lang="en-US" dirty="0" err="1"/>
              <a:t>Arrays.toString</a:t>
            </a:r>
            <a:r>
              <a:rPr lang="en-US" dirty="0"/>
              <a:t>(</a:t>
            </a:r>
            <a:r>
              <a:rPr lang="en-US" dirty="0" err="1"/>
              <a:t>myArray</a:t>
            </a:r>
            <a:r>
              <a:rPr lang="en-US" dirty="0"/>
              <a:t>), </a:t>
            </a:r>
            <a:r>
              <a:rPr lang="en-US" b="1" dirty="0"/>
              <a:t>not</a:t>
            </a:r>
            <a:r>
              <a:rPr lang="en-US" dirty="0"/>
              <a:t> </a:t>
            </a:r>
            <a:r>
              <a:rPr lang="en-US" dirty="0" err="1"/>
              <a:t>println</a:t>
            </a:r>
            <a:r>
              <a:rPr lang="en-US" dirty="0"/>
              <a:t>(</a:t>
            </a:r>
            <a:r>
              <a:rPr lang="en-US" dirty="0" err="1"/>
              <a:t>myArray</a:t>
            </a:r>
            <a:r>
              <a:rPr lang="en-US" dirty="0"/>
              <a:t>)!</a:t>
            </a:r>
          </a:p>
          <a:p>
            <a:pPr marL="0" indent="0">
              <a:buNone/>
            </a:pPr>
            <a:r>
              <a:rPr lang="en-US" dirty="0"/>
              <a:t>		     </a:t>
            </a:r>
            <a:r>
              <a:rPr lang="en-US" dirty="0">
                <a:latin typeface="Consolas" charset="0"/>
                <a:ea typeface="Consolas" charset="0"/>
                <a:cs typeface="Consolas" charset="0"/>
              </a:rPr>
              <a:t>      [2, 4, 6, 8]     [I@4ddced80</a:t>
            </a:r>
          </a:p>
        </p:txBody>
      </p:sp>
    </p:spTree>
    <p:extLst>
      <p:ext uri="{BB962C8B-B14F-4D97-AF65-F5344CB8AC3E}">
        <p14:creationId xmlns:p14="http://schemas.microsoft.com/office/powerpoint/2010/main" val="6378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1D </a:t>
            </a:r>
            <a:r>
              <a:rPr lang="nb-NO" dirty="0" err="1"/>
              <a:t>Array</a:t>
            </a:r>
            <a:r>
              <a:rPr lang="nb-NO" dirty="0"/>
              <a:t> </a:t>
            </a:r>
            <a:r>
              <a:rPr lang="nb-NO" dirty="0" err="1"/>
              <a:t>Practice</a:t>
            </a:r>
            <a:endParaRPr lang="nb-NO" dirty="0"/>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Write </a:t>
            </a:r>
            <a:r>
              <a:rPr lang="nb-NO" sz="1800" dirty="0" err="1">
                <a:latin typeface="Calibri" charset="0"/>
                <a:ea typeface="Calibri" charset="0"/>
                <a:cs typeface="Calibri" charset="0"/>
              </a:rPr>
              <a:t>the</a:t>
            </a:r>
            <a:r>
              <a:rPr lang="nb-NO" sz="1800" dirty="0">
                <a:latin typeface="Calibri" charset="0"/>
                <a:ea typeface="Calibri" charset="0"/>
                <a:cs typeface="Calibri" charset="0"/>
              </a:rPr>
              <a:t> </a:t>
            </a:r>
            <a:r>
              <a:rPr lang="nb-NO" sz="1800" dirty="0" err="1">
                <a:latin typeface="Calibri" charset="0"/>
                <a:ea typeface="Calibri" charset="0"/>
                <a:cs typeface="Calibri" charset="0"/>
              </a:rPr>
              <a:t>method</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longestSortedSequence</a:t>
            </a:r>
            <a:r>
              <a:rPr lang="nb-NO" sz="1800" dirty="0">
                <a:latin typeface="Consolas" charset="0"/>
                <a:ea typeface="Consolas" charset="0"/>
                <a:cs typeface="Consolas" charset="0"/>
              </a:rPr>
              <a:t>(</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e.g.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 = {3, 8, 10, 1, 9, 14, -3, 0, 14, 207, 56, 98, 12}</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err="1">
                <a:latin typeface="Calibri" charset="0"/>
                <a:ea typeface="Calibri" charset="0"/>
                <a:cs typeface="Calibri" charset="0"/>
              </a:rPr>
              <a:t>Sorted</a:t>
            </a:r>
            <a:r>
              <a:rPr lang="nb-NO" sz="1800" dirty="0">
                <a:latin typeface="Calibri" charset="0"/>
                <a:ea typeface="Calibri" charset="0"/>
                <a:cs typeface="Calibri" charset="0"/>
              </a:rPr>
              <a:t> in </a:t>
            </a:r>
            <a:r>
              <a:rPr lang="nb-NO" sz="1800" dirty="0" err="1">
                <a:latin typeface="Calibri" charset="0"/>
                <a:ea typeface="Calibri" charset="0"/>
                <a:cs typeface="Calibri" charset="0"/>
              </a:rPr>
              <a:t>this</a:t>
            </a:r>
            <a:r>
              <a:rPr lang="nb-NO" sz="1800" dirty="0">
                <a:latin typeface="Calibri" charset="0"/>
                <a:ea typeface="Calibri" charset="0"/>
                <a:cs typeface="Calibri" charset="0"/>
              </a:rPr>
              <a:t> case </a:t>
            </a:r>
            <a:r>
              <a:rPr lang="nb-NO" sz="1800" dirty="0" err="1">
                <a:latin typeface="Calibri" charset="0"/>
                <a:ea typeface="Calibri" charset="0"/>
                <a:cs typeface="Calibri" charset="0"/>
              </a:rPr>
              <a:t>means</a:t>
            </a:r>
            <a:r>
              <a:rPr lang="nb-NO" sz="1800" dirty="0">
                <a:latin typeface="Calibri" charset="0"/>
                <a:ea typeface="Calibri" charset="0"/>
                <a:cs typeface="Calibri" charset="0"/>
              </a:rPr>
              <a:t> </a:t>
            </a:r>
            <a:r>
              <a:rPr lang="nb-NO" sz="1800" dirty="0" err="1">
                <a:latin typeface="Calibri" charset="0"/>
                <a:ea typeface="Calibri" charset="0"/>
                <a:cs typeface="Calibri" charset="0"/>
              </a:rPr>
              <a:t>nondecreasing</a:t>
            </a:r>
            <a:r>
              <a:rPr lang="nb-NO" sz="1800" dirty="0">
                <a:latin typeface="Calibri" charset="0"/>
                <a:ea typeface="Calibri" charset="0"/>
                <a:cs typeface="Calibri" charset="0"/>
              </a:rPr>
              <a:t>, so a </a:t>
            </a:r>
            <a:r>
              <a:rPr lang="nb-NO" sz="1800" dirty="0" err="1">
                <a:latin typeface="Calibri" charset="0"/>
                <a:ea typeface="Calibri" charset="0"/>
                <a:cs typeface="Calibri" charset="0"/>
              </a:rPr>
              <a:t>sequence</a:t>
            </a:r>
            <a:r>
              <a:rPr lang="nb-NO" sz="1800" dirty="0">
                <a:latin typeface="Calibri" charset="0"/>
                <a:ea typeface="Calibri" charset="0"/>
                <a:cs typeface="Calibri" charset="0"/>
              </a:rPr>
              <a:t> </a:t>
            </a:r>
            <a:r>
              <a:rPr lang="nb-NO" sz="1800" dirty="0" err="1">
                <a:latin typeface="Calibri" charset="0"/>
                <a:ea typeface="Calibri" charset="0"/>
                <a:cs typeface="Calibri" charset="0"/>
              </a:rPr>
              <a:t>could</a:t>
            </a:r>
            <a:r>
              <a:rPr lang="nb-NO" sz="1800" dirty="0">
                <a:latin typeface="Calibri" charset="0"/>
                <a:ea typeface="Calibri" charset="0"/>
                <a:cs typeface="Calibri" charset="0"/>
              </a:rPr>
              <a:t> </a:t>
            </a:r>
            <a:r>
              <a:rPr lang="nb-NO" sz="1800" dirty="0" err="1">
                <a:latin typeface="Calibri" charset="0"/>
                <a:ea typeface="Calibri" charset="0"/>
                <a:cs typeface="Calibri" charset="0"/>
              </a:rPr>
              <a:t>contain</a:t>
            </a:r>
            <a:r>
              <a:rPr lang="nb-NO" sz="1800" dirty="0">
                <a:latin typeface="Calibri" charset="0"/>
                <a:ea typeface="Calibri" charset="0"/>
                <a:cs typeface="Calibri" charset="0"/>
              </a:rPr>
              <a:t> </a:t>
            </a:r>
            <a:r>
              <a:rPr lang="nb-NO" sz="1800" dirty="0" err="1">
                <a:latin typeface="Calibri" charset="0"/>
                <a:ea typeface="Calibri" charset="0"/>
                <a:cs typeface="Calibri" charset="0"/>
              </a:rPr>
              <a:t>duplicates</a:t>
            </a:r>
            <a:r>
              <a:rPr lang="nb-NO" sz="1800" dirty="0">
                <a:latin typeface="Calibri" charset="0"/>
                <a:ea typeface="Calibri" charset="0"/>
                <a:cs typeface="Calibri"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e.g.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 = {17, 42, 3, 5, 5, 5, 8, 2, 4, 6, 1, 19}</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lvl="0" indent="0" fontAlgn="auto">
              <a:spcBef>
                <a:spcPts val="0"/>
              </a:spcBef>
              <a:spcAft>
                <a:spcPts val="0"/>
              </a:spcAft>
              <a:buNone/>
            </a:pPr>
            <a:r>
              <a:rPr lang="nb-NO" sz="1800" dirty="0">
                <a:latin typeface="Calibri" charset="0"/>
                <a:ea typeface="Calibri" charset="0"/>
                <a:cs typeface="Calibri" charset="0"/>
              </a:rPr>
              <a:t>Link: </a:t>
            </a:r>
            <a:r>
              <a:rPr lang="nb-NO" sz="1800" dirty="0">
                <a:latin typeface="Calibri" charset="0"/>
                <a:ea typeface="Calibri" charset="0"/>
                <a:cs typeface="Calibri" charset="0"/>
                <a:hlinkClick r:id="rId2"/>
              </a:rPr>
              <a:t>http://www.codestepbystep.com/problem/view/java/arrays/longestSortedSequence</a:t>
            </a:r>
            <a:endParaRPr lang="nb-NO" sz="1800" dirty="0">
              <a:latin typeface="Calibri" charset="0"/>
              <a:ea typeface="Calibri" charset="0"/>
              <a:cs typeface="Calibri" charset="0"/>
            </a:endParaRPr>
          </a:p>
          <a:p>
            <a:pPr marL="0" lvl="0" indent="0" fontAlgn="auto">
              <a:spcBef>
                <a:spcPts val="0"/>
              </a:spcBef>
              <a:spcAft>
                <a:spcPts val="0"/>
              </a:spcAft>
              <a:buNone/>
            </a:pPr>
            <a:endParaRPr lang="nb-NO" sz="1800" dirty="0">
              <a:latin typeface="Calibri" charset="0"/>
              <a:ea typeface="Calibri" charset="0"/>
              <a:cs typeface="Calibri" charset="0"/>
            </a:endParaRPr>
          </a:p>
        </p:txBody>
      </p:sp>
      <p:sp>
        <p:nvSpPr>
          <p:cNvPr id="6" name="Pil høyre 5"/>
          <p:cNvSpPr/>
          <p:nvPr/>
        </p:nvSpPr>
        <p:spPr>
          <a:xfrm>
            <a:off x="2514600" y="2218267"/>
            <a:ext cx="10414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Pil høyre 7"/>
          <p:cNvSpPr/>
          <p:nvPr/>
        </p:nvSpPr>
        <p:spPr>
          <a:xfrm>
            <a:off x="3759200" y="2218267"/>
            <a:ext cx="10414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Pil høyre 8"/>
          <p:cNvSpPr/>
          <p:nvPr/>
        </p:nvSpPr>
        <p:spPr>
          <a:xfrm>
            <a:off x="5003799" y="2218267"/>
            <a:ext cx="1820333" cy="1862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Pil høyre 9"/>
          <p:cNvSpPr/>
          <p:nvPr/>
        </p:nvSpPr>
        <p:spPr>
          <a:xfrm>
            <a:off x="7027331" y="2218267"/>
            <a:ext cx="804336"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Pil høyre 10"/>
          <p:cNvSpPr/>
          <p:nvPr/>
        </p:nvSpPr>
        <p:spPr>
          <a:xfrm>
            <a:off x="8034866" y="2218267"/>
            <a:ext cx="254001" cy="186266"/>
          </a:xfrm>
          <a:prstGeom prst="rightArrow">
            <a:avLst/>
          </a:prstGeom>
          <a:solidFill>
            <a:srgbClr val="E4C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TekstSylinder 11"/>
          <p:cNvSpPr txBox="1"/>
          <p:nvPr/>
        </p:nvSpPr>
        <p:spPr>
          <a:xfrm>
            <a:off x="2884457" y="2404533"/>
            <a:ext cx="301686" cy="369332"/>
          </a:xfrm>
          <a:prstGeom prst="rect">
            <a:avLst/>
          </a:prstGeom>
          <a:noFill/>
        </p:spPr>
        <p:txBody>
          <a:bodyPr wrap="none" rtlCol="0">
            <a:spAutoFit/>
          </a:bodyPr>
          <a:lstStyle/>
          <a:p>
            <a:r>
              <a:rPr lang="nb-NO"/>
              <a:t>3</a:t>
            </a:r>
          </a:p>
        </p:txBody>
      </p:sp>
      <p:sp>
        <p:nvSpPr>
          <p:cNvPr id="13" name="TekstSylinder 12"/>
          <p:cNvSpPr txBox="1"/>
          <p:nvPr/>
        </p:nvSpPr>
        <p:spPr>
          <a:xfrm>
            <a:off x="4129057" y="2404533"/>
            <a:ext cx="301686" cy="369332"/>
          </a:xfrm>
          <a:prstGeom prst="rect">
            <a:avLst/>
          </a:prstGeom>
          <a:noFill/>
        </p:spPr>
        <p:txBody>
          <a:bodyPr wrap="none" rtlCol="0">
            <a:spAutoFit/>
          </a:bodyPr>
          <a:lstStyle/>
          <a:p>
            <a:r>
              <a:rPr lang="nb-NO" dirty="0"/>
              <a:t>3</a:t>
            </a:r>
          </a:p>
        </p:txBody>
      </p:sp>
      <p:sp>
        <p:nvSpPr>
          <p:cNvPr id="14" name="TekstSylinder 13"/>
          <p:cNvSpPr txBox="1"/>
          <p:nvPr/>
        </p:nvSpPr>
        <p:spPr>
          <a:xfrm>
            <a:off x="5763122" y="2404533"/>
            <a:ext cx="301686" cy="369332"/>
          </a:xfrm>
          <a:prstGeom prst="rect">
            <a:avLst/>
          </a:prstGeom>
          <a:noFill/>
        </p:spPr>
        <p:txBody>
          <a:bodyPr wrap="none" rtlCol="0">
            <a:spAutoFit/>
          </a:bodyPr>
          <a:lstStyle/>
          <a:p>
            <a:r>
              <a:rPr lang="nb-NO"/>
              <a:t>4</a:t>
            </a:r>
          </a:p>
        </p:txBody>
      </p:sp>
      <p:sp>
        <p:nvSpPr>
          <p:cNvPr id="15" name="TekstSylinder 14"/>
          <p:cNvSpPr txBox="1"/>
          <p:nvPr/>
        </p:nvSpPr>
        <p:spPr>
          <a:xfrm>
            <a:off x="7278656" y="2404533"/>
            <a:ext cx="301686" cy="369332"/>
          </a:xfrm>
          <a:prstGeom prst="rect">
            <a:avLst/>
          </a:prstGeom>
          <a:noFill/>
        </p:spPr>
        <p:txBody>
          <a:bodyPr wrap="none" rtlCol="0">
            <a:spAutoFit/>
          </a:bodyPr>
          <a:lstStyle/>
          <a:p>
            <a:r>
              <a:rPr lang="nb-NO"/>
              <a:t>2</a:t>
            </a:r>
          </a:p>
        </p:txBody>
      </p:sp>
      <p:sp>
        <p:nvSpPr>
          <p:cNvPr id="16" name="TekstSylinder 15"/>
          <p:cNvSpPr txBox="1"/>
          <p:nvPr/>
        </p:nvSpPr>
        <p:spPr>
          <a:xfrm>
            <a:off x="8005668" y="2404533"/>
            <a:ext cx="301686" cy="369332"/>
          </a:xfrm>
          <a:prstGeom prst="rect">
            <a:avLst/>
          </a:prstGeom>
          <a:noFill/>
        </p:spPr>
        <p:txBody>
          <a:bodyPr wrap="none" rtlCol="0">
            <a:spAutoFit/>
          </a:bodyPr>
          <a:lstStyle/>
          <a:p>
            <a:r>
              <a:rPr lang="nb-NO"/>
              <a:t>1</a:t>
            </a:r>
          </a:p>
        </p:txBody>
      </p:sp>
      <p:sp>
        <p:nvSpPr>
          <p:cNvPr id="17" name="Pil høyre 16"/>
          <p:cNvSpPr/>
          <p:nvPr/>
        </p:nvSpPr>
        <p:spPr>
          <a:xfrm>
            <a:off x="2482289" y="4161367"/>
            <a:ext cx="804336"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8" name="TekstSylinder 17"/>
          <p:cNvSpPr txBox="1"/>
          <p:nvPr/>
        </p:nvSpPr>
        <p:spPr>
          <a:xfrm>
            <a:off x="2733614" y="4347633"/>
            <a:ext cx="301686" cy="369332"/>
          </a:xfrm>
          <a:prstGeom prst="rect">
            <a:avLst/>
          </a:prstGeom>
          <a:noFill/>
        </p:spPr>
        <p:txBody>
          <a:bodyPr wrap="none" rtlCol="0">
            <a:spAutoFit/>
          </a:bodyPr>
          <a:lstStyle/>
          <a:p>
            <a:r>
              <a:rPr lang="nb-NO"/>
              <a:t>2</a:t>
            </a:r>
          </a:p>
        </p:txBody>
      </p:sp>
      <p:sp>
        <p:nvSpPr>
          <p:cNvPr id="19" name="Pil høyre 18"/>
          <p:cNvSpPr/>
          <p:nvPr/>
        </p:nvSpPr>
        <p:spPr>
          <a:xfrm>
            <a:off x="5393265" y="4161367"/>
            <a:ext cx="9652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0" name="TekstSylinder 19"/>
          <p:cNvSpPr txBox="1"/>
          <p:nvPr/>
        </p:nvSpPr>
        <p:spPr>
          <a:xfrm>
            <a:off x="5728033" y="4347633"/>
            <a:ext cx="279611" cy="369332"/>
          </a:xfrm>
          <a:prstGeom prst="rect">
            <a:avLst/>
          </a:prstGeom>
          <a:noFill/>
        </p:spPr>
        <p:txBody>
          <a:bodyPr wrap="square" rtlCol="0">
            <a:spAutoFit/>
          </a:bodyPr>
          <a:lstStyle/>
          <a:p>
            <a:r>
              <a:rPr lang="nb-NO" dirty="0"/>
              <a:t>3</a:t>
            </a:r>
          </a:p>
        </p:txBody>
      </p:sp>
      <p:sp>
        <p:nvSpPr>
          <p:cNvPr id="21" name="Pil høyre 20"/>
          <p:cNvSpPr/>
          <p:nvPr/>
        </p:nvSpPr>
        <p:spPr>
          <a:xfrm>
            <a:off x="6502397" y="4161367"/>
            <a:ext cx="750858"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2" name="TekstSylinder 21"/>
          <p:cNvSpPr txBox="1"/>
          <p:nvPr/>
        </p:nvSpPr>
        <p:spPr>
          <a:xfrm>
            <a:off x="6693233" y="4347633"/>
            <a:ext cx="301686" cy="369332"/>
          </a:xfrm>
          <a:prstGeom prst="rect">
            <a:avLst/>
          </a:prstGeom>
          <a:noFill/>
        </p:spPr>
        <p:txBody>
          <a:bodyPr wrap="none" rtlCol="0">
            <a:spAutoFit/>
          </a:bodyPr>
          <a:lstStyle/>
          <a:p>
            <a:r>
              <a:rPr lang="nb-NO"/>
              <a:t>2</a:t>
            </a:r>
          </a:p>
        </p:txBody>
      </p:sp>
      <p:sp>
        <p:nvSpPr>
          <p:cNvPr id="23" name="Pil høyre 22"/>
          <p:cNvSpPr/>
          <p:nvPr/>
        </p:nvSpPr>
        <p:spPr>
          <a:xfrm>
            <a:off x="3471500" y="4161367"/>
            <a:ext cx="1820333" cy="186266"/>
          </a:xfrm>
          <a:prstGeom prst="rightArrow">
            <a:avLst/>
          </a:prstGeom>
          <a:solidFill>
            <a:srgbClr val="0097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4" name="TekstSylinder 23"/>
          <p:cNvSpPr txBox="1"/>
          <p:nvPr/>
        </p:nvSpPr>
        <p:spPr>
          <a:xfrm>
            <a:off x="4230823" y="4347633"/>
            <a:ext cx="301686" cy="369332"/>
          </a:xfrm>
          <a:prstGeom prst="rect">
            <a:avLst/>
          </a:prstGeom>
          <a:noFill/>
        </p:spPr>
        <p:txBody>
          <a:bodyPr wrap="none" rtlCol="0">
            <a:spAutoFit/>
          </a:bodyPr>
          <a:lstStyle/>
          <a:p>
            <a:r>
              <a:rPr lang="nb-NO" dirty="0"/>
              <a:t>5</a:t>
            </a:r>
          </a:p>
        </p:txBody>
      </p:sp>
      <p:sp>
        <p:nvSpPr>
          <p:cNvPr id="25" name="Rektangel 24"/>
          <p:cNvSpPr/>
          <p:nvPr/>
        </p:nvSpPr>
        <p:spPr>
          <a:xfrm>
            <a:off x="5745577" y="2404533"/>
            <a:ext cx="336775" cy="369332"/>
          </a:xfrm>
          <a:prstGeom prst="rect">
            <a:avLst/>
          </a:prstGeom>
          <a:noFill/>
          <a:ln w="38100">
            <a:solidFill>
              <a:srgbClr val="0097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26" name="Rektangel 25"/>
          <p:cNvSpPr/>
          <p:nvPr/>
        </p:nvSpPr>
        <p:spPr>
          <a:xfrm>
            <a:off x="4213278" y="4347633"/>
            <a:ext cx="336775" cy="369332"/>
          </a:xfrm>
          <a:prstGeom prst="rect">
            <a:avLst/>
          </a:prstGeom>
          <a:noFill/>
          <a:ln w="38100">
            <a:solidFill>
              <a:srgbClr val="0097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69488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p:bldP spid="13" grpId="0"/>
      <p:bldP spid="14" grpId="0"/>
      <p:bldP spid="15" grpId="0"/>
      <p:bldP spid="16" grpId="0"/>
      <p:bldP spid="17" grpId="0" animBg="1"/>
      <p:bldP spid="18" grpId="0"/>
      <p:bldP spid="19" grpId="0" animBg="1"/>
      <p:bldP spid="20" grpId="0"/>
      <p:bldP spid="21" grpId="0" animBg="1"/>
      <p:bldP spid="22" grpId="0"/>
      <p:bldP spid="23" grpId="0" animBg="1"/>
      <p:bldP spid="24" grpId="0"/>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2D Arrays = Arrays of Arrays!</a:t>
            </a:r>
          </a:p>
        </p:txBody>
      </p:sp>
      <p:sp>
        <p:nvSpPr>
          <p:cNvPr id="3" name="Content Placeholder 2"/>
          <p:cNvSpPr>
            <a:spLocks noGrp="1"/>
          </p:cNvSpPr>
          <p:nvPr>
            <p:ph idx="1"/>
          </p:nvPr>
        </p:nvSpPr>
        <p:spPr/>
        <p:txBody>
          <a:bodyPr/>
          <a:lstStyle/>
          <a:p>
            <a:pPr marL="0" indent="0" fontAlgn="auto">
              <a:spcBef>
                <a:spcPts val="0"/>
              </a:spcBef>
              <a:spcAft>
                <a:spcPts val="0"/>
              </a:spcAft>
              <a:buNone/>
            </a:pPr>
            <a:r>
              <a:rPr lang="en-US" altLang="x-none" sz="2800" dirty="0" err="1">
                <a:latin typeface="Consolas" charset="0"/>
              </a:rPr>
              <a:t>int</a:t>
            </a:r>
            <a:r>
              <a:rPr lang="en-US" altLang="x-none" sz="2800" dirty="0">
                <a:latin typeface="Consolas" charset="0"/>
              </a:rPr>
              <a:t>[][] a = new </a:t>
            </a:r>
            <a:r>
              <a:rPr lang="en-US" altLang="x-none" sz="2800" dirty="0" err="1">
                <a:latin typeface="Consolas" charset="0"/>
              </a:rPr>
              <a:t>int</a:t>
            </a:r>
            <a:r>
              <a:rPr lang="en-US" altLang="x-none" sz="2800" dirty="0">
                <a:latin typeface="Consolas" charset="0"/>
              </a:rPr>
              <a:t>[3][4];</a:t>
            </a:r>
          </a:p>
        </p:txBody>
      </p:sp>
      <p:graphicFrame>
        <p:nvGraphicFramePr>
          <p:cNvPr id="4" name="Table 3"/>
          <p:cNvGraphicFramePr>
            <a:graphicFrameLocks noGrp="1"/>
          </p:cNvGraphicFramePr>
          <p:nvPr>
            <p:extLst/>
          </p:nvPr>
        </p:nvGraphicFramePr>
        <p:xfrm>
          <a:off x="822960" y="2351025"/>
          <a:ext cx="1030224" cy="4125975"/>
        </p:xfrm>
        <a:graphic>
          <a:graphicData uri="http://schemas.openxmlformats.org/drawingml/2006/table">
            <a:tbl>
              <a:tblPr firstRow="1" bandRow="1">
                <a:tableStyleId>{284E427A-3D55-4303-BF80-6455036E1DE7}</a:tableStyleId>
              </a:tblPr>
              <a:tblGrid>
                <a:gridCol w="1030224">
                  <a:extLst>
                    <a:ext uri="{9D8B030D-6E8A-4147-A177-3AD203B41FA5}">
                      <a16:colId xmlns:a16="http://schemas.microsoft.com/office/drawing/2014/main" val="20000"/>
                    </a:ext>
                  </a:extLst>
                </a:gridCol>
              </a:tblGrid>
              <a:tr h="1375325">
                <a:tc>
                  <a:txBody>
                    <a:bodyPr/>
                    <a:lstStyle/>
                    <a:p>
                      <a:endParaRPr lang="en-US" dirty="0"/>
                    </a:p>
                  </a:txBody>
                  <a:tcPr/>
                </a:tc>
                <a:extLst>
                  <a:ext uri="{0D108BD9-81ED-4DB2-BD59-A6C34878D82A}">
                    <a16:rowId xmlns:a16="http://schemas.microsoft.com/office/drawing/2014/main" val="10000"/>
                  </a:ext>
                </a:extLst>
              </a:tr>
              <a:tr h="1375325">
                <a:tc>
                  <a:txBody>
                    <a:bodyPr/>
                    <a:lstStyle/>
                    <a:p>
                      <a:endParaRPr lang="en-US" dirty="0"/>
                    </a:p>
                  </a:txBody>
                  <a:tcPr/>
                </a:tc>
                <a:extLst>
                  <a:ext uri="{0D108BD9-81ED-4DB2-BD59-A6C34878D82A}">
                    <a16:rowId xmlns:a16="http://schemas.microsoft.com/office/drawing/2014/main" val="10001"/>
                  </a:ext>
                </a:extLst>
              </a:tr>
              <a:tr h="1375325">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999744" y="2509521"/>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algn="ctr"/>
                      <a:r>
                        <a:rPr lang="en-US" sz="4600" b="0" cap="none" spc="0" dirty="0">
                          <a:ln w="0"/>
                          <a:solidFill>
                            <a:schemeClr val="tx1"/>
                          </a:solidFill>
                          <a:effectLst>
                            <a:outerShdw blurRad="38100" dist="19050" dir="2700000" algn="tl" rotWithShape="0">
                              <a:schemeClr val="dk1">
                                <a:alpha val="40000"/>
                              </a:schemeClr>
                            </a:outerShdw>
                          </a:effectLst>
                        </a:rPr>
                        <a:t>a[0][0]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999744" y="3881629"/>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999744" y="5248658"/>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 name="Rett pil 8"/>
          <p:cNvCxnSpPr>
            <a:endCxn id="4" idx="0"/>
          </p:cNvCxnSpPr>
          <p:nvPr/>
        </p:nvCxnSpPr>
        <p:spPr>
          <a:xfrm flipH="1">
            <a:off x="1338072" y="2006600"/>
            <a:ext cx="1227328" cy="3444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kstSylinder 9"/>
          <p:cNvSpPr txBox="1"/>
          <p:nvPr/>
        </p:nvSpPr>
        <p:spPr>
          <a:xfrm>
            <a:off x="2514598" y="1780368"/>
            <a:ext cx="1617430" cy="461665"/>
          </a:xfrm>
          <a:prstGeom prst="rect">
            <a:avLst/>
          </a:prstGeom>
          <a:noFill/>
        </p:spPr>
        <p:txBody>
          <a:bodyPr wrap="none" rtlCol="0">
            <a:spAutoFit/>
          </a:bodyPr>
          <a:lstStyle/>
          <a:p>
            <a:r>
              <a:rPr lang="nb-NO" sz="2400" dirty="0"/>
              <a:t>Outer </a:t>
            </a:r>
            <a:r>
              <a:rPr lang="nb-NO" sz="2400" dirty="0" err="1"/>
              <a:t>array</a:t>
            </a:r>
            <a:endParaRPr lang="nb-NO" sz="2400" dirty="0"/>
          </a:p>
        </p:txBody>
      </p:sp>
    </p:spTree>
    <p:extLst>
      <p:ext uri="{BB962C8B-B14F-4D97-AF65-F5344CB8AC3E}">
        <p14:creationId xmlns:p14="http://schemas.microsoft.com/office/powerpoint/2010/main" val="198417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Chess</a:t>
            </a:r>
            <a:endParaRPr lang="nb-NO" dirty="0"/>
          </a:p>
        </p:txBody>
      </p:sp>
      <p:sp>
        <p:nvSpPr>
          <p:cNvPr id="3" name="Plassholder for innhold 2"/>
          <p:cNvSpPr>
            <a:spLocks noGrp="1"/>
          </p:cNvSpPr>
          <p:nvPr>
            <p:ph idx="1"/>
          </p:nvPr>
        </p:nvSpPr>
        <p:spPr/>
        <p:txBody>
          <a:bodyPr/>
          <a:lstStyle/>
          <a:p>
            <a:r>
              <a:rPr lang="nb-NO" dirty="0"/>
              <a:t>Knight: </a:t>
            </a:r>
            <a:r>
              <a:rPr lang="nb-NO" dirty="0" err="1"/>
              <a:t>moves</a:t>
            </a:r>
            <a:r>
              <a:rPr lang="nb-NO" dirty="0"/>
              <a:t> in an ”L”-</a:t>
            </a:r>
            <a:r>
              <a:rPr lang="nb-NO" dirty="0" err="1"/>
              <a:t>shape</a:t>
            </a:r>
            <a:r>
              <a:rPr lang="nb-NO" dirty="0"/>
              <a:t> (</a:t>
            </a:r>
            <a:r>
              <a:rPr lang="nb-NO" dirty="0" err="1"/>
              <a:t>two</a:t>
            </a:r>
            <a:r>
              <a:rPr lang="nb-NO" dirty="0"/>
              <a:t> </a:t>
            </a:r>
            <a:r>
              <a:rPr lang="nb-NO" dirty="0" err="1"/>
              <a:t>steps</a:t>
            </a:r>
            <a:r>
              <a:rPr lang="nb-NO" dirty="0"/>
              <a:t> in </a:t>
            </a:r>
            <a:r>
              <a:rPr lang="nb-NO" dirty="0" err="1"/>
              <a:t>one</a:t>
            </a:r>
            <a:r>
              <a:rPr lang="nb-NO" dirty="0"/>
              <a:t> </a:t>
            </a:r>
            <a:r>
              <a:rPr lang="nb-NO" dirty="0" err="1"/>
              <a:t>direction</a:t>
            </a:r>
            <a:r>
              <a:rPr lang="nb-NO" dirty="0"/>
              <a:t>, </a:t>
            </a:r>
            <a:r>
              <a:rPr lang="nb-NO" dirty="0" err="1"/>
              <a:t>one</a:t>
            </a:r>
            <a:r>
              <a:rPr lang="nb-NO" dirty="0"/>
              <a:t> </a:t>
            </a:r>
            <a:r>
              <a:rPr lang="nb-NO" dirty="0" err="1"/>
              <a:t>step</a:t>
            </a:r>
            <a:r>
              <a:rPr lang="nb-NO" dirty="0"/>
              <a:t> in a </a:t>
            </a:r>
            <a:r>
              <a:rPr lang="nb-NO" dirty="0" err="1"/>
              <a:t>perpendicular</a:t>
            </a:r>
            <a:r>
              <a:rPr lang="nb-NO" dirty="0"/>
              <a:t> </a:t>
            </a:r>
            <a:r>
              <a:rPr lang="nb-NO" dirty="0" err="1"/>
              <a:t>direction</a:t>
            </a:r>
            <a:r>
              <a:rPr lang="nb-NO" dirty="0"/>
              <a:t>)</a:t>
            </a:r>
          </a:p>
        </p:txBody>
      </p:sp>
      <p:pic>
        <p:nvPicPr>
          <p:cNvPr id="4" name="Bilde 3"/>
          <p:cNvPicPr>
            <a:picLocks noChangeAspect="1"/>
          </p:cNvPicPr>
          <p:nvPr/>
        </p:nvPicPr>
        <p:blipFill>
          <a:blip r:embed="rId2"/>
          <a:stretch>
            <a:fillRect/>
          </a:stretch>
        </p:blipFill>
        <p:spPr>
          <a:xfrm>
            <a:off x="968375" y="2385482"/>
            <a:ext cx="3100917" cy="3100917"/>
          </a:xfrm>
          <a:prstGeom prst="rect">
            <a:avLst/>
          </a:prstGeom>
        </p:spPr>
      </p:pic>
      <p:pic>
        <p:nvPicPr>
          <p:cNvPr id="5" name="Bilde 4"/>
          <p:cNvPicPr>
            <a:picLocks noChangeAspect="1"/>
          </p:cNvPicPr>
          <p:nvPr/>
        </p:nvPicPr>
        <p:blipFill>
          <a:blip r:embed="rId3"/>
          <a:stretch>
            <a:fillRect/>
          </a:stretch>
        </p:blipFill>
        <p:spPr>
          <a:xfrm>
            <a:off x="4885267" y="2335741"/>
            <a:ext cx="3200400" cy="3200400"/>
          </a:xfrm>
          <a:prstGeom prst="rect">
            <a:avLst/>
          </a:prstGeom>
        </p:spPr>
      </p:pic>
    </p:spTree>
    <p:extLst>
      <p:ext uri="{BB962C8B-B14F-4D97-AF65-F5344CB8AC3E}">
        <p14:creationId xmlns:p14="http://schemas.microsoft.com/office/powerpoint/2010/main" val="16523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knightCanMove</a:t>
            </a:r>
            <a:r>
              <a:rPr lang="nb-NO" dirty="0"/>
              <a:t>()</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nsolas" charset="0"/>
                <a:ea typeface="Consolas" charset="0"/>
                <a:cs typeface="Consolas" charset="0"/>
              </a:rPr>
              <a:t>boolean</a:t>
            </a:r>
            <a:r>
              <a:rPr lang="en-US" dirty="0">
                <a:latin typeface="Consolas" charset="0"/>
                <a:ea typeface="Consolas" charset="0"/>
                <a:cs typeface="Consolas" charset="0"/>
              </a:rPr>
              <a:t> </a:t>
            </a:r>
            <a:r>
              <a:rPr lang="en-US" dirty="0" err="1">
                <a:latin typeface="Consolas" charset="0"/>
                <a:ea typeface="Consolas" charset="0"/>
                <a:cs typeface="Consolas" charset="0"/>
              </a:rPr>
              <a:t>knightCanMove</a:t>
            </a:r>
            <a:r>
              <a:rPr lang="en-US" dirty="0">
                <a:latin typeface="Consolas" charset="0"/>
                <a:ea typeface="Consolas" charset="0"/>
                <a:cs typeface="Consolas" charset="0"/>
              </a:rPr>
              <a:t>(String[][] board,</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startRow</a:t>
            </a: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startCol</a:t>
            </a: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endRow</a:t>
            </a: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endCol</a:t>
            </a:r>
            <a:r>
              <a:rPr lang="en-US" dirty="0">
                <a:latin typeface="Consolas" charset="0"/>
                <a:ea typeface="Consolas" charset="0"/>
                <a:cs typeface="Consolas" charset="0"/>
              </a:rPr>
              <a:t>)</a:t>
            </a:r>
          </a:p>
          <a:p>
            <a:pPr fontAlgn="auto">
              <a:spcBef>
                <a:spcPts val="0"/>
              </a:spcBef>
              <a:spcAft>
                <a:spcPts val="0"/>
              </a:spcAft>
            </a:pPr>
            <a:endParaRPr lang="en-US" dirty="0">
              <a:latin typeface="Calibri" charset="0"/>
              <a:ea typeface="Calibri" charset="0"/>
              <a:cs typeface="Calibri" charset="0"/>
            </a:endParaRP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must contain a knight</a:t>
            </a: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must be empty</a:t>
            </a: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must be reachable from (</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in a single move</a:t>
            </a:r>
          </a:p>
          <a:p>
            <a:pPr fontAlgn="auto">
              <a:spcBef>
                <a:spcPts val="0"/>
              </a:spcBef>
              <a:spcAft>
                <a:spcPts val="0"/>
              </a:spcAft>
            </a:pPr>
            <a:r>
              <a:rPr lang="en-US" dirty="0">
                <a:latin typeface="Calibri" charset="0"/>
                <a:ea typeface="Calibri" charset="0"/>
                <a:cs typeface="Calibri" charset="0"/>
              </a:rPr>
              <a:t>Assume that (</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and (</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are within bounds of array</a:t>
            </a:r>
          </a:p>
        </p:txBody>
      </p:sp>
    </p:spTree>
    <p:extLst>
      <p:ext uri="{BB962C8B-B14F-4D97-AF65-F5344CB8AC3E}">
        <p14:creationId xmlns:p14="http://schemas.microsoft.com/office/powerpoint/2010/main" val="18242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865803981"/>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607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Plassholder for innhold 3"/>
          <p:cNvGraphicFramePr>
            <a:graphicFrameLocks/>
          </p:cNvGraphicFramePr>
          <p:nvPr>
            <p:extLst>
              <p:ext uri="{D42A27DB-BD31-4B8C-83A1-F6EECF244321}">
                <p14:modId xmlns:p14="http://schemas.microsoft.com/office/powerpoint/2010/main" val="41163913"/>
              </p:ext>
            </p:extLst>
          </p:nvPr>
        </p:nvGraphicFramePr>
        <p:xfrm>
          <a:off x="253999"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25461182"/>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2, 2, 3, 4)</a:t>
            </a:r>
            <a:endParaRPr lang="nb-NO" b="1" dirty="0">
              <a:latin typeface="Consolas" charset="0"/>
              <a:ea typeface="Consolas" charset="0"/>
              <a:cs typeface="Consolas" charset="0"/>
            </a:endParaRPr>
          </a:p>
        </p:txBody>
      </p:sp>
      <p:sp>
        <p:nvSpPr>
          <p:cNvPr id="5" name="TekstSylinder 4"/>
          <p:cNvSpPr txBox="1"/>
          <p:nvPr/>
        </p:nvSpPr>
        <p:spPr>
          <a:xfrm>
            <a:off x="3636936" y="3622701"/>
            <a:ext cx="187012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No </a:t>
            </a:r>
            <a:r>
              <a:rPr lang="nb-NO" dirty="0" err="1"/>
              <a:t>knight</a:t>
            </a:r>
            <a:r>
              <a:rPr lang="nb-NO" dirty="0"/>
              <a:t> at (2, 2)</a:t>
            </a:r>
          </a:p>
        </p:txBody>
      </p:sp>
      <p:sp>
        <p:nvSpPr>
          <p:cNvPr id="6" name="TekstSylinder 5"/>
          <p:cNvSpPr txBox="1"/>
          <p:nvPr/>
        </p:nvSpPr>
        <p:spPr>
          <a:xfrm>
            <a:off x="4558790" y="1363133"/>
            <a:ext cx="1626407" cy="369332"/>
          </a:xfrm>
          <a:prstGeom prst="rect">
            <a:avLst/>
          </a:prstGeom>
          <a:noFill/>
        </p:spPr>
        <p:txBody>
          <a:bodyPr wrap="none" rtlCol="0">
            <a:spAutoFit/>
          </a:bodyPr>
          <a:lstStyle/>
          <a:p>
            <a:r>
              <a:rPr lang="nb-NO"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p>
        </p:txBody>
      </p:sp>
    </p:spTree>
    <p:extLst>
      <p:ext uri="{BB962C8B-B14F-4D97-AF65-F5344CB8AC3E}">
        <p14:creationId xmlns:p14="http://schemas.microsoft.com/office/powerpoint/2010/main" val="12141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lassholder for innhold 3"/>
          <p:cNvGraphicFramePr>
            <a:graphicFrameLocks/>
          </p:cNvGraphicFramePr>
          <p:nvPr>
            <p:extLst>
              <p:ext uri="{D42A27DB-BD31-4B8C-83A1-F6EECF244321}">
                <p14:modId xmlns:p14="http://schemas.microsoft.com/office/powerpoint/2010/main" val="309102598"/>
              </p:ext>
            </p:extLst>
          </p:nvPr>
        </p:nvGraphicFramePr>
        <p:xfrm>
          <a:off x="253999"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5852282"/>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solidFill>
                            <a:schemeClr val="bg1"/>
                          </a:solidFill>
                        </a:rPr>
                        <a:t>”</a:t>
                      </a:r>
                      <a:r>
                        <a:rPr lang="nb-NO" sz="1600" dirty="0" err="1">
                          <a:solidFill>
                            <a:schemeClr val="bg1"/>
                          </a:solidFill>
                        </a:rPr>
                        <a:t>king</a:t>
                      </a:r>
                      <a:r>
                        <a:rPr lang="nb-NO" sz="16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0, 4)</a:t>
            </a:r>
            <a:endParaRPr lang="nb-NO" b="1" dirty="0">
              <a:latin typeface="Consolas" charset="0"/>
              <a:ea typeface="Consolas" charset="0"/>
              <a:cs typeface="Consolas" charset="0"/>
            </a:endParaRPr>
          </a:p>
        </p:txBody>
      </p:sp>
      <p:sp>
        <p:nvSpPr>
          <p:cNvPr id="5" name="TekstSylinder 4"/>
          <p:cNvSpPr txBox="1"/>
          <p:nvPr/>
        </p:nvSpPr>
        <p:spPr>
          <a:xfrm>
            <a:off x="5567336" y="2699835"/>
            <a:ext cx="1640193"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Space </a:t>
            </a:r>
            <a:r>
              <a:rPr lang="nb-NO" dirty="0" err="1"/>
              <a:t>occupied</a:t>
            </a:r>
            <a:endParaRPr lang="nb-NO" dirty="0"/>
          </a:p>
        </p:txBody>
      </p:sp>
      <p:sp>
        <p:nvSpPr>
          <p:cNvPr id="7" name="TekstSylinder 6"/>
          <p:cNvSpPr txBox="1"/>
          <p:nvPr/>
        </p:nvSpPr>
        <p:spPr>
          <a:xfrm>
            <a:off x="4558790" y="1363133"/>
            <a:ext cx="1626407" cy="369332"/>
          </a:xfrm>
          <a:prstGeom prst="rect">
            <a:avLst/>
          </a:prstGeom>
          <a:noFill/>
        </p:spPr>
        <p:txBody>
          <a:bodyPr wrap="none" rtlCol="0">
            <a:spAutoFit/>
          </a:bodyPr>
          <a:lstStyle/>
          <a:p>
            <a:r>
              <a:rPr lang="nb-NO" dirty="0"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endParaRPr lang="nb-NO" dirty="0"/>
          </a:p>
        </p:txBody>
      </p:sp>
    </p:spTree>
    <p:extLst>
      <p:ext uri="{BB962C8B-B14F-4D97-AF65-F5344CB8AC3E}">
        <p14:creationId xmlns:p14="http://schemas.microsoft.com/office/powerpoint/2010/main" val="5424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p:txBody>
      </p:sp>
    </p:spTree>
    <p:extLst>
      <p:ext uri="{BB962C8B-B14F-4D97-AF65-F5344CB8AC3E}">
        <p14:creationId xmlns:p14="http://schemas.microsoft.com/office/powerpoint/2010/main" val="2113402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65481546"/>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3, 2)</a:t>
            </a:r>
            <a:endParaRPr lang="nb-NO" b="1" dirty="0">
              <a:latin typeface="Consolas" charset="0"/>
              <a:ea typeface="Consolas" charset="0"/>
              <a:cs typeface="Consolas" charset="0"/>
            </a:endParaRPr>
          </a:p>
        </p:txBody>
      </p:sp>
      <p:sp>
        <p:nvSpPr>
          <p:cNvPr id="5" name="TekstSylinder 4"/>
          <p:cNvSpPr txBox="1"/>
          <p:nvPr/>
        </p:nvSpPr>
        <p:spPr>
          <a:xfrm>
            <a:off x="3840136" y="3415268"/>
            <a:ext cx="325903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(1, 2) to (3, 2) is not a valid </a:t>
            </a:r>
            <a:r>
              <a:rPr lang="nb-NO" dirty="0" err="1"/>
              <a:t>move</a:t>
            </a:r>
            <a:endParaRPr lang="nb-NO" dirty="0"/>
          </a:p>
        </p:txBody>
      </p:sp>
      <p:sp>
        <p:nvSpPr>
          <p:cNvPr id="6" name="Pil ned 5"/>
          <p:cNvSpPr/>
          <p:nvPr/>
        </p:nvSpPr>
        <p:spPr>
          <a:xfrm>
            <a:off x="3161452" y="3090334"/>
            <a:ext cx="643467" cy="11514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4558790" y="1363133"/>
            <a:ext cx="1626407" cy="369332"/>
          </a:xfrm>
          <a:prstGeom prst="rect">
            <a:avLst/>
          </a:prstGeom>
          <a:noFill/>
        </p:spPr>
        <p:txBody>
          <a:bodyPr wrap="none" rtlCol="0">
            <a:spAutoFit/>
          </a:bodyPr>
          <a:lstStyle/>
          <a:p>
            <a:r>
              <a:rPr lang="nb-NO" dirty="0"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endParaRPr lang="nb-NO" dirty="0"/>
          </a:p>
        </p:txBody>
      </p:sp>
    </p:spTree>
    <p:extLst>
      <p:ext uri="{BB962C8B-B14F-4D97-AF65-F5344CB8AC3E}">
        <p14:creationId xmlns:p14="http://schemas.microsoft.com/office/powerpoint/2010/main" val="176702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527449710"/>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3, 3)</a:t>
            </a:r>
            <a:endParaRPr lang="nb-NO" b="1" dirty="0">
              <a:latin typeface="Consolas" charset="0"/>
              <a:ea typeface="Consolas" charset="0"/>
              <a:cs typeface="Consolas" charset="0"/>
            </a:endParaRPr>
          </a:p>
        </p:txBody>
      </p:sp>
      <p:sp>
        <p:nvSpPr>
          <p:cNvPr id="5" name="TekstSylinder 4"/>
          <p:cNvSpPr txBox="1"/>
          <p:nvPr/>
        </p:nvSpPr>
        <p:spPr>
          <a:xfrm>
            <a:off x="4710205" y="3853533"/>
            <a:ext cx="3550524"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Knight is at (1, 2) and (3, 3) is </a:t>
            </a:r>
            <a:r>
              <a:rPr lang="nb-NO" dirty="0" err="1"/>
              <a:t>empty</a:t>
            </a:r>
            <a:endParaRPr lang="nb-NO" dirty="0"/>
          </a:p>
          <a:p>
            <a:r>
              <a:rPr lang="nb-NO" dirty="0"/>
              <a:t>and (1, 2) -&gt; (3, 3) is a valid </a:t>
            </a:r>
            <a:r>
              <a:rPr lang="nb-NO" dirty="0" err="1"/>
              <a:t>move</a:t>
            </a:r>
            <a:endParaRPr lang="nb-NO" dirty="0"/>
          </a:p>
        </p:txBody>
      </p:sp>
      <p:cxnSp>
        <p:nvCxnSpPr>
          <p:cNvPr id="7" name="Vinkel 6"/>
          <p:cNvCxnSpPr/>
          <p:nvPr/>
        </p:nvCxnSpPr>
        <p:spPr>
          <a:xfrm rot="16200000" flipH="1">
            <a:off x="3374568" y="3161699"/>
            <a:ext cx="1116397" cy="905933"/>
          </a:xfrm>
          <a:prstGeom prst="bentConnector3">
            <a:avLst>
              <a:gd name="adj1" fmla="val 10005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kstSylinder 10"/>
          <p:cNvSpPr txBox="1"/>
          <p:nvPr/>
        </p:nvSpPr>
        <p:spPr>
          <a:xfrm>
            <a:off x="4558790" y="1363133"/>
            <a:ext cx="1499770" cy="369332"/>
          </a:xfrm>
          <a:prstGeom prst="rect">
            <a:avLst/>
          </a:prstGeom>
          <a:noFill/>
        </p:spPr>
        <p:txBody>
          <a:bodyPr wrap="none" rtlCol="0">
            <a:spAutoFit/>
          </a:bodyPr>
          <a:lstStyle/>
          <a:p>
            <a:r>
              <a:rPr lang="nb-NO" err="1"/>
              <a:t>returns</a:t>
            </a:r>
            <a:r>
              <a:rPr lang="nb-NO" dirty="0">
                <a:latin typeface="Consolas" charset="0"/>
                <a:ea typeface="Consolas" charset="0"/>
                <a:cs typeface="Consolas" charset="0"/>
              </a:rPr>
              <a:t> </a:t>
            </a:r>
            <a:r>
              <a:rPr lang="nb-NO" b="1" dirty="0">
                <a:latin typeface="Consolas" charset="0"/>
                <a:ea typeface="Consolas" charset="0"/>
                <a:cs typeface="Consolas" charset="0"/>
              </a:rPr>
              <a:t>true</a:t>
            </a:r>
          </a:p>
        </p:txBody>
      </p:sp>
    </p:spTree>
    <p:extLst>
      <p:ext uri="{BB962C8B-B14F-4D97-AF65-F5344CB8AC3E}">
        <p14:creationId xmlns:p14="http://schemas.microsoft.com/office/powerpoint/2010/main" val="64116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95366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a:t>
            </a:r>
            <a:r>
              <a:rPr lang="en-US" sz="1800" b="1" u="sng" dirty="0">
                <a:solidFill>
                  <a:srgbClr val="4E9072"/>
                </a:solidFill>
                <a:latin typeface="Consolas" charset="0"/>
                <a:ea typeface="Consolas" charset="0"/>
                <a:cs typeface="Consolas" charset="0"/>
              </a:rPr>
              <a:t>if the starting square contains a knight</a:t>
            </a:r>
            <a:r>
              <a:rPr lang="en-US" sz="1800" dirty="0">
                <a:solidFill>
                  <a:srgbClr val="4E9072"/>
                </a:solidFill>
                <a:latin typeface="Consolas" charset="0"/>
                <a:ea typeface="Consolas" charset="0"/>
                <a:cs typeface="Consolas" charset="0"/>
              </a:rPr>
              <a: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if</a:t>
            </a:r>
            <a:r>
              <a:rPr lang="en-US" sz="1800" b="1" dirty="0">
                <a:solidFill>
                  <a:srgbClr val="000000"/>
                </a:solidFill>
                <a:latin typeface="Consolas" charset="0"/>
                <a:ea typeface="Consolas" charset="0"/>
                <a:cs typeface="Consolas" charset="0"/>
              </a:rPr>
              <a:t> (</a:t>
            </a:r>
            <a:r>
              <a:rPr lang="en-US" sz="1800" b="1" dirty="0">
                <a:solidFill>
                  <a:srgbClr val="7E504F"/>
                </a:solidFill>
                <a:latin typeface="Consolas" charset="0"/>
                <a:ea typeface="Consolas" charset="0"/>
                <a:cs typeface="Consolas" charset="0"/>
              </a:rPr>
              <a:t>board</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startRow</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startCol</a:t>
            </a:r>
            <a:r>
              <a:rPr lang="en-US" sz="1800" b="1" dirty="0">
                <a:solidFill>
                  <a:srgbClr val="000000"/>
                </a:solidFill>
                <a:latin typeface="Consolas" charset="0"/>
                <a:ea typeface="Consolas" charset="0"/>
                <a:cs typeface="Consolas" charset="0"/>
              </a:rPr>
              <a:t>].equals(</a:t>
            </a:r>
            <a:r>
              <a:rPr lang="en-US" sz="1800" b="1" dirty="0">
                <a:solidFill>
                  <a:srgbClr val="3933FF"/>
                </a:solidFill>
                <a:latin typeface="Consolas" charset="0"/>
                <a:ea typeface="Consolas" charset="0"/>
                <a:cs typeface="Consolas" charset="0"/>
              </a:rPr>
              <a:t>"knight"</a:t>
            </a:r>
            <a:r>
              <a:rPr lang="en-US" sz="1800" b="1" dirty="0">
                <a:solidFill>
                  <a:srgbClr val="000000"/>
                </a:solidFill>
                <a:latin typeface="Consolas" charset="0"/>
                <a:ea typeface="Consolas" charset="0"/>
                <a:cs typeface="Consolas" charset="0"/>
              </a:rPr>
              <a:t>)) {</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r>
              <a:rPr lang="en-US" sz="1800" b="1"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57459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a:t>
            </a:r>
            <a:r>
              <a:rPr lang="en-US" sz="1800" b="1" u="sng" dirty="0">
                <a:solidFill>
                  <a:srgbClr val="4E9072"/>
                </a:solidFill>
                <a:latin typeface="Consolas" charset="0"/>
                <a:ea typeface="Consolas" charset="0"/>
                <a:cs typeface="Consolas" charset="0"/>
              </a:rPr>
              <a:t>the end square is empty</a:t>
            </a:r>
            <a:r>
              <a:rPr lang="en-US" sz="1800" dirty="0">
                <a:solidFill>
                  <a:srgbClr val="4E9072"/>
                </a:solidFill>
                <a:latin typeface="Consolas" charset="0"/>
                <a:ea typeface="Consolas" charset="0"/>
                <a:cs typeface="Consolas" charset="0"/>
              </a:rPr>
              <a:t>,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if</a:t>
            </a:r>
            <a:r>
              <a:rPr lang="en-US" sz="1800" b="1" dirty="0">
                <a:latin typeface="Consolas" charset="0"/>
                <a:ea typeface="Consolas" charset="0"/>
                <a:cs typeface="Consolas" charset="0"/>
              </a:rPr>
              <a:t> (</a:t>
            </a:r>
            <a:r>
              <a:rPr lang="en-US" sz="1800" b="1" dirty="0">
                <a:solidFill>
                  <a:srgbClr val="7E504F"/>
                </a:solidFill>
                <a:latin typeface="Consolas" charset="0"/>
                <a:ea typeface="Consolas" charset="0"/>
                <a:cs typeface="Consolas" charset="0"/>
              </a:rPr>
              <a:t>board</a:t>
            </a:r>
            <a:r>
              <a:rPr lang="en-US" sz="1800" b="1" dirty="0">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endRow</a:t>
            </a:r>
            <a:r>
              <a:rPr lang="en-US" sz="1800" b="1" dirty="0">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endCol</a:t>
            </a:r>
            <a:r>
              <a:rPr lang="en-US" sz="1800" b="1" dirty="0">
                <a:latin typeface="Consolas" charset="0"/>
                <a:ea typeface="Consolas" charset="0"/>
                <a:cs typeface="Consolas" charset="0"/>
              </a:rPr>
              <a:t>].equals(</a:t>
            </a:r>
            <a:r>
              <a:rPr lang="en-US" sz="1800" b="1" dirty="0">
                <a:solidFill>
                  <a:srgbClr val="3933FF"/>
                </a:solidFill>
                <a:latin typeface="Consolas" charset="0"/>
                <a:ea typeface="Consolas" charset="0"/>
                <a:cs typeface="Consolas" charset="0"/>
              </a:rPr>
              <a:t>""</a:t>
            </a:r>
            <a:r>
              <a:rPr lang="en-US" sz="1800" b="1" dirty="0">
                <a:latin typeface="Consolas" charset="0"/>
                <a:ea typeface="Consolas" charset="0"/>
                <a:cs typeface="Consolas" charset="0"/>
              </a:rPr>
              <a:t>)) {</a:t>
            </a: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endParaRPr lang="en-US" sz="1800"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b="1"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990240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a:t>
            </a:r>
            <a:r>
              <a:rPr lang="en-US" sz="1800" b="1" u="sng" dirty="0">
                <a:solidFill>
                  <a:srgbClr val="4E9072"/>
                </a:solidFill>
                <a:latin typeface="Consolas" charset="0"/>
                <a:ea typeface="Consolas" charset="0"/>
                <a:cs typeface="Consolas" charset="0"/>
              </a:rPr>
              <a:t>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a:t>
            </a:r>
            <a:r>
              <a:rPr lang="en-US" sz="1800" b="1" u="sng" dirty="0">
                <a:solidFill>
                  <a:srgbClr val="4E9072"/>
                </a:solidFill>
                <a:latin typeface="Consolas" charset="0"/>
                <a:ea typeface="Consolas" charset="0"/>
                <a:cs typeface="Consolas" charset="0"/>
              </a:rPr>
              <a:t>start square to the end square</a:t>
            </a:r>
            <a:r>
              <a:rPr lang="en-US" sz="1800" dirty="0">
                <a:solidFill>
                  <a:srgbClr val="4E9072"/>
                </a:solidFill>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a:t>
            </a:r>
            <a:r>
              <a:rPr lang="en-US" sz="1800" dirty="0">
                <a:latin typeface="Consolas" charset="0"/>
                <a:ea typeface="Consolas" charset="0"/>
                <a:cs typeface="Consolas" charset="0"/>
              </a:rPr>
              <a:t>)) {</a:t>
            </a:r>
          </a:p>
          <a:p>
            <a:pPr marL="0" indent="0">
              <a:spcBef>
                <a:spcPts val="150"/>
              </a:spcBef>
              <a:buNone/>
            </a:pPr>
            <a:r>
              <a:rPr lang="en-US" sz="1800" b="1" dirty="0">
                <a:solidFill>
                  <a:srgbClr val="931A68"/>
                </a:solidFill>
                <a:latin typeface="Consolas" charset="0"/>
                <a:ea typeface="Consolas" charset="0"/>
                <a:cs typeface="Consolas" charset="0"/>
              </a:rPr>
              <a:t>            </a:t>
            </a:r>
            <a:r>
              <a:rPr lang="en-US" sz="1800" b="1" dirty="0" err="1">
                <a:solidFill>
                  <a:srgbClr val="931A68"/>
                </a:solidFill>
                <a:latin typeface="Consolas" charset="0"/>
                <a:ea typeface="Consolas" charset="0"/>
                <a:cs typeface="Consolas" charset="0"/>
              </a:rPr>
              <a:t>int</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solidFill>
                  <a:srgbClr val="000000"/>
                </a:solidFill>
                <a:latin typeface="Consolas" charset="0"/>
                <a:ea typeface="Consolas" charset="0"/>
                <a:cs typeface="Consolas" charset="0"/>
              </a:rPr>
              <a:t> = </a:t>
            </a:r>
            <a:r>
              <a:rPr lang="en-US" sz="1800" b="1" dirty="0" err="1">
                <a:solidFill>
                  <a:srgbClr val="000000"/>
                </a:solidFill>
                <a:latin typeface="Consolas" charset="0"/>
                <a:ea typeface="Consolas" charset="0"/>
                <a:cs typeface="Consolas" charset="0"/>
              </a:rPr>
              <a:t>Math.abs</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startRow</a:t>
            </a:r>
            <a:r>
              <a:rPr lang="en-US" sz="1800" b="1" dirty="0">
                <a:solidFill>
                  <a:srgbClr val="000000"/>
                </a:solidFill>
                <a:latin typeface="Consolas" charset="0"/>
                <a:ea typeface="Consolas" charset="0"/>
                <a:cs typeface="Consolas" charset="0"/>
              </a:rPr>
              <a:t> - </a:t>
            </a:r>
            <a:r>
              <a:rPr lang="en-US" sz="1800" b="1" dirty="0" err="1">
                <a:solidFill>
                  <a:srgbClr val="7E504F"/>
                </a:solidFill>
                <a:latin typeface="Consolas" charset="0"/>
                <a:ea typeface="Consolas" charset="0"/>
                <a:cs typeface="Consolas" charset="0"/>
              </a:rPr>
              <a:t>endRow</a:t>
            </a:r>
            <a:r>
              <a:rPr lang="en-US" sz="1800" b="1" dirty="0">
                <a:solidFill>
                  <a:srgbClr val="000000"/>
                </a:solidFill>
                <a:latin typeface="Consolas" charset="0"/>
                <a:ea typeface="Consolas" charset="0"/>
                <a:cs typeface="Consolas" charset="0"/>
              </a:rPr>
              <a:t>);</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solidFill>
                  <a:srgbClr val="931A68"/>
                </a:solidFill>
                <a:latin typeface="Consolas" charset="0"/>
                <a:ea typeface="Consolas" charset="0"/>
                <a:cs typeface="Consolas" charset="0"/>
              </a:rPr>
              <a:t>            </a:t>
            </a:r>
            <a:r>
              <a:rPr lang="en-US" sz="1800" b="1" dirty="0" err="1">
                <a:solidFill>
                  <a:srgbClr val="931A68"/>
                </a:solidFill>
                <a:latin typeface="Consolas" charset="0"/>
                <a:ea typeface="Consolas" charset="0"/>
                <a:cs typeface="Consolas" charset="0"/>
              </a:rPr>
              <a:t>int</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colDifference</a:t>
            </a:r>
            <a:r>
              <a:rPr lang="en-US" sz="1800" b="1" dirty="0">
                <a:solidFill>
                  <a:srgbClr val="000000"/>
                </a:solidFill>
                <a:latin typeface="Consolas" charset="0"/>
                <a:ea typeface="Consolas" charset="0"/>
                <a:cs typeface="Consolas" charset="0"/>
              </a:rPr>
              <a:t> = </a:t>
            </a:r>
            <a:r>
              <a:rPr lang="en-US" sz="1800" b="1" dirty="0" err="1">
                <a:solidFill>
                  <a:srgbClr val="000000"/>
                </a:solidFill>
                <a:latin typeface="Consolas" charset="0"/>
                <a:ea typeface="Consolas" charset="0"/>
                <a:cs typeface="Consolas" charset="0"/>
              </a:rPr>
              <a:t>Math.abs</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startCol</a:t>
            </a:r>
            <a:r>
              <a:rPr lang="en-US" sz="1800" b="1" dirty="0">
                <a:solidFill>
                  <a:srgbClr val="000000"/>
                </a:solidFill>
                <a:latin typeface="Consolas" charset="0"/>
                <a:ea typeface="Consolas" charset="0"/>
                <a:cs typeface="Consolas" charset="0"/>
              </a:rPr>
              <a:t> - </a:t>
            </a:r>
            <a:r>
              <a:rPr lang="en-US" sz="1800" b="1" dirty="0" err="1">
                <a:solidFill>
                  <a:srgbClr val="7E504F"/>
                </a:solidFill>
                <a:latin typeface="Consolas" charset="0"/>
                <a:ea typeface="Consolas" charset="0"/>
                <a:cs typeface="Consolas" charset="0"/>
              </a:rPr>
              <a:t>endCol</a:t>
            </a:r>
            <a:r>
              <a:rPr lang="en-US" sz="1800" b="1" dirty="0">
                <a:solidFill>
                  <a:srgbClr val="000000"/>
                </a:solidFill>
                <a:latin typeface="Consolas" charset="0"/>
                <a:ea typeface="Consolas" charset="0"/>
                <a:cs typeface="Consolas" charset="0"/>
              </a:rPr>
              <a:t>);</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solidFill>
                  <a:srgbClr val="931A68"/>
                </a:solidFill>
                <a:latin typeface="Consolas" charset="0"/>
                <a:ea typeface="Consolas" charset="0"/>
                <a:cs typeface="Consolas" charset="0"/>
              </a:rPr>
              <a:t>            if</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solidFill>
                  <a:srgbClr val="000000"/>
                </a:solidFill>
                <a:latin typeface="Consolas" charset="0"/>
                <a:ea typeface="Consolas" charset="0"/>
                <a:cs typeface="Consolas" charset="0"/>
              </a:rPr>
              <a:t> == 1 &amp;&amp; </a:t>
            </a:r>
            <a:r>
              <a:rPr lang="en-US" sz="1800" b="1" dirty="0" err="1">
                <a:solidFill>
                  <a:srgbClr val="7E504F"/>
                </a:solidFill>
                <a:latin typeface="Consolas" charset="0"/>
                <a:ea typeface="Consolas" charset="0"/>
                <a:cs typeface="Consolas" charset="0"/>
              </a:rPr>
              <a:t>colDifference</a:t>
            </a:r>
            <a:r>
              <a:rPr lang="en-US" sz="1800" b="1" dirty="0">
                <a:solidFill>
                  <a:srgbClr val="000000"/>
                </a:solidFill>
                <a:latin typeface="Consolas" charset="0"/>
                <a:ea typeface="Consolas" charset="0"/>
                <a:cs typeface="Consolas" charset="0"/>
              </a:rPr>
              <a:t> == 2) || </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latin typeface="Consolas" charset="0"/>
                <a:ea typeface="Consolas" charset="0"/>
                <a:cs typeface="Consolas" charset="0"/>
              </a:rPr>
              <a:t> == 2 &amp;&amp; </a:t>
            </a:r>
            <a:r>
              <a:rPr lang="en-US" sz="1800" b="1" dirty="0" err="1">
                <a:solidFill>
                  <a:srgbClr val="7E504F"/>
                </a:solidFill>
                <a:latin typeface="Consolas" charset="0"/>
                <a:ea typeface="Consolas" charset="0"/>
                <a:cs typeface="Consolas" charset="0"/>
              </a:rPr>
              <a:t>colDifference</a:t>
            </a:r>
            <a:r>
              <a:rPr lang="en-US" sz="1800" b="1" dirty="0">
                <a:latin typeface="Consolas" charset="0"/>
                <a:ea typeface="Consolas" charset="0"/>
                <a:cs typeface="Consolas" charset="0"/>
              </a:rPr>
              <a:t> == 1)) {</a:t>
            </a:r>
          </a:p>
          <a:p>
            <a:pPr marL="0" indent="0">
              <a:spcBef>
                <a:spcPts val="150"/>
              </a:spcBef>
              <a:buNone/>
            </a:pPr>
            <a:r>
              <a:rPr lang="en-US" sz="1800" b="1" dirty="0">
                <a:solidFill>
                  <a:srgbClr val="931A68"/>
                </a:solidFill>
                <a:latin typeface="Consolas" charset="0"/>
                <a:ea typeface="Consolas" charset="0"/>
                <a:cs typeface="Consolas" charset="0"/>
              </a:rPr>
              <a:t>                return</a:t>
            </a:r>
            <a:r>
              <a:rPr lang="en-US" sz="1800" b="1" dirty="0">
                <a:solidFill>
                  <a:srgbClr val="000000"/>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true</a:t>
            </a:r>
            <a:r>
              <a:rPr lang="en-US" sz="1800" b="1" dirty="0">
                <a:solidFill>
                  <a:srgbClr val="000000"/>
                </a:solidFill>
                <a:latin typeface="Consolas" charset="0"/>
                <a:ea typeface="Consolas" charset="0"/>
                <a:cs typeface="Consolas" charset="0"/>
              </a:rPr>
              <a:t>;</a:t>
            </a:r>
            <a:endParaRPr lang="en-US" sz="1800" b="1" dirty="0">
              <a:solidFill>
                <a:srgbClr val="931A68"/>
              </a:solidFill>
              <a:latin typeface="Consolas" charset="0"/>
              <a:ea typeface="Consolas" charset="0"/>
              <a:cs typeface="Consolas" charset="0"/>
            </a:endParaRPr>
          </a:p>
          <a:p>
            <a:pPr marL="0" indent="0">
              <a:spcBef>
                <a:spcPts val="150"/>
              </a:spcBef>
              <a:buNone/>
            </a:pPr>
            <a:r>
              <a:rPr lang="en-US" sz="1800" b="1"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60866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solidFill>
                  <a:srgbClr val="000000"/>
                </a:solidFill>
                <a:latin typeface="Consolas" charset="0"/>
                <a:ea typeface="Consolas" charset="0"/>
                <a:cs typeface="Consolas" charset="0"/>
              </a:rPr>
              <a:t> = </a:t>
            </a:r>
            <a:r>
              <a:rPr lang="en-US" sz="1800" dirty="0" err="1">
                <a:solidFill>
                  <a:srgbClr val="000000"/>
                </a:solidFill>
                <a:latin typeface="Consolas" charset="0"/>
                <a:ea typeface="Consolas" charset="0"/>
                <a:cs typeface="Consolas" charset="0"/>
              </a:rPr>
              <a:t>Math.abs</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 - </a:t>
            </a:r>
            <a:r>
              <a:rPr lang="en-US" sz="1800" dirty="0" err="1">
                <a:solidFill>
                  <a:srgbClr val="7E504F"/>
                </a:solidFill>
                <a:latin typeface="Consolas" charset="0"/>
                <a:ea typeface="Consolas" charset="0"/>
                <a:cs typeface="Consolas" charset="0"/>
              </a:rPr>
              <a:t>endRow</a:t>
            </a:r>
            <a:r>
              <a:rPr lang="en-US" sz="1800" dirty="0">
                <a:solidFill>
                  <a:srgbClr val="000000"/>
                </a:solidFill>
                <a:latin typeface="Consolas" charset="0"/>
                <a:ea typeface="Consolas" charset="0"/>
                <a:cs typeface="Consolas" charset="0"/>
              </a:rPr>
              <a:t>);</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colDifference</a:t>
            </a:r>
            <a:r>
              <a:rPr lang="en-US" sz="1800" dirty="0">
                <a:solidFill>
                  <a:srgbClr val="000000"/>
                </a:solidFill>
                <a:latin typeface="Consolas" charset="0"/>
                <a:ea typeface="Consolas" charset="0"/>
                <a:cs typeface="Consolas" charset="0"/>
              </a:rPr>
              <a:t> = </a:t>
            </a:r>
            <a:r>
              <a:rPr lang="en-US" sz="1800" dirty="0" err="1">
                <a:solidFill>
                  <a:srgbClr val="000000"/>
                </a:solidFill>
                <a:latin typeface="Consolas" charset="0"/>
                <a:ea typeface="Consolas" charset="0"/>
                <a:cs typeface="Consolas" charset="0"/>
              </a:rPr>
              <a:t>Math.abs</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 - </a:t>
            </a:r>
            <a:r>
              <a:rPr lang="en-US" sz="1800" dirty="0" err="1">
                <a:solidFill>
                  <a:srgbClr val="7E504F"/>
                </a:solidFill>
                <a:latin typeface="Consolas" charset="0"/>
                <a:ea typeface="Consolas" charset="0"/>
                <a:cs typeface="Consolas" charset="0"/>
              </a:rPr>
              <a:t>endCol</a:t>
            </a:r>
            <a:r>
              <a:rPr lang="en-US" sz="1800" dirty="0">
                <a:solidFill>
                  <a:srgbClr val="000000"/>
                </a:solidFill>
                <a:latin typeface="Consolas" charset="0"/>
                <a:ea typeface="Consolas" charset="0"/>
                <a:cs typeface="Consolas" charset="0"/>
              </a:rPr>
              <a:t>);</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solidFill>
                  <a:srgbClr val="000000"/>
                </a:solidFill>
                <a:latin typeface="Consolas" charset="0"/>
                <a:ea typeface="Consolas" charset="0"/>
                <a:cs typeface="Consolas" charset="0"/>
              </a:rPr>
              <a:t> == 1 &amp;&amp; </a:t>
            </a:r>
            <a:r>
              <a:rPr lang="en-US" sz="1800" dirty="0" err="1">
                <a:solidFill>
                  <a:srgbClr val="7E504F"/>
                </a:solidFill>
                <a:latin typeface="Consolas" charset="0"/>
                <a:ea typeface="Consolas" charset="0"/>
                <a:cs typeface="Consolas" charset="0"/>
              </a:rPr>
              <a:t>colDifference</a:t>
            </a:r>
            <a:r>
              <a:rPr lang="en-US" sz="1800" dirty="0">
                <a:solidFill>
                  <a:srgbClr val="000000"/>
                </a:solidFill>
                <a:latin typeface="Consolas" charset="0"/>
                <a:ea typeface="Consolas" charset="0"/>
                <a:cs typeface="Consolas" charset="0"/>
              </a:rPr>
              <a:t> == 2) ||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latin typeface="Consolas" charset="0"/>
                <a:ea typeface="Consolas" charset="0"/>
                <a:cs typeface="Consolas" charset="0"/>
              </a:rPr>
              <a:t> == 2 &amp;&amp; </a:t>
            </a:r>
            <a:r>
              <a:rPr lang="en-US" sz="1800" dirty="0" err="1">
                <a:solidFill>
                  <a:srgbClr val="7E504F"/>
                </a:solidFill>
                <a:latin typeface="Consolas" charset="0"/>
                <a:ea typeface="Consolas" charset="0"/>
                <a:cs typeface="Consolas" charset="0"/>
              </a:rPr>
              <a:t>colDifference</a:t>
            </a:r>
            <a:r>
              <a:rPr lang="en-US" sz="1800" dirty="0">
                <a:latin typeface="Consolas" charset="0"/>
                <a:ea typeface="Consolas" charset="0"/>
                <a:cs typeface="Consolas" charset="0"/>
              </a:rPr>
              <a:t> == 1)) {</a:t>
            </a:r>
          </a:p>
          <a:p>
            <a:pPr marL="0" indent="0">
              <a:spcBef>
                <a:spcPts val="150"/>
              </a:spcBef>
              <a:buNone/>
            </a:pPr>
            <a:r>
              <a:rPr lang="en-US" sz="1800" dirty="0">
                <a:solidFill>
                  <a:srgbClr val="931A68"/>
                </a:solidFill>
                <a:latin typeface="Consolas" charset="0"/>
                <a:ea typeface="Consolas" charset="0"/>
                <a:cs typeface="Consolas" charset="0"/>
              </a:rPr>
              <a:t>                return</a:t>
            </a:r>
            <a:r>
              <a:rPr lang="en-US" sz="1800" dirty="0">
                <a:solidFill>
                  <a:srgbClr val="000000"/>
                </a:solidFill>
                <a:latin typeface="Consolas" charset="0"/>
                <a:ea typeface="Consolas" charset="0"/>
                <a:cs typeface="Consolas" charset="0"/>
              </a:rPr>
              <a:t> </a:t>
            </a:r>
            <a:r>
              <a:rPr lang="en-US" sz="1800" dirty="0">
                <a:solidFill>
                  <a:srgbClr val="931A68"/>
                </a:solidFill>
                <a:latin typeface="Consolas" charset="0"/>
                <a:ea typeface="Consolas" charset="0"/>
                <a:cs typeface="Consolas" charset="0"/>
              </a:rPr>
              <a:t>true</a:t>
            </a:r>
            <a:r>
              <a:rPr lang="en-US" sz="1800" dirty="0">
                <a:solidFill>
                  <a:srgbClr val="000000"/>
                </a:solidFill>
                <a:latin typeface="Consolas" charset="0"/>
                <a:ea typeface="Consolas" charset="0"/>
                <a:cs typeface="Consolas" charset="0"/>
              </a:rPr>
              <a:t>;</a:t>
            </a:r>
            <a:endParaRPr lang="en-US" sz="1800"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return</a:t>
            </a:r>
            <a:r>
              <a:rPr lang="en-US" sz="1800" b="1" dirty="0">
                <a:solidFill>
                  <a:srgbClr val="000000"/>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false</a:t>
            </a:r>
            <a:r>
              <a:rPr lang="en-US" sz="1800" b="1" dirty="0">
                <a:solidFill>
                  <a:srgbClr val="000000"/>
                </a:solidFill>
                <a:latin typeface="Consolas" charset="0"/>
                <a:ea typeface="Consolas" charset="0"/>
                <a:cs typeface="Consolas" charset="0"/>
              </a:rPr>
              <a:t>;</a:t>
            </a:r>
            <a:endParaRPr lang="en-US" sz="1800" b="1"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803350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t>ArrayLists</a:t>
            </a:r>
            <a:endParaRPr lang="en-US" sz="3600" dirty="0">
              <a:solidFill>
                <a:schemeClr val="bg1">
                  <a:lumMod val="75000"/>
                </a:schemeClr>
              </a:solidFill>
            </a:endParaRPr>
          </a:p>
        </p:txBody>
      </p:sp>
    </p:spTree>
    <p:extLst>
      <p:ext uri="{BB962C8B-B14F-4D97-AF65-F5344CB8AC3E}">
        <p14:creationId xmlns:p14="http://schemas.microsoft.com/office/powerpoint/2010/main" val="141376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ArrayList</a:t>
            </a:r>
            <a:endParaRPr lang="en-US" dirty="0"/>
          </a:p>
        </p:txBody>
      </p:sp>
      <p:sp>
        <p:nvSpPr>
          <p:cNvPr id="3" name="Plassholder for innhold 2"/>
          <p:cNvSpPr>
            <a:spLocks noGrp="1"/>
          </p:cNvSpPr>
          <p:nvPr>
            <p:ph idx="1"/>
          </p:nvPr>
        </p:nvSpPr>
        <p:spPr/>
        <p:txBody>
          <a:bodyPr/>
          <a:lstStyle/>
          <a:p>
            <a:r>
              <a:rPr lang="en-US" dirty="0"/>
              <a:t>An </a:t>
            </a:r>
            <a:r>
              <a:rPr lang="en-US" b="1" dirty="0" err="1"/>
              <a:t>ArrayList</a:t>
            </a:r>
            <a:r>
              <a:rPr lang="en-US" dirty="0"/>
              <a:t> is a flexible-length list of a single type of thing.</a:t>
            </a:r>
          </a:p>
          <a:p>
            <a:r>
              <a:rPr lang="en-US" dirty="0"/>
              <a:t>An </a:t>
            </a:r>
            <a:r>
              <a:rPr lang="en-US" dirty="0" err="1"/>
              <a:t>ArrayList</a:t>
            </a:r>
            <a:r>
              <a:rPr lang="en-US" dirty="0"/>
              <a:t> can only store </a:t>
            </a:r>
            <a:r>
              <a:rPr lang="en-US" b="1" dirty="0"/>
              <a:t>Objects</a:t>
            </a:r>
            <a:r>
              <a:rPr lang="en-US" dirty="0"/>
              <a:t>.</a:t>
            </a:r>
          </a:p>
          <a:p>
            <a:pPr lvl="1"/>
            <a:r>
              <a:rPr lang="en-US" dirty="0"/>
              <a:t>For primitives, use </a:t>
            </a:r>
            <a:r>
              <a:rPr lang="en-US" b="1" dirty="0" err="1"/>
              <a:t>ArrayList</a:t>
            </a:r>
            <a:r>
              <a:rPr lang="en-US" b="1" dirty="0"/>
              <a:t>&lt;Integer&gt;</a:t>
            </a:r>
            <a:r>
              <a:rPr lang="en-US" dirty="0"/>
              <a:t> instead of </a:t>
            </a:r>
            <a:r>
              <a:rPr lang="en-US" dirty="0" err="1"/>
              <a:t>ArrayList</a:t>
            </a:r>
            <a:r>
              <a:rPr lang="en-US" dirty="0"/>
              <a:t>&lt;</a:t>
            </a:r>
            <a:r>
              <a:rPr lang="en-US" dirty="0" err="1"/>
              <a:t>int</a:t>
            </a:r>
            <a:r>
              <a:rPr lang="en-US" dirty="0"/>
              <a:t>&gt;. (</a:t>
            </a:r>
            <a:r>
              <a:rPr lang="en-US" b="1" dirty="0"/>
              <a:t>Integer</a:t>
            </a:r>
            <a:r>
              <a:rPr lang="en-US" dirty="0"/>
              <a:t> is a wrapper class for </a:t>
            </a:r>
            <a:r>
              <a:rPr lang="en-US" dirty="0" err="1"/>
              <a:t>int</a:t>
            </a:r>
            <a:r>
              <a:rPr lang="en-US" dirty="0"/>
              <a:t>)</a:t>
            </a:r>
          </a:p>
          <a:p>
            <a:pPr lvl="1"/>
            <a:r>
              <a:rPr lang="en-US" dirty="0"/>
              <a:t>Other wrapper classes: </a:t>
            </a:r>
            <a:r>
              <a:rPr lang="en-US" b="1" dirty="0"/>
              <a:t>Double</a:t>
            </a:r>
            <a:r>
              <a:rPr lang="en-US" dirty="0"/>
              <a:t> instead of double, </a:t>
            </a:r>
            <a:r>
              <a:rPr lang="en-US" b="1" dirty="0"/>
              <a:t>Character</a:t>
            </a:r>
            <a:r>
              <a:rPr lang="en-US" dirty="0"/>
              <a:t> instead of char, </a:t>
            </a:r>
            <a:r>
              <a:rPr lang="en-US" b="1" dirty="0"/>
              <a:t>Boolean</a:t>
            </a:r>
            <a:r>
              <a:rPr lang="en-US" dirty="0"/>
              <a:t> instead of </a:t>
            </a:r>
            <a:r>
              <a:rPr lang="en-US" dirty="0" err="1"/>
              <a:t>boolean</a:t>
            </a:r>
            <a:r>
              <a:rPr lang="en-US" dirty="0"/>
              <a:t>.</a:t>
            </a:r>
          </a:p>
          <a:p>
            <a:r>
              <a:rPr lang="en-US" dirty="0"/>
              <a:t>An </a:t>
            </a:r>
            <a:r>
              <a:rPr lang="en-US" dirty="0" err="1"/>
              <a:t>ArrayList</a:t>
            </a:r>
            <a:r>
              <a:rPr lang="en-US" dirty="0"/>
              <a:t> has a variety of methods you can use like </a:t>
            </a:r>
            <a:r>
              <a:rPr lang="en-US" i="1" dirty="0"/>
              <a:t>.contains, .get, .add, .remove, .size</a:t>
            </a:r>
            <a:r>
              <a:rPr lang="en-US" dirty="0"/>
              <a:t>, etc.</a:t>
            </a:r>
          </a:p>
        </p:txBody>
      </p:sp>
    </p:spTree>
    <p:extLst>
      <p:ext uri="{BB962C8B-B14F-4D97-AF65-F5344CB8AC3E}">
        <p14:creationId xmlns:p14="http://schemas.microsoft.com/office/powerpoint/2010/main" val="16176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Array vs </a:t>
            </a:r>
            <a:r>
              <a:rPr lang="en-US" dirty="0" err="1"/>
              <a:t>ArrayList</a:t>
            </a:r>
            <a:endParaRPr lang="en-US" dirty="0"/>
          </a:p>
        </p:txBody>
      </p:sp>
      <p:sp>
        <p:nvSpPr>
          <p:cNvPr id="3" name="Plassholder for innhold 2"/>
          <p:cNvSpPr>
            <a:spLocks noGrp="1"/>
          </p:cNvSpPr>
          <p:nvPr>
            <p:ph idx="1"/>
          </p:nvPr>
        </p:nvSpPr>
        <p:spPr/>
        <p:txBody>
          <a:bodyPr/>
          <a:lstStyle/>
          <a:p>
            <a:r>
              <a:rPr lang="en-US" dirty="0"/>
              <a:t>Array</a:t>
            </a:r>
          </a:p>
          <a:p>
            <a:pPr lvl="1"/>
            <a:r>
              <a:rPr lang="en-US" dirty="0"/>
              <a:t>Fixed size</a:t>
            </a:r>
          </a:p>
          <a:p>
            <a:pPr lvl="1"/>
            <a:r>
              <a:rPr lang="en-US" dirty="0"/>
              <a:t>Efficient (not a concern in this class)</a:t>
            </a:r>
          </a:p>
          <a:p>
            <a:pPr lvl="1"/>
            <a:r>
              <a:rPr lang="en-US" dirty="0"/>
              <a:t>No methods, can only use </a:t>
            </a:r>
            <a:r>
              <a:rPr lang="en-US" dirty="0" err="1"/>
              <a:t>myArray.length</a:t>
            </a:r>
            <a:r>
              <a:rPr lang="en-US" dirty="0"/>
              <a:t> (no parentheses!)</a:t>
            </a:r>
          </a:p>
          <a:p>
            <a:pPr lvl="1"/>
            <a:r>
              <a:rPr lang="en-US" dirty="0"/>
              <a:t>Can store any object or primitive</a:t>
            </a:r>
          </a:p>
          <a:p>
            <a:r>
              <a:rPr lang="en-US" dirty="0" err="1"/>
              <a:t>ArrayList</a:t>
            </a:r>
            <a:endParaRPr lang="en-US" dirty="0"/>
          </a:p>
          <a:p>
            <a:pPr lvl="1"/>
            <a:r>
              <a:rPr lang="en-US" dirty="0"/>
              <a:t>Expandable</a:t>
            </a:r>
          </a:p>
          <a:p>
            <a:pPr lvl="1"/>
            <a:r>
              <a:rPr lang="en-US" dirty="0"/>
              <a:t>Less efficient than Array (not a concern in this class)</a:t>
            </a:r>
          </a:p>
          <a:p>
            <a:pPr lvl="1"/>
            <a:r>
              <a:rPr lang="en-US" dirty="0"/>
              <a:t>Convenient methods like .add(), .remove(), .contains()</a:t>
            </a:r>
          </a:p>
          <a:p>
            <a:pPr lvl="1"/>
            <a:r>
              <a:rPr lang="en-US" dirty="0"/>
              <a:t>Cannot store primitives, so use their wrapper classes instead</a:t>
            </a:r>
          </a:p>
        </p:txBody>
      </p:sp>
    </p:spTree>
    <p:extLst>
      <p:ext uri="{BB962C8B-B14F-4D97-AF65-F5344CB8AC3E}">
        <p14:creationId xmlns:p14="http://schemas.microsoft.com/office/powerpoint/2010/main" val="6650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Final </a:t>
            </a:r>
            <a:r>
              <a:rPr lang="nb-NO" dirty="0" err="1"/>
              <a:t>exam</a:t>
            </a:r>
            <a:endParaRPr lang="nb-NO" dirty="0"/>
          </a:p>
        </p:txBody>
      </p:sp>
      <p:sp>
        <p:nvSpPr>
          <p:cNvPr id="3" name="Plassholder for innhold 2"/>
          <p:cNvSpPr>
            <a:spLocks noGrp="1"/>
          </p:cNvSpPr>
          <p:nvPr>
            <p:ph idx="1"/>
          </p:nvPr>
        </p:nvSpPr>
        <p:spPr>
          <a:xfrm>
            <a:off x="152400" y="1295399"/>
            <a:ext cx="8839200" cy="5494867"/>
          </a:xfrm>
        </p:spPr>
        <p:txBody>
          <a:bodyPr/>
          <a:lstStyle/>
          <a:p>
            <a:r>
              <a:rPr lang="nb-NO" dirty="0"/>
              <a:t>Is </a:t>
            </a:r>
            <a:r>
              <a:rPr lang="nb-NO" dirty="0" err="1"/>
              <a:t>the</a:t>
            </a:r>
            <a:r>
              <a:rPr lang="nb-NO" dirty="0"/>
              <a:t> final </a:t>
            </a:r>
            <a:r>
              <a:rPr lang="nb-NO" dirty="0" err="1"/>
              <a:t>exam</a:t>
            </a:r>
            <a:r>
              <a:rPr lang="nb-NO" dirty="0"/>
              <a:t> </a:t>
            </a:r>
            <a:r>
              <a:rPr lang="nb-NO" dirty="0" err="1"/>
              <a:t>cumulative</a:t>
            </a:r>
            <a:r>
              <a:rPr lang="nb-NO" dirty="0"/>
              <a:t>?</a:t>
            </a:r>
          </a:p>
          <a:p>
            <a:r>
              <a:rPr lang="nb-NO" dirty="0" err="1"/>
              <a:t>What</a:t>
            </a:r>
            <a:r>
              <a:rPr lang="nb-NO" dirty="0"/>
              <a:t> </a:t>
            </a:r>
            <a:r>
              <a:rPr lang="nb-NO" dirty="0" err="1"/>
              <a:t>will</a:t>
            </a:r>
            <a:r>
              <a:rPr lang="nb-NO" dirty="0"/>
              <a:t> be </a:t>
            </a:r>
            <a:r>
              <a:rPr lang="nb-NO" dirty="0" err="1"/>
              <a:t>tested</a:t>
            </a:r>
            <a:r>
              <a:rPr lang="nb-NO" dirty="0"/>
              <a:t> </a:t>
            </a:r>
            <a:r>
              <a:rPr lang="nb-NO" dirty="0" err="1"/>
              <a:t>on</a:t>
            </a:r>
            <a:r>
              <a:rPr lang="nb-NO" dirty="0"/>
              <a:t> </a:t>
            </a:r>
            <a:r>
              <a:rPr lang="nb-NO" dirty="0" err="1"/>
              <a:t>the</a:t>
            </a:r>
            <a:r>
              <a:rPr lang="nb-NO" dirty="0"/>
              <a:t> final </a:t>
            </a:r>
            <a:r>
              <a:rPr lang="nb-NO" dirty="0" err="1"/>
              <a:t>exam</a:t>
            </a:r>
            <a:r>
              <a:rPr lang="nb-NO" dirty="0"/>
              <a:t>?</a:t>
            </a:r>
          </a:p>
          <a:p>
            <a:r>
              <a:rPr lang="nb-NO" dirty="0" err="1"/>
              <a:t>What</a:t>
            </a:r>
            <a:r>
              <a:rPr lang="nb-NO" dirty="0"/>
              <a:t> </a:t>
            </a:r>
            <a:r>
              <a:rPr lang="nb-NO" dirty="0" err="1"/>
              <a:t>about</a:t>
            </a:r>
            <a:r>
              <a:rPr lang="nb-NO" dirty="0"/>
              <a:t> all </a:t>
            </a:r>
            <a:r>
              <a:rPr lang="nb-NO" dirty="0" err="1"/>
              <a:t>this</a:t>
            </a:r>
            <a:r>
              <a:rPr lang="nb-NO" dirty="0"/>
              <a:t> </a:t>
            </a:r>
            <a:r>
              <a:rPr lang="nb-NO" dirty="0" err="1"/>
              <a:t>stuff</a:t>
            </a:r>
            <a:r>
              <a:rPr lang="nb-NO" dirty="0"/>
              <a:t> </a:t>
            </a:r>
            <a:r>
              <a:rPr lang="nb-NO" dirty="0" err="1"/>
              <a:t>you</a:t>
            </a:r>
            <a:r>
              <a:rPr lang="nb-NO" dirty="0"/>
              <a:t> </a:t>
            </a:r>
            <a:r>
              <a:rPr lang="nb-NO" dirty="0" err="1"/>
              <a:t>aren’t</a:t>
            </a:r>
            <a:r>
              <a:rPr lang="nb-NO" dirty="0"/>
              <a:t> </a:t>
            </a:r>
            <a:r>
              <a:rPr lang="nb-NO" dirty="0" err="1"/>
              <a:t>covering</a:t>
            </a:r>
            <a:r>
              <a:rPr lang="nb-NO" dirty="0"/>
              <a:t> </a:t>
            </a:r>
            <a:r>
              <a:rPr lang="nb-NO" dirty="0" err="1"/>
              <a:t>today</a:t>
            </a:r>
            <a:r>
              <a:rPr lang="nb-NO" dirty="0"/>
              <a:t>?</a:t>
            </a:r>
          </a:p>
          <a:p>
            <a:pPr lvl="1"/>
            <a:r>
              <a:rPr lang="nb-NO" dirty="0"/>
              <a:t>Expressions and Variables</a:t>
            </a:r>
          </a:p>
          <a:p>
            <a:pPr lvl="1"/>
            <a:r>
              <a:rPr lang="nb-NO" dirty="0"/>
              <a:t>Java Control Statements</a:t>
            </a:r>
          </a:p>
          <a:p>
            <a:pPr lvl="1"/>
            <a:r>
              <a:rPr lang="nb-NO" dirty="0"/>
              <a:t>Console Programs</a:t>
            </a:r>
          </a:p>
          <a:p>
            <a:pPr lvl="1"/>
            <a:r>
              <a:rPr lang="nb-NO" dirty="0"/>
              <a:t>Methods, parameters, </a:t>
            </a:r>
            <a:r>
              <a:rPr lang="nb-NO" dirty="0" err="1"/>
              <a:t>returns</a:t>
            </a:r>
            <a:endParaRPr lang="nb-NO" dirty="0"/>
          </a:p>
          <a:p>
            <a:pPr lvl="1"/>
            <a:r>
              <a:rPr lang="nb-NO" dirty="0" err="1"/>
              <a:t>Randomness</a:t>
            </a:r>
            <a:endParaRPr lang="nb-NO" dirty="0"/>
          </a:p>
          <a:p>
            <a:pPr lvl="1"/>
            <a:r>
              <a:rPr lang="nb-NO" dirty="0" err="1"/>
              <a:t>Strings</a:t>
            </a:r>
            <a:r>
              <a:rPr lang="nb-NO" dirty="0"/>
              <a:t> and </a:t>
            </a:r>
            <a:r>
              <a:rPr lang="nb-NO" dirty="0" err="1"/>
              <a:t>chars</a:t>
            </a:r>
            <a:endParaRPr lang="nb-NO" dirty="0"/>
          </a:p>
          <a:p>
            <a:pPr lvl="1"/>
            <a:r>
              <a:rPr lang="nb-NO" dirty="0" err="1"/>
              <a:t>Scanners</a:t>
            </a:r>
            <a:r>
              <a:rPr lang="nb-NO" dirty="0"/>
              <a:t> and file </a:t>
            </a:r>
            <a:r>
              <a:rPr lang="nb-NO" dirty="0" err="1"/>
              <a:t>processing</a:t>
            </a:r>
            <a:endParaRPr lang="nb-NO" dirty="0"/>
          </a:p>
          <a:p>
            <a:pPr lvl="1"/>
            <a:r>
              <a:rPr lang="nb-NO" dirty="0"/>
              <a:t>Memory</a:t>
            </a:r>
          </a:p>
          <a:p>
            <a:r>
              <a:rPr lang="nb-NO" dirty="0"/>
              <a:t>Is </a:t>
            </a:r>
            <a:r>
              <a:rPr lang="nb-NO" dirty="0" err="1"/>
              <a:t>the</a:t>
            </a:r>
            <a:r>
              <a:rPr lang="nb-NO" dirty="0"/>
              <a:t> final </a:t>
            </a:r>
            <a:r>
              <a:rPr lang="nb-NO" dirty="0" err="1"/>
              <a:t>exam</a:t>
            </a:r>
            <a:r>
              <a:rPr lang="nb-NO" dirty="0"/>
              <a:t> </a:t>
            </a:r>
            <a:r>
              <a:rPr lang="nb-NO" dirty="0" err="1"/>
              <a:t>going</a:t>
            </a:r>
            <a:r>
              <a:rPr lang="nb-NO" dirty="0"/>
              <a:t> to be </a:t>
            </a:r>
            <a:r>
              <a:rPr lang="nb-NO" dirty="0" err="1"/>
              <a:t>difficult</a:t>
            </a:r>
            <a:r>
              <a:rPr lang="nb-NO" dirty="0"/>
              <a:t>/</a:t>
            </a:r>
            <a:r>
              <a:rPr lang="nb-NO" dirty="0" err="1"/>
              <a:t>curved</a:t>
            </a:r>
            <a:r>
              <a:rPr lang="nb-NO" dirty="0"/>
              <a:t>?</a:t>
            </a:r>
          </a:p>
          <a:p>
            <a:r>
              <a:rPr lang="nb-NO" dirty="0"/>
              <a:t>How </a:t>
            </a:r>
            <a:r>
              <a:rPr lang="nb-NO" dirty="0" err="1"/>
              <a:t>can</a:t>
            </a:r>
            <a:r>
              <a:rPr lang="nb-NO" dirty="0"/>
              <a:t> I </a:t>
            </a:r>
            <a:r>
              <a:rPr lang="nb-NO" dirty="0" err="1"/>
              <a:t>practice</a:t>
            </a:r>
            <a:r>
              <a:rPr lang="nb-NO" dirty="0"/>
              <a:t> for </a:t>
            </a:r>
            <a:r>
              <a:rPr lang="nb-NO" dirty="0" err="1"/>
              <a:t>the</a:t>
            </a:r>
            <a:r>
              <a:rPr lang="nb-NO" dirty="0"/>
              <a:t> final?</a:t>
            </a:r>
          </a:p>
        </p:txBody>
      </p:sp>
      <p:pic>
        <p:nvPicPr>
          <p:cNvPr id="4" name="Bilde 3"/>
          <p:cNvPicPr>
            <a:picLocks noChangeAspect="1"/>
          </p:cNvPicPr>
          <p:nvPr/>
        </p:nvPicPr>
        <p:blipFill>
          <a:blip r:embed="rId3"/>
          <a:stretch>
            <a:fillRect/>
          </a:stretch>
        </p:blipFill>
        <p:spPr>
          <a:xfrm>
            <a:off x="4572000" y="2755900"/>
            <a:ext cx="2495550" cy="3124991"/>
          </a:xfrm>
          <a:prstGeom prst="rect">
            <a:avLst/>
          </a:prstGeom>
        </p:spPr>
      </p:pic>
      <p:sp>
        <p:nvSpPr>
          <p:cNvPr id="5" name="TekstSylinder 4"/>
          <p:cNvSpPr txBox="1"/>
          <p:nvPr/>
        </p:nvSpPr>
        <p:spPr>
          <a:xfrm>
            <a:off x="6341533" y="2853267"/>
            <a:ext cx="2523067" cy="923330"/>
          </a:xfrm>
          <a:prstGeom prst="rect">
            <a:avLst/>
          </a:prstGeom>
          <a:noFill/>
        </p:spPr>
        <p:txBody>
          <a:bodyPr wrap="square" rtlCol="0">
            <a:spAutoFit/>
          </a:bodyPr>
          <a:lstStyle/>
          <a:p>
            <a:r>
              <a:rPr lang="nb-NO" dirty="0" err="1"/>
              <a:t>Midterm</a:t>
            </a:r>
            <a:r>
              <a:rPr lang="nb-NO" dirty="0"/>
              <a:t> </a:t>
            </a:r>
            <a:r>
              <a:rPr lang="nb-NO" dirty="0" err="1"/>
              <a:t>review</a:t>
            </a:r>
            <a:r>
              <a:rPr lang="nb-NO" dirty="0"/>
              <a:t> </a:t>
            </a:r>
            <a:r>
              <a:rPr lang="nb-NO" dirty="0" err="1"/>
              <a:t>session</a:t>
            </a:r>
            <a:r>
              <a:rPr lang="nb-NO" dirty="0"/>
              <a:t> </a:t>
            </a:r>
            <a:r>
              <a:rPr lang="nb-NO" dirty="0" err="1"/>
              <a:t>was</a:t>
            </a:r>
            <a:r>
              <a:rPr lang="nb-NO" dirty="0"/>
              <a:t> </a:t>
            </a:r>
            <a:r>
              <a:rPr lang="nb-NO" dirty="0" err="1"/>
              <a:t>the</a:t>
            </a:r>
            <a:r>
              <a:rPr lang="nb-NO" dirty="0"/>
              <a:t> </a:t>
            </a:r>
            <a:r>
              <a:rPr lang="nb-NO" dirty="0" err="1"/>
              <a:t>recorded</a:t>
            </a:r>
            <a:r>
              <a:rPr lang="nb-NO" dirty="0"/>
              <a:t> </a:t>
            </a:r>
            <a:r>
              <a:rPr lang="nb-NO" dirty="0" err="1"/>
              <a:t>section</a:t>
            </a:r>
            <a:r>
              <a:rPr lang="nb-NO" dirty="0"/>
              <a:t> </a:t>
            </a:r>
            <a:r>
              <a:rPr lang="nb-NO" dirty="0" err="1"/>
              <a:t>on</a:t>
            </a:r>
            <a:r>
              <a:rPr lang="nb-NO" dirty="0"/>
              <a:t> Friday </a:t>
            </a:r>
            <a:r>
              <a:rPr lang="nb-NO" dirty="0" err="1"/>
              <a:t>of</a:t>
            </a:r>
            <a:r>
              <a:rPr lang="nb-NO" dirty="0"/>
              <a:t> </a:t>
            </a:r>
            <a:r>
              <a:rPr lang="nb-NO" dirty="0" err="1"/>
              <a:t>Week</a:t>
            </a:r>
            <a:r>
              <a:rPr lang="nb-NO" dirty="0"/>
              <a:t> 4</a:t>
            </a:r>
          </a:p>
        </p:txBody>
      </p:sp>
    </p:spTree>
    <p:extLst>
      <p:ext uri="{BB962C8B-B14F-4D97-AF65-F5344CB8AC3E}">
        <p14:creationId xmlns:p14="http://schemas.microsoft.com/office/powerpoint/2010/main" val="14299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deleteDuplicates</a:t>
            </a:r>
            <a:r>
              <a:rPr lang="en-US" dirty="0"/>
              <a:t>()</a:t>
            </a:r>
          </a:p>
        </p:txBody>
      </p:sp>
      <p:sp>
        <p:nvSpPr>
          <p:cNvPr id="3" name="Plassholder for innhold 2"/>
          <p:cNvSpPr>
            <a:spLocks noGrp="1"/>
          </p:cNvSpPr>
          <p:nvPr>
            <p:ph idx="1"/>
          </p:nvPr>
        </p:nvSpPr>
        <p:spPr/>
        <p:txBody>
          <a:bodyPr/>
          <a:lstStyle/>
          <a:p>
            <a:pPr marL="0" indent="0">
              <a:buNone/>
            </a:pPr>
            <a:r>
              <a:rPr lang="en-US" sz="1800" dirty="0">
                <a:latin typeface="Consolas" charset="0"/>
                <a:ea typeface="Consolas" charset="0"/>
                <a:cs typeface="Consolas" charset="0"/>
              </a:rPr>
              <a:t>       private void </a:t>
            </a:r>
            <a:r>
              <a:rPr lang="en-US" sz="1800" dirty="0" err="1">
                <a:latin typeface="Consolas" charset="0"/>
                <a:ea typeface="Consolas" charset="0"/>
                <a:cs typeface="Consolas" charset="0"/>
              </a:rPr>
              <a:t>deleteDuplicates</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ArrayList</a:t>
            </a:r>
            <a:r>
              <a:rPr lang="en-US" sz="1800" dirty="0">
                <a:latin typeface="Consolas" charset="0"/>
                <a:ea typeface="Consolas" charset="0"/>
                <a:cs typeface="Consolas" charset="0"/>
              </a:rPr>
              <a:t>&lt;String&gt; list)</a:t>
            </a:r>
          </a:p>
          <a:p>
            <a:endParaRPr lang="en-US" sz="1800" dirty="0"/>
          </a:p>
          <a:p>
            <a:r>
              <a:rPr lang="en-US" dirty="0"/>
              <a:t>Guaranteed that list is in sorted order</a:t>
            </a:r>
          </a:p>
          <a:p>
            <a:r>
              <a:rPr lang="en-US" dirty="0"/>
              <a:t>{"be", "be", "is", "not", "or", "question", "that", "the", "to", "to"} becomes {“be”, “is”, “not”, “or”, “question”, “that”, “the”, “to”}</a:t>
            </a:r>
          </a:p>
          <a:p>
            <a:endParaRPr lang="en-US" dirty="0"/>
          </a:p>
          <a:p>
            <a:r>
              <a:rPr lang="en-US" dirty="0"/>
              <a:t>Solution strategy:</a:t>
            </a:r>
          </a:p>
          <a:p>
            <a:pPr lvl="1"/>
            <a:r>
              <a:rPr lang="en-US" dirty="0"/>
              <a:t>Loop through </a:t>
            </a:r>
            <a:r>
              <a:rPr lang="en-US" dirty="0" err="1"/>
              <a:t>ArrayList</a:t>
            </a:r>
            <a:endParaRPr lang="en-US" dirty="0"/>
          </a:p>
          <a:p>
            <a:pPr lvl="1"/>
            <a:r>
              <a:rPr lang="en-US" dirty="0"/>
              <a:t>Compare pairs of elements</a:t>
            </a:r>
          </a:p>
          <a:p>
            <a:pPr lvl="1"/>
            <a:r>
              <a:rPr lang="en-US" dirty="0"/>
              <a:t>If </a:t>
            </a:r>
            <a:r>
              <a:rPr lang="en-US" dirty="0" err="1"/>
              <a:t>element.equals</a:t>
            </a:r>
            <a:r>
              <a:rPr lang="en-US" dirty="0"/>
              <a:t>(</a:t>
            </a:r>
            <a:r>
              <a:rPr lang="en-US" dirty="0" err="1"/>
              <a:t>nextElement</a:t>
            </a:r>
            <a:r>
              <a:rPr lang="en-US" dirty="0"/>
              <a:t>), remove element from the list</a:t>
            </a:r>
          </a:p>
        </p:txBody>
      </p:sp>
    </p:spTree>
    <p:extLst>
      <p:ext uri="{BB962C8B-B14F-4D97-AF65-F5344CB8AC3E}">
        <p14:creationId xmlns:p14="http://schemas.microsoft.com/office/powerpoint/2010/main" val="72753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deleteDuplicates</a:t>
            </a:r>
            <a:endParaRPr lang="nb-NO" dirty="0"/>
          </a:p>
        </p:txBody>
      </p:sp>
      <p:sp>
        <p:nvSpPr>
          <p:cNvPr id="3" name="Plassholder for innhold 2"/>
          <p:cNvSpPr>
            <a:spLocks noGrp="1"/>
          </p:cNvSpPr>
          <p:nvPr>
            <p:ph idx="1"/>
          </p:nvPr>
        </p:nvSpPr>
        <p:spPr/>
        <p:txBody>
          <a:bodyPr/>
          <a:lstStyle/>
          <a:p>
            <a:r>
              <a:rPr lang="en-US" dirty="0"/>
              <a:t>Loop through </a:t>
            </a:r>
            <a:r>
              <a:rPr lang="en-US" dirty="0" err="1"/>
              <a:t>ArrayList</a:t>
            </a:r>
            <a:endParaRPr lang="en-US" dirty="0"/>
          </a:p>
          <a:p>
            <a:r>
              <a:rPr lang="en-US" dirty="0"/>
              <a:t>Compare pairs of elements</a:t>
            </a:r>
          </a:p>
          <a:p>
            <a:r>
              <a:rPr lang="en-US" dirty="0"/>
              <a:t>If </a:t>
            </a:r>
            <a:r>
              <a:rPr lang="en-US" dirty="0" err="1"/>
              <a:t>element.equals</a:t>
            </a:r>
            <a:r>
              <a:rPr lang="en-US" dirty="0"/>
              <a:t>(</a:t>
            </a:r>
            <a:r>
              <a:rPr lang="en-US" dirty="0" err="1"/>
              <a:t>nextElement</a:t>
            </a:r>
            <a:r>
              <a:rPr lang="en-US" dirty="0"/>
              <a:t>), remove element from the list</a:t>
            </a:r>
          </a:p>
          <a:p>
            <a:pPr marL="0" lvl="0" indent="0" fontAlgn="auto">
              <a:spcBef>
                <a:spcPts val="0"/>
              </a:spcBef>
              <a:spcAft>
                <a:spcPts val="0"/>
              </a:spcAft>
              <a:buNone/>
            </a:pPr>
            <a:endParaRPr lang="nb-NO" dirty="0"/>
          </a:p>
        </p:txBody>
      </p:sp>
      <p:pic>
        <p:nvPicPr>
          <p:cNvPr id="4" name="Bilde 3"/>
          <p:cNvPicPr>
            <a:picLocks noChangeAspect="1"/>
          </p:cNvPicPr>
          <p:nvPr/>
        </p:nvPicPr>
        <p:blipFill>
          <a:blip r:embed="rId2"/>
          <a:stretch>
            <a:fillRect/>
          </a:stretch>
        </p:blipFill>
        <p:spPr>
          <a:xfrm>
            <a:off x="457200" y="2890927"/>
            <a:ext cx="8229600" cy="3366294"/>
          </a:xfrm>
          <a:prstGeom prst="rect">
            <a:avLst/>
          </a:prstGeom>
        </p:spPr>
      </p:pic>
    </p:spTree>
    <p:extLst>
      <p:ext uri="{BB962C8B-B14F-4D97-AF65-F5344CB8AC3E}">
        <p14:creationId xmlns:p14="http://schemas.microsoft.com/office/powerpoint/2010/main" val="1448963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deleteDuplicatesReverse</a:t>
            </a:r>
            <a:endParaRPr lang="nb-NO" dirty="0"/>
          </a:p>
        </p:txBody>
      </p:sp>
      <p:sp>
        <p:nvSpPr>
          <p:cNvPr id="3" name="Plassholder for innhold 2"/>
          <p:cNvSpPr>
            <a:spLocks noGrp="1"/>
          </p:cNvSpPr>
          <p:nvPr>
            <p:ph idx="1"/>
          </p:nvPr>
        </p:nvSpPr>
        <p:spPr/>
        <p:txBody>
          <a:bodyPr/>
          <a:lstStyle/>
          <a:p>
            <a:r>
              <a:rPr lang="en-US" dirty="0"/>
              <a:t>Loop through </a:t>
            </a:r>
            <a:r>
              <a:rPr lang="en-US" dirty="0" err="1"/>
              <a:t>ArrayList</a:t>
            </a:r>
            <a:r>
              <a:rPr lang="en-US" dirty="0"/>
              <a:t> </a:t>
            </a:r>
            <a:r>
              <a:rPr lang="en-US" b="1" dirty="0"/>
              <a:t>in reverse</a:t>
            </a:r>
          </a:p>
          <a:p>
            <a:r>
              <a:rPr lang="en-US" dirty="0"/>
              <a:t>Compare pairs of elements</a:t>
            </a:r>
          </a:p>
          <a:p>
            <a:r>
              <a:rPr lang="en-US" dirty="0"/>
              <a:t>If </a:t>
            </a:r>
            <a:r>
              <a:rPr lang="en-US" dirty="0" err="1"/>
              <a:t>element.equals</a:t>
            </a:r>
            <a:r>
              <a:rPr lang="en-US" dirty="0"/>
              <a:t>(</a:t>
            </a:r>
            <a:r>
              <a:rPr lang="en-US" b="1" dirty="0" err="1"/>
              <a:t>previous</a:t>
            </a:r>
            <a:r>
              <a:rPr lang="en-US" dirty="0" err="1"/>
              <a:t>Element</a:t>
            </a:r>
            <a:r>
              <a:rPr lang="en-US" dirty="0"/>
              <a:t>), remove element from the list</a:t>
            </a:r>
          </a:p>
          <a:p>
            <a:pPr marL="0" lvl="0" indent="0" fontAlgn="auto">
              <a:spcBef>
                <a:spcPts val="0"/>
              </a:spcBef>
              <a:spcAft>
                <a:spcPts val="0"/>
              </a:spcAft>
              <a:buNone/>
            </a:pPr>
            <a:endParaRPr lang="nb-NO" dirty="0"/>
          </a:p>
        </p:txBody>
      </p:sp>
      <p:pic>
        <p:nvPicPr>
          <p:cNvPr id="5" name="Bilde 4"/>
          <p:cNvPicPr>
            <a:picLocks noChangeAspect="1"/>
          </p:cNvPicPr>
          <p:nvPr/>
        </p:nvPicPr>
        <p:blipFill>
          <a:blip r:embed="rId2"/>
          <a:stretch>
            <a:fillRect/>
          </a:stretch>
        </p:blipFill>
        <p:spPr>
          <a:xfrm>
            <a:off x="340751" y="2838208"/>
            <a:ext cx="8479399" cy="2838692"/>
          </a:xfrm>
          <a:prstGeom prst="rect">
            <a:avLst/>
          </a:prstGeom>
        </p:spPr>
      </p:pic>
    </p:spTree>
    <p:extLst>
      <p:ext uri="{BB962C8B-B14F-4D97-AF65-F5344CB8AC3E}">
        <p14:creationId xmlns:p14="http://schemas.microsoft.com/office/powerpoint/2010/main" val="1153391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Recap</a:t>
            </a:r>
          </a:p>
        </p:txBody>
      </p:sp>
      <p:sp>
        <p:nvSpPr>
          <p:cNvPr id="3" name="Plassholder for innhold 2"/>
          <p:cNvSpPr>
            <a:spLocks noGrp="1"/>
          </p:cNvSpPr>
          <p:nvPr>
            <p:ph idx="1"/>
          </p:nvPr>
        </p:nvSpPr>
        <p:spPr>
          <a:xfrm>
            <a:off x="152400" y="1295399"/>
            <a:ext cx="8839200" cy="5376333"/>
          </a:xfrm>
        </p:spPr>
        <p:txBody>
          <a:bodyPr/>
          <a:lstStyle/>
          <a:p>
            <a:r>
              <a:rPr lang="en-US" sz="3600" dirty="0"/>
              <a:t>Announcements/Exam logistics</a:t>
            </a:r>
          </a:p>
          <a:p>
            <a:r>
              <a:rPr lang="en-US" sz="3600" dirty="0"/>
              <a:t>Learning Goals</a:t>
            </a:r>
          </a:p>
          <a:p>
            <a:r>
              <a:rPr lang="en-US" sz="3600" dirty="0"/>
              <a:t>Graphics, Animation, Events</a:t>
            </a:r>
          </a:p>
          <a:p>
            <a:r>
              <a:rPr lang="en-US" sz="3600" dirty="0"/>
              <a:t>Arrays</a:t>
            </a:r>
          </a:p>
          <a:p>
            <a:r>
              <a:rPr lang="en-US" sz="3600" dirty="0" err="1"/>
              <a:t>ArrayLists</a:t>
            </a:r>
            <a:endParaRPr lang="en-US" sz="3600" dirty="0"/>
          </a:p>
          <a:p>
            <a:pPr marL="0" indent="0">
              <a:buNone/>
            </a:pPr>
            <a:endParaRPr lang="en-US" sz="3600" dirty="0"/>
          </a:p>
          <a:p>
            <a:pPr marL="0" indent="0">
              <a:buNone/>
            </a:pPr>
            <a:endParaRPr lang="en-US" sz="3600" dirty="0"/>
          </a:p>
          <a:p>
            <a:pPr marL="0" indent="0">
              <a:buNone/>
            </a:pPr>
            <a:r>
              <a:rPr lang="en-US" sz="3600" b="1" dirty="0"/>
              <a:t>Next time: Final Exam Review 2</a:t>
            </a:r>
          </a:p>
        </p:txBody>
      </p:sp>
    </p:spTree>
    <p:extLst>
      <p:ext uri="{BB962C8B-B14F-4D97-AF65-F5344CB8AC3E}">
        <p14:creationId xmlns:p14="http://schemas.microsoft.com/office/powerpoint/2010/main" val="76881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Practicing for the final</a:t>
            </a:r>
          </a:p>
        </p:txBody>
      </p:sp>
      <p:sp>
        <p:nvSpPr>
          <p:cNvPr id="3" name="Plassholder for innhold 2"/>
          <p:cNvSpPr>
            <a:spLocks noGrp="1"/>
          </p:cNvSpPr>
          <p:nvPr>
            <p:ph idx="1"/>
          </p:nvPr>
        </p:nvSpPr>
        <p:spPr/>
        <p:txBody>
          <a:bodyPr/>
          <a:lstStyle/>
          <a:p>
            <a:r>
              <a:rPr lang="en-US" dirty="0"/>
              <a:t>Review concepts you’re unsure of</a:t>
            </a:r>
          </a:p>
          <a:p>
            <a:r>
              <a:rPr lang="en-US" dirty="0"/>
              <a:t>Review programs we wrote in lecture</a:t>
            </a:r>
          </a:p>
          <a:p>
            <a:r>
              <a:rPr lang="en-US" dirty="0"/>
              <a:t>Do section problems</a:t>
            </a:r>
          </a:p>
          <a:p>
            <a:r>
              <a:rPr lang="en-US" dirty="0"/>
              <a:t>Do practice final under real conditions</a:t>
            </a:r>
          </a:p>
          <a:p>
            <a:r>
              <a:rPr lang="en-US" dirty="0">
                <a:hlinkClick r:id="rId2"/>
              </a:rPr>
              <a:t>codestepbystep.com</a:t>
            </a:r>
            <a:endParaRPr lang="en-US" dirty="0"/>
          </a:p>
          <a:p>
            <a:endParaRPr lang="en-US" dirty="0"/>
          </a:p>
          <a:p>
            <a:r>
              <a:rPr lang="en-US" dirty="0"/>
              <a:t>Colin’s secret test-taking strategy:</a:t>
            </a:r>
          </a:p>
          <a:p>
            <a:pPr lvl="1"/>
            <a:r>
              <a:rPr lang="en-US" dirty="0"/>
              <a:t>Using </a:t>
            </a:r>
            <a:r>
              <a:rPr lang="en-US" dirty="0" err="1"/>
              <a:t>BlueBook’s</a:t>
            </a:r>
            <a:r>
              <a:rPr lang="en-US" dirty="0"/>
              <a:t> timer, give yourself 3-5 minutes to read and start writing pseudocode for each problem</a:t>
            </a:r>
          </a:p>
          <a:p>
            <a:pPr lvl="1"/>
            <a:r>
              <a:rPr lang="en-US" dirty="0"/>
              <a:t>Once you’ve thought about every problem, go back to the one that seemed easiest and start coding for real</a:t>
            </a:r>
          </a:p>
          <a:p>
            <a:pPr lvl="1"/>
            <a:r>
              <a:rPr lang="en-US" dirty="0"/>
              <a:t>This is not about finishing every problem; it is about collecting points</a:t>
            </a:r>
          </a:p>
        </p:txBody>
      </p:sp>
    </p:spTree>
    <p:extLst>
      <p:ext uri="{BB962C8B-B14F-4D97-AF65-F5344CB8AC3E}">
        <p14:creationId xmlns:p14="http://schemas.microsoft.com/office/powerpoint/2010/main" val="113615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t>Learning Goals</a:t>
            </a:r>
            <a:endParaRPr lang="en-US" sz="3600" dirty="0">
              <a:solidFill>
                <a:schemeClr val="bg1">
                  <a:lumMod val="75000"/>
                </a:schemeClr>
              </a:solidFill>
            </a:endParaRP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p:txBody>
      </p:sp>
    </p:spTree>
    <p:extLst>
      <p:ext uri="{BB962C8B-B14F-4D97-AF65-F5344CB8AC3E}">
        <p14:creationId xmlns:p14="http://schemas.microsoft.com/office/powerpoint/2010/main" val="117097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t>Lectures 1-3</a:t>
            </a:r>
            <a:r>
              <a:rPr lang="en-US" sz="3600" dirty="0">
                <a:sym typeface="Wingdings" pitchFamily="2" charset="2"/>
              </a:rPr>
              <a:t> (Karel): Apply programmatic thinking and decomposition to logical tasks</a:t>
            </a:r>
          </a:p>
          <a:p>
            <a:r>
              <a:rPr lang="en-US" sz="3600" dirty="0">
                <a:sym typeface="Wingdings" pitchFamily="2" charset="2"/>
              </a:rPr>
              <a:t>Lecture 4 (Intro to Java): Create variables of primitive types, perform console I/O, and evaluate expressions using primitive types</a:t>
            </a:r>
          </a:p>
          <a:p>
            <a:r>
              <a:rPr lang="en-US" sz="3600" dirty="0">
                <a:sym typeface="Wingdings" pitchFamily="2" charset="2"/>
              </a:rPr>
              <a:t>Lecture 5 (Booleans and Control Flow): Use loops to perform repeated tasks, use conditions to decide which tasks to perform</a:t>
            </a:r>
          </a:p>
          <a:p>
            <a:pPr marL="0" indent="0">
              <a:buNone/>
            </a:pPr>
            <a:endParaRPr lang="en-US" sz="3600" dirty="0"/>
          </a:p>
        </p:txBody>
      </p:sp>
    </p:spTree>
    <p:extLst>
      <p:ext uri="{BB962C8B-B14F-4D97-AF65-F5344CB8AC3E}">
        <p14:creationId xmlns:p14="http://schemas.microsoft.com/office/powerpoint/2010/main" val="48634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t>Lecture 6</a:t>
            </a:r>
            <a:r>
              <a:rPr lang="en-US" sz="3600" dirty="0">
                <a:sym typeface="Wingdings" pitchFamily="2" charset="2"/>
              </a:rPr>
              <a:t> (Scope): Identify a variable’s scope</a:t>
            </a:r>
          </a:p>
          <a:p>
            <a:r>
              <a:rPr lang="en-US" sz="3600" dirty="0">
                <a:sym typeface="Wingdings" pitchFamily="2" charset="2"/>
              </a:rPr>
              <a:t>Lecture 7 (Parameters and Return): Write functions that pass parameters and leverage return values to overcome the limitation of scope in program decomposition</a:t>
            </a:r>
          </a:p>
        </p:txBody>
      </p:sp>
    </p:spTree>
    <p:extLst>
      <p:ext uri="{BB962C8B-B14F-4D97-AF65-F5344CB8AC3E}">
        <p14:creationId xmlns:p14="http://schemas.microsoft.com/office/powerpoint/2010/main" val="3029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 8 (Characters and Strings): Use randomness to write interesting programs, recall that Java understands chars as ASCII values (</a:t>
            </a:r>
            <a:r>
              <a:rPr lang="en-US" sz="3600" dirty="0" err="1">
                <a:sym typeface="Wingdings" pitchFamily="2" charset="2"/>
              </a:rPr>
              <a:t>ints</a:t>
            </a:r>
            <a:r>
              <a:rPr lang="en-US" sz="3600" dirty="0">
                <a:sym typeface="Wingdings" pitchFamily="2" charset="2"/>
              </a:rPr>
              <a:t> from 0 - 255), create String variables, recall that Strings are immutable</a:t>
            </a:r>
          </a:p>
        </p:txBody>
      </p:sp>
    </p:spTree>
    <p:extLst>
      <p:ext uri="{BB962C8B-B14F-4D97-AF65-F5344CB8AC3E}">
        <p14:creationId xmlns:p14="http://schemas.microsoft.com/office/powerpoint/2010/main" val="2006536209"/>
      </p:ext>
    </p:extLst>
  </p:cSld>
  <p:clrMapOvr>
    <a:masterClrMapping/>
  </p:clrMapOvr>
</p:sld>
</file>

<file path=ppt/theme/theme1.xml><?xml version="1.0" encoding="utf-8"?>
<a:theme xmlns:a="http://schemas.openxmlformats.org/drawingml/2006/main" name="DarkRedTo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rkRedTop" id="{ED291D7B-52D5-7F4D-8D0F-478BBECA120D}" vid="{49A1DCBC-0F56-6B46-960A-7A45F67CC7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DarkRedTop</Template>
  <TotalTime>9631</TotalTime>
  <Words>2479</Words>
  <Application>Microsoft Macintosh PowerPoint</Application>
  <PresentationFormat>On-screen Show (4:3)</PresentationFormat>
  <Paragraphs>470</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Andale Mono</vt:lpstr>
      <vt:lpstr>Arial</vt:lpstr>
      <vt:lpstr>Calibri</vt:lpstr>
      <vt:lpstr>Consolas</vt:lpstr>
      <vt:lpstr>Tahoma</vt:lpstr>
      <vt:lpstr>Verdana</vt:lpstr>
      <vt:lpstr>Wingdings</vt:lpstr>
      <vt:lpstr>DarkRedTop</vt:lpstr>
      <vt:lpstr>CS 106A, Lecture 27 Final Exam Review 1</vt:lpstr>
      <vt:lpstr>Plan for today</vt:lpstr>
      <vt:lpstr>Plan for today</vt:lpstr>
      <vt:lpstr>Final exam</vt:lpstr>
      <vt:lpstr>Practicing for the final</vt:lpstr>
      <vt:lpstr>Plan for today</vt:lpstr>
      <vt:lpstr>Learning Goals</vt:lpstr>
      <vt:lpstr>Learning Goals</vt:lpstr>
      <vt:lpstr>Learning Goals</vt:lpstr>
      <vt:lpstr>Learning Goals</vt:lpstr>
      <vt:lpstr>Learning Goals</vt:lpstr>
      <vt:lpstr>Learning Goals</vt:lpstr>
      <vt:lpstr>Learning Goals</vt:lpstr>
      <vt:lpstr>Learning Goals</vt:lpstr>
      <vt:lpstr>Learning Goals</vt:lpstr>
      <vt:lpstr>Learning Goals</vt:lpstr>
      <vt:lpstr>Plan for today</vt:lpstr>
      <vt:lpstr>Graphics</vt:lpstr>
      <vt:lpstr>Animation</vt:lpstr>
      <vt:lpstr>Events</vt:lpstr>
      <vt:lpstr>Plan for today</vt:lpstr>
      <vt:lpstr>1D Arrays</vt:lpstr>
      <vt:lpstr>1D Array Practice</vt:lpstr>
      <vt:lpstr>2D Arrays = Arrays of Arrays!</vt:lpstr>
      <vt:lpstr>Chess</vt:lpstr>
      <vt:lpstr>knightCanMove()</vt:lpstr>
      <vt:lpstr>knightCanMove()</vt:lpstr>
      <vt:lpstr>knightCanMove()</vt:lpstr>
      <vt:lpstr>knightCanMove()</vt:lpstr>
      <vt:lpstr>knightCanMove()</vt:lpstr>
      <vt:lpstr>knightCanMove()</vt:lpstr>
      <vt:lpstr>knightCanMove()</vt:lpstr>
      <vt:lpstr>knightCanMove()</vt:lpstr>
      <vt:lpstr>knightCanMove()</vt:lpstr>
      <vt:lpstr>knightCanMove()</vt:lpstr>
      <vt:lpstr>knightCanMove()</vt:lpstr>
      <vt:lpstr>Plan for today</vt:lpstr>
      <vt:lpstr>ArrayList</vt:lpstr>
      <vt:lpstr>Array vs ArrayList</vt:lpstr>
      <vt:lpstr>deleteDuplicates()</vt:lpstr>
      <vt:lpstr>deleteDuplicates</vt:lpstr>
      <vt:lpstr>deleteDuplicatesReverse</vt:lpstr>
      <vt:lpstr>Recap</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Troccoli</dc:creator>
  <cp:lastModifiedBy>Colin Kincaid</cp:lastModifiedBy>
  <cp:revision>916</cp:revision>
  <cp:lastPrinted>2018-08-13T07:40:53Z</cp:lastPrinted>
  <dcterms:created xsi:type="dcterms:W3CDTF">2017-04-27T05:20:22Z</dcterms:created>
  <dcterms:modified xsi:type="dcterms:W3CDTF">2018-08-14T02:57:37Z</dcterms:modified>
</cp:coreProperties>
</file>