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5"/>
  </p:notesMasterIdLst>
  <p:sldIdLst>
    <p:sldId id="256" r:id="rId2"/>
    <p:sldId id="310" r:id="rId3"/>
    <p:sldId id="403" r:id="rId4"/>
    <p:sldId id="404" r:id="rId5"/>
    <p:sldId id="459" r:id="rId6"/>
    <p:sldId id="401" r:id="rId7"/>
    <p:sldId id="408" r:id="rId8"/>
    <p:sldId id="407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509" r:id="rId26"/>
    <p:sldId id="522" r:id="rId27"/>
    <p:sldId id="478" r:id="rId28"/>
    <p:sldId id="479" r:id="rId29"/>
    <p:sldId id="480" r:id="rId30"/>
    <p:sldId id="481" r:id="rId31"/>
    <p:sldId id="517" r:id="rId32"/>
    <p:sldId id="518" r:id="rId33"/>
    <p:sldId id="519" r:id="rId34"/>
    <p:sldId id="520" r:id="rId35"/>
    <p:sldId id="521" r:id="rId36"/>
    <p:sldId id="482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490" r:id="rId45"/>
    <p:sldId id="491" r:id="rId46"/>
    <p:sldId id="492" r:id="rId47"/>
    <p:sldId id="493" r:id="rId48"/>
    <p:sldId id="494" r:id="rId49"/>
    <p:sldId id="523" r:id="rId50"/>
    <p:sldId id="524" r:id="rId51"/>
    <p:sldId id="525" r:id="rId52"/>
    <p:sldId id="526" r:id="rId53"/>
    <p:sldId id="527" r:id="rId54"/>
    <p:sldId id="528" r:id="rId55"/>
    <p:sldId id="529" r:id="rId56"/>
    <p:sldId id="495" r:id="rId57"/>
    <p:sldId id="496" r:id="rId58"/>
    <p:sldId id="497" r:id="rId59"/>
    <p:sldId id="501" r:id="rId60"/>
    <p:sldId id="502" r:id="rId61"/>
    <p:sldId id="503" r:id="rId62"/>
    <p:sldId id="507" r:id="rId63"/>
    <p:sldId id="50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709C55F-86B5-9446-ADFB-FFDAAF414CDB}">
          <p14:sldIdLst>
            <p14:sldId id="256"/>
            <p14:sldId id="310"/>
            <p14:sldId id="403"/>
            <p14:sldId id="404"/>
          </p14:sldIdLst>
        </p14:section>
        <p14:section name="TicTacToe" id="{DEC9EB44-23A9-5E47-84C8-61C9FFFBD88E}">
          <p14:sldIdLst>
            <p14:sldId id="459"/>
            <p14:sldId id="401"/>
          </p14:sldIdLst>
        </p14:section>
        <p14:section name="ArrayLists" id="{DBEA309A-5B97-AF42-9178-8E6B365E8E90}">
          <p14:sldIdLst>
            <p14:sldId id="408"/>
            <p14:sldId id="407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509"/>
            <p14:sldId id="522"/>
            <p14:sldId id="478"/>
          </p14:sldIdLst>
        </p14:section>
        <p14:section name="Reversible Writing" id="{B4C6E507-41C4-624B-B3C6-1919F77C7E5C}">
          <p14:sldIdLst>
            <p14:sldId id="479"/>
            <p14:sldId id="480"/>
            <p14:sldId id="481"/>
            <p14:sldId id="517"/>
            <p14:sldId id="518"/>
            <p14:sldId id="519"/>
            <p14:sldId id="520"/>
            <p14:sldId id="521"/>
            <p14:sldId id="482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Planner" id="{83383FC5-9ADB-5049-A1ED-89ECD2E0671E}">
          <p14:sldIdLst>
            <p14:sldId id="490"/>
            <p14:sldId id="491"/>
            <p14:sldId id="492"/>
            <p14:sldId id="493"/>
            <p14:sldId id="494"/>
            <p14:sldId id="523"/>
            <p14:sldId id="524"/>
            <p14:sldId id="525"/>
            <p14:sldId id="526"/>
            <p14:sldId id="527"/>
            <p14:sldId id="528"/>
            <p14:sldId id="529"/>
          </p14:sldIdLst>
        </p14:section>
        <p14:section name="Vs. Arrays" id="{E48C5347-897D-4245-8617-3D4A9F212B9E}">
          <p14:sldIdLst>
            <p14:sldId id="495"/>
            <p14:sldId id="496"/>
            <p14:sldId id="497"/>
            <p14:sldId id="501"/>
            <p14:sldId id="502"/>
            <p14:sldId id="503"/>
          </p14:sldIdLst>
        </p14:section>
        <p14:section name="Crawl" id="{880492A2-3DA7-164E-A92E-8EBE267C10E2}">
          <p14:sldIdLst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942"/>
    <a:srgbClr val="B76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40"/>
    <p:restoredTop sz="90480"/>
  </p:normalViewPr>
  <p:slideViewPr>
    <p:cSldViewPr snapToGrid="0" snapToObjects="1">
      <p:cViewPr>
        <p:scale>
          <a:sx n="95" d="100"/>
          <a:sy n="95" d="100"/>
        </p:scale>
        <p:origin x="4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here that we use .size()</a:t>
            </a:r>
            <a:r>
              <a:rPr lang="en-US" baseline="0" dirty="0" smtClean="0"/>
              <a:t> instead of length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Segue: there’s even a special type of for loop to iterate over items quickly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4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8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9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4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68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6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r>
              <a:rPr lang="mr-IN" dirty="0" smtClean="0"/>
              <a:t>–</a:t>
            </a:r>
            <a:r>
              <a:rPr lang="en-US" baseline="0" dirty="0" smtClean="0"/>
              <a:t>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know  (or need) how many lines there are!  Limitation of arrays</a:t>
            </a:r>
            <a:endParaRPr lang="en-US" dirty="0" smtClean="0"/>
          </a:p>
          <a:p>
            <a:r>
              <a:rPr lang="en-US" dirty="0" smtClean="0"/>
              <a:t>How can an </a:t>
            </a:r>
            <a:r>
              <a:rPr lang="en-US" dirty="0" err="1" smtClean="0"/>
              <a:t>ArrayList</a:t>
            </a:r>
            <a:r>
              <a:rPr lang="en-US" dirty="0" smtClean="0"/>
              <a:t> help us here?</a:t>
            </a:r>
          </a:p>
          <a:p>
            <a:r>
              <a:rPr lang="en-US" dirty="0" smtClean="0"/>
              <a:t>How would you go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5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6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2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Couldn’t do this with an array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we’d need to know # elements!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1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9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70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0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1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32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6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get to that, there are some even cooler things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ArrayLists</a:t>
            </a:r>
            <a:r>
              <a:rPr lang="en-US" baseline="0" dirty="0" smtClean="0"/>
              <a:t> let us do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0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Shifts elements if you add or remove!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0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0" dirty="0" smtClean="0"/>
              <a:t> 7 5 are different indexes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9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can </a:t>
            </a:r>
            <a:r>
              <a:rPr lang="en-US" baseline="0" dirty="0" err="1" smtClean="0"/>
              <a:t>ArrayLists</a:t>
            </a:r>
            <a:r>
              <a:rPr lang="en-US" baseline="0" dirty="0" smtClean="0"/>
              <a:t> help us here?  </a:t>
            </a:r>
            <a:r>
              <a:rPr lang="en-US" baseline="0" smtClean="0"/>
              <a:t>How would you go about solving this?</a:t>
            </a:r>
            <a:endParaRPr lang="en-US" smtClean="0"/>
          </a:p>
          <a:p>
            <a:r>
              <a:rPr lang="en-US" dirty="0" smtClean="0"/>
              <a:t>Think-pair-share</a:t>
            </a:r>
          </a:p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0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thinking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ArrayLists</a:t>
            </a:r>
            <a:r>
              <a:rPr lang="en-US" dirty="0" smtClean="0"/>
              <a:t> are awesome!  Why would you ever use arrays?  There are some downsides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7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31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step back and  compare arrays and </a:t>
            </a: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4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25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time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6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8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</a:t>
            </a:r>
            <a:r>
              <a:rPr lang="en-US"/>
              <a:t> to specify type like with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2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 smtClean="0"/>
              <a:t>Click to edit Master title style</a:t>
            </a:r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smtClean="0"/>
              <a:t>Click to edit Master text styles</a:t>
            </a:r>
          </a:p>
          <a:p>
            <a:pPr lvl="1"/>
            <a:r>
              <a:rPr lang="en-US" altLang="x-none" smtClean="0"/>
              <a:t>Second level</a:t>
            </a:r>
          </a:p>
          <a:p>
            <a:pPr lvl="2"/>
            <a:r>
              <a:rPr lang="en-US" altLang="x-none" smtClean="0"/>
              <a:t>Third level</a:t>
            </a:r>
          </a:p>
          <a:p>
            <a:pPr lvl="3"/>
            <a:r>
              <a:rPr lang="en-US" altLang="x-none" smtClean="0"/>
              <a:t>Fourth level</a:t>
            </a:r>
          </a:p>
          <a:p>
            <a:pPr lvl="4"/>
            <a:r>
              <a:rPr lang="en-US" altLang="x-none" smtClean="0"/>
              <a:t>Fifth level</a:t>
            </a:r>
            <a:endParaRPr lang="en-US" altLang="x-none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  <p:sp>
        <p:nvSpPr>
          <p:cNvPr id="1039" name="AutoShap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Tahoma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microsoft.com/office/2007/relationships/hdphoto" Target="../media/hdphoto3.wdp"/><Relationship Id="rId9" Type="http://schemas.openxmlformats.org/officeDocument/2006/relationships/image" Target="../media/image4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106A, Lecture 19</a:t>
            </a:r>
            <a:br>
              <a:rPr lang="en-US" dirty="0" smtClean="0"/>
            </a:br>
            <a:r>
              <a:rPr lang="en-US" dirty="0" err="1" smtClean="0"/>
              <a:t>ArrayLists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328928" y="519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11.8</a:t>
            </a:r>
            <a:endParaRPr lang="en-US" altLang="x-none" sz="1500" i="1" dirty="0"/>
          </a:p>
        </p:txBody>
      </p:sp>
    </p:spTree>
    <p:extLst>
      <p:ext uri="{BB962C8B-B14F-4D97-AF65-F5344CB8AC3E}">
        <p14:creationId xmlns:p14="http://schemas.microsoft.com/office/powerpoint/2010/main" val="15643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5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"/>
    </mc:Choice>
    <mc:Fallback xmlns="">
      <p:transition spd="slow" advTm="9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5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364" y="1306801"/>
            <a:ext cx="3630550" cy="37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altLang="en-US" sz="2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java.util</a:t>
            </a: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.*;</a:t>
            </a:r>
            <a:endParaRPr lang="en-US" altLang="en-US" sz="25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"/>
    </mc:Choice>
    <mc:Fallback xmlns="">
      <p:transition spd="slow" advTm="29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5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5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2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"/>
    </mc:Choice>
    <mc:Fallback xmlns="">
      <p:transition spd="slow" advTm="68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5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07785" y="2135765"/>
            <a:ext cx="2743200" cy="995362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108000" tIns="63000" rIns="108000" bIns="63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Type of items your </a:t>
            </a:r>
            <a:r>
              <a:rPr lang="en-US" altLang="en-US" sz="2400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</a:t>
            </a:r>
            <a:r>
              <a:rPr lang="en-US" altLang="en-US" sz="24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will store.</a:t>
            </a:r>
            <a:endParaRPr lang="en-US" altLang="en-US" sz="24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062806" y="2460949"/>
            <a:ext cx="1344979" cy="1170432"/>
          </a:xfrm>
          <a:custGeom>
            <a:avLst/>
            <a:gdLst>
              <a:gd name="connsiteX0" fmla="*/ 1344979 w 1344979"/>
              <a:gd name="connsiteY0" fmla="*/ 0 h 1170432"/>
              <a:gd name="connsiteX1" fmla="*/ 1296211 w 1344979"/>
              <a:gd name="connsiteY1" fmla="*/ 12192 h 1170432"/>
              <a:gd name="connsiteX2" fmla="*/ 771955 w 1344979"/>
              <a:gd name="connsiteY2" fmla="*/ 48768 h 1170432"/>
              <a:gd name="connsiteX3" fmla="*/ 674419 w 1344979"/>
              <a:gd name="connsiteY3" fmla="*/ 97536 h 1170432"/>
              <a:gd name="connsiteX4" fmla="*/ 637843 w 1344979"/>
              <a:gd name="connsiteY4" fmla="*/ 109728 h 1170432"/>
              <a:gd name="connsiteX5" fmla="*/ 601267 w 1344979"/>
              <a:gd name="connsiteY5" fmla="*/ 134112 h 1170432"/>
              <a:gd name="connsiteX6" fmla="*/ 564691 w 1344979"/>
              <a:gd name="connsiteY6" fmla="*/ 146304 h 1170432"/>
              <a:gd name="connsiteX7" fmla="*/ 491539 w 1344979"/>
              <a:gd name="connsiteY7" fmla="*/ 195072 h 1170432"/>
              <a:gd name="connsiteX8" fmla="*/ 454963 w 1344979"/>
              <a:gd name="connsiteY8" fmla="*/ 219456 h 1170432"/>
              <a:gd name="connsiteX9" fmla="*/ 418387 w 1344979"/>
              <a:gd name="connsiteY9" fmla="*/ 243840 h 1170432"/>
              <a:gd name="connsiteX10" fmla="*/ 320851 w 1344979"/>
              <a:gd name="connsiteY10" fmla="*/ 390144 h 1170432"/>
              <a:gd name="connsiteX11" fmla="*/ 296467 w 1344979"/>
              <a:gd name="connsiteY11" fmla="*/ 426720 h 1170432"/>
              <a:gd name="connsiteX12" fmla="*/ 259891 w 1344979"/>
              <a:gd name="connsiteY12" fmla="*/ 536448 h 1170432"/>
              <a:gd name="connsiteX13" fmla="*/ 247699 w 1344979"/>
              <a:gd name="connsiteY13" fmla="*/ 573024 h 1170432"/>
              <a:gd name="connsiteX14" fmla="*/ 235507 w 1344979"/>
              <a:gd name="connsiteY14" fmla="*/ 731520 h 1170432"/>
              <a:gd name="connsiteX15" fmla="*/ 223315 w 1344979"/>
              <a:gd name="connsiteY15" fmla="*/ 792480 h 1170432"/>
              <a:gd name="connsiteX16" fmla="*/ 211123 w 1344979"/>
              <a:gd name="connsiteY16" fmla="*/ 914400 h 1170432"/>
              <a:gd name="connsiteX17" fmla="*/ 198931 w 1344979"/>
              <a:gd name="connsiteY17" fmla="*/ 1121664 h 1170432"/>
              <a:gd name="connsiteX18" fmla="*/ 137971 w 1344979"/>
              <a:gd name="connsiteY18" fmla="*/ 1024128 h 1170432"/>
              <a:gd name="connsiteX19" fmla="*/ 77011 w 1344979"/>
              <a:gd name="connsiteY19" fmla="*/ 975360 h 1170432"/>
              <a:gd name="connsiteX20" fmla="*/ 3859 w 1344979"/>
              <a:gd name="connsiteY20" fmla="*/ 926592 h 1170432"/>
              <a:gd name="connsiteX21" fmla="*/ 40435 w 1344979"/>
              <a:gd name="connsiteY21" fmla="*/ 963168 h 1170432"/>
              <a:gd name="connsiteX22" fmla="*/ 64819 w 1344979"/>
              <a:gd name="connsiteY22" fmla="*/ 999744 h 1170432"/>
              <a:gd name="connsiteX23" fmla="*/ 101395 w 1344979"/>
              <a:gd name="connsiteY23" fmla="*/ 1024128 h 1170432"/>
              <a:gd name="connsiteX24" fmla="*/ 137971 w 1344979"/>
              <a:gd name="connsiteY24" fmla="*/ 1072896 h 1170432"/>
              <a:gd name="connsiteX25" fmla="*/ 186739 w 1344979"/>
              <a:gd name="connsiteY25" fmla="*/ 1146048 h 1170432"/>
              <a:gd name="connsiteX26" fmla="*/ 223315 w 1344979"/>
              <a:gd name="connsiteY26" fmla="*/ 1170432 h 1170432"/>
              <a:gd name="connsiteX27" fmla="*/ 259891 w 1344979"/>
              <a:gd name="connsiteY27" fmla="*/ 1158240 h 1170432"/>
              <a:gd name="connsiteX28" fmla="*/ 272083 w 1344979"/>
              <a:gd name="connsiteY28" fmla="*/ 1109472 h 1170432"/>
              <a:gd name="connsiteX29" fmla="*/ 296467 w 1344979"/>
              <a:gd name="connsiteY29" fmla="*/ 1072896 h 1170432"/>
              <a:gd name="connsiteX30" fmla="*/ 406195 w 1344979"/>
              <a:gd name="connsiteY30" fmla="*/ 1024128 h 1170432"/>
              <a:gd name="connsiteX31" fmla="*/ 442771 w 1344979"/>
              <a:gd name="connsiteY31" fmla="*/ 999744 h 1170432"/>
              <a:gd name="connsiteX32" fmla="*/ 564691 w 1344979"/>
              <a:gd name="connsiteY32" fmla="*/ 963168 h 1170432"/>
              <a:gd name="connsiteX33" fmla="*/ 589075 w 1344979"/>
              <a:gd name="connsiteY33" fmla="*/ 938784 h 117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4979" h="1170432">
                <a:moveTo>
                  <a:pt x="1344979" y="0"/>
                </a:moveTo>
                <a:cubicBezTo>
                  <a:pt x="1328723" y="4064"/>
                  <a:pt x="1312947" y="11376"/>
                  <a:pt x="1296211" y="12192"/>
                </a:cubicBezTo>
                <a:cubicBezTo>
                  <a:pt x="1263037" y="13810"/>
                  <a:pt x="912008" y="-21258"/>
                  <a:pt x="771955" y="48768"/>
                </a:cubicBezTo>
                <a:cubicBezTo>
                  <a:pt x="739443" y="65024"/>
                  <a:pt x="708903" y="86041"/>
                  <a:pt x="674419" y="97536"/>
                </a:cubicBezTo>
                <a:cubicBezTo>
                  <a:pt x="662227" y="101600"/>
                  <a:pt x="649338" y="103981"/>
                  <a:pt x="637843" y="109728"/>
                </a:cubicBezTo>
                <a:cubicBezTo>
                  <a:pt x="624737" y="116281"/>
                  <a:pt x="614373" y="127559"/>
                  <a:pt x="601267" y="134112"/>
                </a:cubicBezTo>
                <a:cubicBezTo>
                  <a:pt x="589772" y="139859"/>
                  <a:pt x="575925" y="140063"/>
                  <a:pt x="564691" y="146304"/>
                </a:cubicBezTo>
                <a:cubicBezTo>
                  <a:pt x="539073" y="160536"/>
                  <a:pt x="515923" y="178816"/>
                  <a:pt x="491539" y="195072"/>
                </a:cubicBezTo>
                <a:lnTo>
                  <a:pt x="454963" y="219456"/>
                </a:lnTo>
                <a:lnTo>
                  <a:pt x="418387" y="243840"/>
                </a:lnTo>
                <a:lnTo>
                  <a:pt x="320851" y="390144"/>
                </a:lnTo>
                <a:cubicBezTo>
                  <a:pt x="312723" y="402336"/>
                  <a:pt x="301101" y="412819"/>
                  <a:pt x="296467" y="426720"/>
                </a:cubicBezTo>
                <a:lnTo>
                  <a:pt x="259891" y="536448"/>
                </a:lnTo>
                <a:lnTo>
                  <a:pt x="247699" y="573024"/>
                </a:lnTo>
                <a:cubicBezTo>
                  <a:pt x="243635" y="625856"/>
                  <a:pt x="241359" y="678856"/>
                  <a:pt x="235507" y="731520"/>
                </a:cubicBezTo>
                <a:cubicBezTo>
                  <a:pt x="233219" y="752116"/>
                  <a:pt x="226054" y="771939"/>
                  <a:pt x="223315" y="792480"/>
                </a:cubicBezTo>
                <a:cubicBezTo>
                  <a:pt x="217917" y="832964"/>
                  <a:pt x="214140" y="873669"/>
                  <a:pt x="211123" y="914400"/>
                </a:cubicBezTo>
                <a:cubicBezTo>
                  <a:pt x="206011" y="983418"/>
                  <a:pt x="202995" y="1052576"/>
                  <a:pt x="198931" y="1121664"/>
                </a:cubicBezTo>
                <a:cubicBezTo>
                  <a:pt x="169913" y="1034611"/>
                  <a:pt x="195933" y="1062769"/>
                  <a:pt x="137971" y="1024128"/>
                </a:cubicBezTo>
                <a:cubicBezTo>
                  <a:pt x="92916" y="956546"/>
                  <a:pt x="139365" y="1010001"/>
                  <a:pt x="77011" y="975360"/>
                </a:cubicBezTo>
                <a:cubicBezTo>
                  <a:pt x="51393" y="961128"/>
                  <a:pt x="-16863" y="905870"/>
                  <a:pt x="3859" y="926592"/>
                </a:cubicBezTo>
                <a:cubicBezTo>
                  <a:pt x="16051" y="938784"/>
                  <a:pt x="29397" y="949922"/>
                  <a:pt x="40435" y="963168"/>
                </a:cubicBezTo>
                <a:cubicBezTo>
                  <a:pt x="49816" y="974425"/>
                  <a:pt x="54458" y="989383"/>
                  <a:pt x="64819" y="999744"/>
                </a:cubicBezTo>
                <a:cubicBezTo>
                  <a:pt x="75180" y="1010105"/>
                  <a:pt x="91034" y="1013767"/>
                  <a:pt x="101395" y="1024128"/>
                </a:cubicBezTo>
                <a:cubicBezTo>
                  <a:pt x="115763" y="1038496"/>
                  <a:pt x="126318" y="1056249"/>
                  <a:pt x="137971" y="1072896"/>
                </a:cubicBezTo>
                <a:cubicBezTo>
                  <a:pt x="154777" y="1096904"/>
                  <a:pt x="162355" y="1129792"/>
                  <a:pt x="186739" y="1146048"/>
                </a:cubicBezTo>
                <a:lnTo>
                  <a:pt x="223315" y="1170432"/>
                </a:lnTo>
                <a:cubicBezTo>
                  <a:pt x="235507" y="1166368"/>
                  <a:pt x="251863" y="1168275"/>
                  <a:pt x="259891" y="1158240"/>
                </a:cubicBezTo>
                <a:cubicBezTo>
                  <a:pt x="270359" y="1145156"/>
                  <a:pt x="265482" y="1124873"/>
                  <a:pt x="272083" y="1109472"/>
                </a:cubicBezTo>
                <a:cubicBezTo>
                  <a:pt x="277855" y="1096004"/>
                  <a:pt x="286106" y="1083257"/>
                  <a:pt x="296467" y="1072896"/>
                </a:cubicBezTo>
                <a:cubicBezTo>
                  <a:pt x="346095" y="1023268"/>
                  <a:pt x="333761" y="1072417"/>
                  <a:pt x="406195" y="1024128"/>
                </a:cubicBezTo>
                <a:cubicBezTo>
                  <a:pt x="418387" y="1016000"/>
                  <a:pt x="429303" y="1005516"/>
                  <a:pt x="442771" y="999744"/>
                </a:cubicBezTo>
                <a:cubicBezTo>
                  <a:pt x="471779" y="987312"/>
                  <a:pt x="544202" y="983657"/>
                  <a:pt x="564691" y="963168"/>
                </a:cubicBezTo>
                <a:lnTo>
                  <a:pt x="589075" y="938784"/>
                </a:lnTo>
              </a:path>
            </a:pathLst>
          </a:custGeom>
          <a:noFill/>
          <a:ln w="381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"/>
    </mc:Choice>
    <mc:Fallback xmlns="">
      <p:transition spd="slow" advTm="18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5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5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"/>
    </mc:Choice>
    <mc:Fallback xmlns="">
      <p:transition spd="slow" advTm="38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en-US" sz="25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</a:t>
            </a:r>
            <a:r>
              <a:rPr lang="en-US" altLang="en-US" sz="25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en-US" sz="25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"/>
    </mc:Choice>
    <mc:Fallback xmlns="">
      <p:transition spd="slow" advTm="84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03637"/>
            <a:ext cx="91440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83000"/>
              </a:lnSpc>
            </a:pP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&lt;String&gt;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myArrayList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en-US" sz="2500" b="1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en-US" sz="25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en-US" sz="25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en-US" sz="25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"/>
    </mc:Choice>
    <mc:Fallback xmlns="">
      <p:transition spd="slow" advTm="13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Our First </a:t>
            </a:r>
            <a:r>
              <a:rPr lang="en-US" altLang="x-none" dirty="0" err="1" smtClean="0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&lt;String&gt; list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 smtClean="0">
                <a:latin typeface="Consolas" charset="0"/>
              </a:rPr>
              <a:t> </a:t>
            </a: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&lt;&gt;();</a:t>
            </a:r>
          </a:p>
        </p:txBody>
      </p:sp>
    </p:spTree>
    <p:extLst>
      <p:ext uri="{BB962C8B-B14F-4D97-AF65-F5344CB8AC3E}">
        <p14:creationId xmlns:p14="http://schemas.microsoft.com/office/powerpoint/2010/main" val="184267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"/>
    </mc:Choice>
    <mc:Fallback xmlns="">
      <p:transition spd="slow" advTm="8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&lt;String&gt; list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 smtClean="0">
                <a:latin typeface="Consolas" charset="0"/>
              </a:rPr>
              <a:t> </a:t>
            </a: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 smtClean="0">
                <a:latin typeface="Consolas" charset="0"/>
              </a:rPr>
              <a:t>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now size 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4068280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0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967" y="-228600"/>
            <a:ext cx="9989855" cy="7391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658" y="5255591"/>
            <a:ext cx="170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Chalkboard"/>
                <a:cs typeface="Chalkboard"/>
              </a:rPr>
              <a:t>ArrayLists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1286" y="4826495"/>
            <a:ext cx="155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Chalkboard"/>
                <a:cs typeface="Chalkboard"/>
              </a:rPr>
              <a:t>HashMaps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 rot="21275596">
            <a:off x="4699417" y="4228706"/>
            <a:ext cx="117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Classes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19" name="TextBox 18"/>
          <p:cNvSpPr txBox="1"/>
          <p:nvPr/>
        </p:nvSpPr>
        <p:spPr>
          <a:xfrm rot="186046">
            <a:off x="5607034" y="2981429"/>
            <a:ext cx="14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Chalkboard"/>
                <a:cs typeface="Chalkboard"/>
              </a:rPr>
              <a:t>More Classes</a:t>
            </a:r>
            <a:endParaRPr lang="en-US" sz="2400" dirty="0">
              <a:latin typeface="Chalkboard"/>
              <a:cs typeface="Chalkboard"/>
            </a:endParaRPr>
          </a:p>
        </p:txBody>
      </p:sp>
      <p:sp>
        <p:nvSpPr>
          <p:cNvPr id="21" name="TextBox 20"/>
          <p:cNvSpPr txBox="1"/>
          <p:nvPr/>
        </p:nvSpPr>
        <p:spPr>
          <a:xfrm rot="20058668">
            <a:off x="2281751" y="5698024"/>
            <a:ext cx="440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halkboard"/>
                <a:cs typeface="Chalkboard"/>
              </a:rPr>
              <a:t>The River of Java</a:t>
            </a:r>
            <a:endParaRPr lang="en-US" sz="2400" dirty="0">
              <a:latin typeface="Chalkboard"/>
              <a:cs typeface="Chalkboard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39" y="1477261"/>
            <a:ext cx="1288642" cy="20212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3456" y="659505"/>
            <a:ext cx="1288642" cy="2021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99" b="96162" l="7184" r="982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817" y="1191046"/>
            <a:ext cx="1288642" cy="20212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94" b="9800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87" y="4459538"/>
            <a:ext cx="726721" cy="86852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1982" y="3850655"/>
            <a:ext cx="171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are here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 rot="186046">
            <a:off x="6864401" y="1162857"/>
            <a:ext cx="190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Chalkboard"/>
                <a:cs typeface="Chalkboard"/>
              </a:rPr>
              <a:t>Interactors</a:t>
            </a:r>
            <a:endParaRPr lang="en-US" sz="2400" dirty="0">
              <a:latin typeface="Chalkboard"/>
              <a:cs typeface="Chalkboard"/>
            </a:endParaRPr>
          </a:p>
        </p:txBody>
      </p:sp>
    </p:spTree>
    <p:extLst>
      <p:ext uri="{BB962C8B-B14F-4D97-AF65-F5344CB8AC3E}">
        <p14:creationId xmlns:p14="http://schemas.microsoft.com/office/powerpoint/2010/main" val="13055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&lt;String&gt; list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</a:rPr>
              <a:t>new</a:t>
            </a:r>
            <a:r>
              <a:rPr lang="en-US" altLang="x-none" dirty="0" smtClean="0">
                <a:latin typeface="Consolas" charset="0"/>
              </a:rPr>
              <a:t> </a:t>
            </a:r>
            <a:r>
              <a:rPr lang="en-US" altLang="x-none" dirty="0" err="1" smtClean="0">
                <a:latin typeface="Consolas" charset="0"/>
              </a:rPr>
              <a:t>ArrayList</a:t>
            </a:r>
            <a:r>
              <a:rPr lang="en-US" altLang="x-none" dirty="0" smtClean="0">
                <a:latin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 smtClean="0">
                <a:latin typeface="Consolas" charset="0"/>
              </a:rPr>
              <a:t>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4068280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5576868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/>
                <a:gridCol w="2032571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 smtClean="0">
                <a:latin typeface="Consolas" charset="0"/>
              </a:rPr>
              <a:t>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(0));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"Hello"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(1));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"there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!”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println</a:t>
            </a:r>
            <a:r>
              <a:rPr lang="en-US" altLang="x-none" dirty="0" smtClean="0">
                <a:latin typeface="Consolas" charset="0"/>
              </a:rPr>
              <a:t>(list);</a:t>
            </a:r>
            <a:r>
              <a:rPr lang="en-US" altLang="x-none" dirty="0">
                <a:latin typeface="Consolas" charset="0"/>
              </a:rPr>
              <a:t>	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prints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["Hello", "there!"]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/>
                <a:gridCol w="2032571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2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 smtClean="0">
                <a:latin typeface="Consolas" charset="0"/>
              </a:rPr>
              <a:t>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 err="1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</a:t>
            </a:r>
            <a:r>
              <a:rPr lang="en-US" altLang="x-none" dirty="0" err="1">
                <a:latin typeface="Consolas" charset="0"/>
              </a:rPr>
              <a:t>list.size</a:t>
            </a:r>
            <a:r>
              <a:rPr lang="en-US" altLang="x-none" dirty="0">
                <a:latin typeface="Consolas" charset="0"/>
              </a:rPr>
              <a:t>();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list.get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));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/>
                <a:gridCol w="2032571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0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 smtClean="0">
                <a:latin typeface="Consolas" charset="0"/>
              </a:rPr>
              <a:t>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by index (starting at 0!)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(</a:t>
            </a:r>
            <a:r>
              <a:rPr lang="en-US" altLang="x-none" b="1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0;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&lt;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list.size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()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; 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	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println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list.get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));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/>
                <a:gridCol w="2032571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45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Our First </a:t>
            </a:r>
            <a:r>
              <a:rPr lang="en-US" altLang="x-none" dirty="0" err="1"/>
              <a:t>ArrayList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Add an element to the back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smtClean="0">
                <a:solidFill>
                  <a:srgbClr val="0070C0"/>
                </a:solidFill>
                <a:latin typeface="Consolas" charset="0"/>
              </a:rPr>
              <a:t>"Hello"</a:t>
            </a:r>
            <a:r>
              <a:rPr lang="en-US" altLang="x-none" dirty="0" smtClean="0">
                <a:latin typeface="Consolas" charset="0"/>
              </a:rPr>
              <a:t>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now size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err="1" smtClean="0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</a:rPr>
              <a:t>"there!"</a:t>
            </a:r>
            <a:r>
              <a:rPr lang="en-US" altLang="x-none" dirty="0">
                <a:latin typeface="Consolas" charset="0"/>
              </a:rPr>
              <a:t>);	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now size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2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// Access elements in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order (also for arrays!)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 : list)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763767" y="2352496"/>
          <a:ext cx="1609618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618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36005" y="3661451"/>
          <a:ext cx="4065142" cy="503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571"/>
                <a:gridCol w="2032571"/>
              </a:tblGrid>
              <a:tr h="503719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“Hello”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a:t>“there!”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Iterating Over </a:t>
            </a:r>
            <a:r>
              <a:rPr lang="en-US" altLang="x-none" dirty="0" err="1" smtClean="0"/>
              <a:t>ArrayLists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</a:rPr>
              <a:t>Access elements in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order (also for arrays!)</a:t>
            </a: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</a:rPr>
              <a:t> </a:t>
            </a:r>
            <a:r>
              <a:rPr lang="en-US" altLang="x-none" dirty="0">
                <a:latin typeface="Consolas" charset="0"/>
              </a:rPr>
              <a:t>(String 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 : list)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str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</a:rPr>
              <a:t>// equivalent to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dirty="0" smtClean="0">
                <a:latin typeface="Consolas" charset="0"/>
              </a:rPr>
              <a:t> (</a:t>
            </a:r>
            <a:r>
              <a:rPr lang="en-US" altLang="x-none" b="1" dirty="0" err="1" smtClean="0">
                <a:solidFill>
                  <a:srgbClr val="7030A0"/>
                </a:solidFill>
                <a:latin typeface="Consolas" charset="0"/>
              </a:rPr>
              <a:t>int</a:t>
            </a:r>
            <a:r>
              <a:rPr lang="en-US" altLang="x-none" dirty="0" smtClean="0">
                <a:latin typeface="Consolas" charset="0"/>
              </a:rPr>
              <a:t> </a:t>
            </a:r>
            <a:r>
              <a:rPr lang="en-US" altLang="x-none" dirty="0" err="1" smtClean="0">
                <a:latin typeface="Consolas" charset="0"/>
              </a:rPr>
              <a:t>i</a:t>
            </a:r>
            <a:r>
              <a:rPr lang="en-US" altLang="x-none" dirty="0" smtClean="0">
                <a:latin typeface="Consolas" charset="0"/>
              </a:rPr>
              <a:t> = 0; </a:t>
            </a:r>
            <a:r>
              <a:rPr lang="en-US" altLang="x-none" dirty="0" err="1" smtClean="0">
                <a:latin typeface="Consolas" charset="0"/>
              </a:rPr>
              <a:t>i</a:t>
            </a:r>
            <a:r>
              <a:rPr lang="en-US" altLang="x-none" dirty="0" smtClean="0">
                <a:latin typeface="Consolas" charset="0"/>
              </a:rPr>
              <a:t> &lt; </a:t>
            </a:r>
            <a:r>
              <a:rPr lang="en-US" altLang="x-none" dirty="0" err="1" smtClean="0">
                <a:latin typeface="Consolas" charset="0"/>
              </a:rPr>
              <a:t>list.size</a:t>
            </a:r>
            <a:r>
              <a:rPr lang="en-US" altLang="x-none" dirty="0" smtClean="0">
                <a:latin typeface="Consolas" charset="0"/>
              </a:rPr>
              <a:t>(); </a:t>
            </a:r>
            <a:r>
              <a:rPr lang="en-US" altLang="x-none" dirty="0" err="1" smtClean="0">
                <a:latin typeface="Consolas" charset="0"/>
              </a:rPr>
              <a:t>i</a:t>
            </a:r>
            <a:r>
              <a:rPr lang="en-US" altLang="x-none" dirty="0" smtClean="0"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smtClean="0">
                <a:latin typeface="Consolas" charset="0"/>
              </a:rPr>
              <a:t>String </a:t>
            </a:r>
            <a:r>
              <a:rPr lang="en-US" altLang="x-none" dirty="0" err="1" smtClean="0">
                <a:latin typeface="Consolas" charset="0"/>
              </a:rPr>
              <a:t>str</a:t>
            </a:r>
            <a:r>
              <a:rPr lang="en-US" altLang="x-none" dirty="0" smtClean="0">
                <a:latin typeface="Consolas" charset="0"/>
              </a:rPr>
              <a:t> = </a:t>
            </a:r>
            <a:r>
              <a:rPr lang="en-US" altLang="x-none" dirty="0" err="1" smtClean="0">
                <a:latin typeface="Consolas" charset="0"/>
              </a:rPr>
              <a:t>list.get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err="1" smtClean="0">
                <a:latin typeface="Consolas" charset="0"/>
              </a:rPr>
              <a:t>i</a:t>
            </a:r>
            <a:r>
              <a:rPr lang="en-US" altLang="x-none" dirty="0" smtClean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 smtClean="0">
                <a:latin typeface="Consolas" charset="0"/>
              </a:rPr>
              <a:t>println</a:t>
            </a:r>
            <a:r>
              <a:rPr lang="en-US" altLang="x-none" dirty="0" smtClean="0">
                <a:latin typeface="Consolas" charset="0"/>
              </a:rPr>
              <a:t>(</a:t>
            </a:r>
            <a:r>
              <a:rPr lang="en-US" altLang="x-none" dirty="0" err="1" smtClean="0">
                <a:latin typeface="Consolas" charset="0"/>
              </a:rPr>
              <a:t>str</a:t>
            </a:r>
            <a:r>
              <a:rPr lang="en-US" altLang="x-none" dirty="0" smtClean="0"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rgbClr val="00B050"/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Iterating Over </a:t>
            </a:r>
            <a:r>
              <a:rPr lang="en-US" altLang="x-none" dirty="0" err="1" smtClean="0"/>
              <a:t>ArrayLists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// 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Access elements in 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order (also for arrays!)</a:t>
            </a: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>
                <a:solidFill>
                  <a:srgbClr val="FF0000"/>
                </a:solidFill>
                <a:latin typeface="Consolas" charset="0"/>
              </a:rPr>
              <a:t>for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(String </a:t>
            </a:r>
            <a:r>
              <a:rPr lang="en-US" altLang="x-none" dirty="0" err="1">
                <a:solidFill>
                  <a:srgbClr val="FF0000"/>
                </a:solidFill>
                <a:latin typeface="Consolas" charset="0"/>
              </a:rPr>
              <a:t>str</a:t>
            </a: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 : list)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	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println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str</a:t>
            </a: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// equivalent to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x-none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(</a:t>
            </a:r>
            <a:r>
              <a:rPr lang="en-US" altLang="x-none" b="1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int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= 0; </a:t>
            </a:r>
            <a:r>
              <a:rPr lang="en-US" altLang="x-none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&lt; </a:t>
            </a:r>
            <a:r>
              <a:rPr lang="en-US" altLang="x-none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list.size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(); </a:t>
            </a:r>
            <a:r>
              <a:rPr lang="en-US" altLang="x-none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++) {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rgbClr val="FF0000"/>
                </a:solidFill>
                <a:latin typeface="Consolas" charset="0"/>
              </a:rPr>
              <a:t>	</a:t>
            </a:r>
            <a:r>
              <a:rPr lang="en-US" altLang="x-none" dirty="0" smtClean="0">
                <a:solidFill>
                  <a:srgbClr val="FF0000"/>
                </a:solidFill>
                <a:latin typeface="Consolas" charset="0"/>
              </a:rPr>
              <a:t>String </a:t>
            </a:r>
            <a:r>
              <a:rPr lang="en-US" altLang="x-none" dirty="0" err="1" smtClean="0">
                <a:solidFill>
                  <a:srgbClr val="FF0000"/>
                </a:solidFill>
                <a:latin typeface="Consolas" charset="0"/>
              </a:rPr>
              <a:t>str</a:t>
            </a:r>
            <a:r>
              <a:rPr lang="en-US" altLang="x-none" dirty="0" smtClean="0">
                <a:solidFill>
                  <a:srgbClr val="FF0000"/>
                </a:solidFill>
                <a:latin typeface="Consolas" charset="0"/>
              </a:rPr>
              <a:t> = </a:t>
            </a:r>
            <a:r>
              <a:rPr lang="en-US" altLang="x-none" dirty="0" err="1" smtClean="0">
                <a:solidFill>
                  <a:srgbClr val="FF0000"/>
                </a:solidFill>
                <a:latin typeface="Consolas" charset="0"/>
              </a:rPr>
              <a:t>list.get</a:t>
            </a:r>
            <a:r>
              <a:rPr lang="en-US" altLang="x-none" dirty="0" smtClean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altLang="x-none" dirty="0" err="1" smtClean="0">
                <a:solidFill>
                  <a:srgbClr val="FF0000"/>
                </a:solidFill>
                <a:latin typeface="Consolas" charset="0"/>
              </a:rPr>
              <a:t>i</a:t>
            </a:r>
            <a:r>
              <a:rPr lang="en-US" altLang="x-none" dirty="0" smtClean="0">
                <a:solidFill>
                  <a:srgbClr val="FF0000"/>
                </a:solidFill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	</a:t>
            </a:r>
            <a:r>
              <a:rPr lang="en-US" altLang="x-none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println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str</a:t>
            </a:r>
            <a:r>
              <a:rPr lang="en-US" altLang="x-none" dirty="0" smtClean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altLang="x-none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x-none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"/>
    </mc:Choice>
    <mc:Fallback xmlns="">
      <p:transition spd="slow" advTm="7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Bad Times with </a:t>
            </a:r>
            <a:r>
              <a:rPr lang="en-US" altLang="x-none" dirty="0" err="1" smtClean="0"/>
              <a:t>ArrayLists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Create an (initially empty) list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&lt;String&gt; list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Wrong type </a:t>
            </a:r>
            <a:r>
              <a:rPr lang="mr-IN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altLang="x-none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bad times!  Won’t compile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GLabel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label = </a:t>
            </a:r>
            <a:r>
              <a:rPr lang="en-US" altLang="x-none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GLabel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"Hello there!"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(label);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Invalid index!  </a:t>
            </a:r>
            <a:r>
              <a:rPr lang="en-US" altLang="en-US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IndexOutOfBounds</a:t>
            </a:r>
            <a:r>
              <a:rPr lang="en-US" altLang="en-US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Exception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 err="1" smtClean="0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dirty="0" err="1" smtClean="0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en-US" dirty="0" smtClean="0">
                <a:latin typeface="Consolas" charset="0"/>
                <a:ea typeface="Consolas" charset="0"/>
                <a:cs typeface="Consolas" charset="0"/>
              </a:rPr>
              <a:t>(2));</a:t>
            </a:r>
            <a:endParaRPr lang="en-US" altLang="en-US" dirty="0" smtClean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7"/>
    </mc:Choice>
    <mc:Fallback xmlns="">
      <p:transition spd="slow" advTm="60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reversible writing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a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0"/>
    </mc:Choice>
    <mc:Fallback xmlns="">
      <p:transition spd="slow" advTm="411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2336223" y="2031998"/>
            <a:ext cx="44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a person who contributes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will be useful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  <a:endParaRPr lang="en-US" altLang="en-US" sz="28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"/>
    </mc:Choice>
    <mc:Fallback xmlns="">
      <p:transition spd="slow" advTm="91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95400"/>
            <a:ext cx="8890001" cy="5181600"/>
          </a:xfrm>
        </p:spPr>
        <p:txBody>
          <a:bodyPr/>
          <a:lstStyle/>
          <a:p>
            <a:r>
              <a:rPr lang="en-US" sz="2500" dirty="0" smtClean="0"/>
              <a:t>Know how to store data in and retrieve data from an </a:t>
            </a:r>
            <a:r>
              <a:rPr lang="en-US" sz="2500" b="1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sz="2500" dirty="0" smtClean="0"/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80" y="2377536"/>
            <a:ext cx="4889637" cy="35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"/>
    </mc:Choice>
    <mc:Fallback xmlns="">
      <p:transition spd="slow" advTm="1846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2336223" y="2031998"/>
            <a:ext cx="447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am not a person who contributes</a:t>
            </a:r>
          </a:p>
          <a:p>
            <a:pPr algn="ctr"/>
            <a:r>
              <a:rPr lang="en-US" sz="2400" dirty="0"/>
              <a:t>And I refuse to believe that</a:t>
            </a:r>
          </a:p>
          <a:p>
            <a:pPr algn="ctr"/>
            <a:r>
              <a:rPr lang="en-US" sz="2400" dirty="0"/>
              <a:t>I will be useful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3300" y="4121325"/>
            <a:ext cx="459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 </a:t>
            </a:r>
            <a:r>
              <a:rPr lang="en-US" sz="2400" dirty="0"/>
              <a:t>will be </a:t>
            </a:r>
            <a:r>
              <a:rPr lang="en-US" sz="2400" dirty="0" smtClean="0"/>
              <a:t>useful</a:t>
            </a:r>
          </a:p>
          <a:p>
            <a:pPr algn="ctr"/>
            <a:r>
              <a:rPr lang="en-US" sz="2400" dirty="0"/>
              <a:t>And I refuse to believe </a:t>
            </a:r>
            <a:r>
              <a:rPr lang="en-US" sz="2400" dirty="0" smtClean="0"/>
              <a:t>that</a:t>
            </a:r>
          </a:p>
          <a:p>
            <a:pPr algn="ctr"/>
            <a:r>
              <a:rPr lang="en-US" sz="2400" dirty="0"/>
              <a:t>I am not a person who </a:t>
            </a:r>
            <a:r>
              <a:rPr lang="en-US" sz="2400" dirty="0" smtClean="0"/>
              <a:t>contributes</a:t>
            </a:r>
            <a:endParaRPr lang="en-US" sz="24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  <a:endParaRPr lang="en-US" altLang="en-US" sz="28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4" y="6092784"/>
            <a:ext cx="889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"I Have a Dream" by </a:t>
            </a:r>
            <a:r>
              <a:rPr lang="en-US" sz="1200" u="sng" dirty="0">
                <a:latin typeface="Consolas" charset="0"/>
                <a:ea typeface="Consolas" charset="0"/>
                <a:cs typeface="Consolas" charset="0"/>
              </a:rPr>
              <a:t>Antonia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Lee, </a:t>
            </a:r>
            <a:r>
              <a:rPr lang="en-US" sz="1200" u="sng" dirty="0">
                <a:latin typeface="Consolas" charset="0"/>
                <a:ea typeface="Consolas" charset="0"/>
                <a:cs typeface="Consolas" charset="0"/>
              </a:rPr>
              <a:t>Sara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u="sng" dirty="0">
                <a:latin typeface="Consolas" charset="0"/>
                <a:ea typeface="Consolas" charset="0"/>
                <a:cs typeface="Consolas" charset="0"/>
              </a:rPr>
              <a:t>Fung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u="sng" dirty="0">
                <a:latin typeface="Consolas" charset="0"/>
                <a:ea typeface="Consolas" charset="0"/>
                <a:cs typeface="Consolas" charset="0"/>
              </a:rPr>
              <a:t>Christy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u="sng" dirty="0">
                <a:latin typeface="Consolas" charset="0"/>
                <a:ea typeface="Consolas" charset="0"/>
                <a:cs typeface="Consolas" charset="0"/>
              </a:rPr>
              <a:t>Fung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u="sng" dirty="0">
                <a:latin typeface="Consolas" charset="0"/>
                <a:ea typeface="Consolas" charset="0"/>
                <a:cs typeface="Consolas" charset="0"/>
              </a:rPr>
              <a:t>Rachel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u="sng" dirty="0">
                <a:latin typeface="Consolas" charset="0"/>
                <a:ea typeface="Consolas" charset="0"/>
                <a:cs typeface="Consolas" charset="0"/>
              </a:rPr>
              <a:t>Lam</a:t>
            </a:r>
            <a:endParaRPr lang="en-US" sz="1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poets.spice.org.hk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index.php?option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com_content&amp;view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dirty="0" err="1">
                <a:latin typeface="Consolas" charset="0"/>
                <a:ea typeface="Consolas" charset="0"/>
                <a:cs typeface="Consolas" charset="0"/>
              </a:rPr>
              <a:t>article&amp;id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=45:my-family&amp;catid=6:reverse-poem&amp;Itemid=7</a:t>
            </a:r>
            <a:endParaRPr lang="en-US" sz="1200" dirty="0">
              <a:effectLst/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  <a:endParaRPr lang="en-US" altLang="en-US" sz="28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9101"/>
              </p:ext>
            </p:extLst>
          </p:nvPr>
        </p:nvGraphicFramePr>
        <p:xfrm>
          <a:off x="1524000" y="2031998"/>
          <a:ext cx="6096000" cy="4876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5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  <a:endParaRPr lang="en-US" altLang="en-US" sz="28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90544"/>
              </p:ext>
            </p:extLst>
          </p:nvPr>
        </p:nvGraphicFramePr>
        <p:xfrm>
          <a:off x="1524000" y="2031998"/>
          <a:ext cx="6096000" cy="975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smtClean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  <a:endParaRPr lang="en-US" sz="2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  <a:endParaRPr lang="en-US" altLang="en-US" sz="28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30131"/>
              </p:ext>
            </p:extLst>
          </p:nvPr>
        </p:nvGraphicFramePr>
        <p:xfrm>
          <a:off x="1524000" y="2031998"/>
          <a:ext cx="6096000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“I will be useful”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10242" y="2861490"/>
            <a:ext cx="854529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1435" y="5020851"/>
            <a:ext cx="794112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Key idea: fill an </a:t>
            </a:r>
            <a:r>
              <a:rPr lang="en-US" altLang="en-US" sz="2800" b="1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</a:t>
            </a:r>
            <a:r>
              <a:rPr lang="en-US" altLang="en-US" sz="2800" b="1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with each line in the file</a:t>
            </a:r>
            <a:endParaRPr lang="en-US" altLang="en-US" sz="2800" b="1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  <a:endParaRPr lang="en-US" altLang="en-US" sz="28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69816"/>
              </p:ext>
            </p:extLst>
          </p:nvPr>
        </p:nvGraphicFramePr>
        <p:xfrm>
          <a:off x="1524000" y="2031998"/>
          <a:ext cx="6096000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  <a:endParaRPr lang="en-US" sz="2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“I will be useful”</a:t>
                      </a:r>
                      <a:endParaRPr lang="en-US" sz="2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0242" y="2404292"/>
            <a:ext cx="854529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1244599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Let’s write a program that reverses a text file.</a:t>
            </a:r>
            <a:endParaRPr lang="en-US" altLang="en-US" sz="28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4715"/>
              </p:ext>
            </p:extLst>
          </p:nvPr>
        </p:nvGraphicFramePr>
        <p:xfrm>
          <a:off x="1524000" y="2031998"/>
          <a:ext cx="6096000" cy="1463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 smtClean="0">
                          <a:solidFill>
                            <a:schemeClr val="tx1"/>
                          </a:solidFill>
                        </a:rPr>
                        <a:t>“I am not a person who contributes”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"And I refuse to believe that"</a:t>
                      </a:r>
                      <a:endParaRPr lang="en-US" sz="2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chemeClr val="tx1"/>
                          </a:solidFill>
                        </a:rPr>
                        <a:t>“I will be useful”</a:t>
                      </a:r>
                      <a:endParaRPr lang="en-US" sz="2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10242" y="1881776"/>
            <a:ext cx="854529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1435" y="5020851"/>
            <a:ext cx="794112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Key idea: print the </a:t>
            </a:r>
            <a:r>
              <a:rPr lang="en-US" altLang="en-US" sz="2800" b="1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</a:t>
            </a:r>
            <a:r>
              <a:rPr lang="en-US" altLang="en-US" sz="2800" b="1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items in reverse order</a:t>
            </a:r>
            <a:endParaRPr lang="en-US" altLang="en-US" sz="2800" b="1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"/>
    </mc:Choice>
    <mc:Fallback xmlns="">
      <p:transition spd="slow" advTm="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", "res"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</a:t>
            </a:r>
            <a:r>
              <a:rPr lang="en-US" altLang="x-none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("Filename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", "res");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", "res");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("Could not 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", "res");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Tic-Tac-Toe</a:t>
            </a:r>
          </a:p>
          <a:p>
            <a:r>
              <a:rPr lang="en-US" sz="3600" dirty="0" err="1" smtClean="0"/>
              <a:t>ArrayLists</a:t>
            </a:r>
            <a:endParaRPr lang="en-US" sz="3600" dirty="0" smtClean="0"/>
          </a:p>
          <a:p>
            <a:r>
              <a:rPr lang="en-US" sz="3600" i="1" dirty="0" smtClean="0"/>
              <a:t>Example</a:t>
            </a:r>
            <a:r>
              <a:rPr lang="en-US" sz="3600" dirty="0" smtClean="0"/>
              <a:t>: reversible writing</a:t>
            </a:r>
          </a:p>
          <a:p>
            <a:r>
              <a:rPr lang="en-US" sz="3600" i="1" dirty="0" smtClean="0"/>
              <a:t>Example: </a:t>
            </a:r>
            <a:r>
              <a:rPr lang="en-US" sz="3600" dirty="0" smtClean="0"/>
              <a:t>planner</a:t>
            </a:r>
          </a:p>
          <a:p>
            <a:r>
              <a:rPr lang="en-US" sz="3600" dirty="0" err="1" smtClean="0"/>
              <a:t>ArrayLists</a:t>
            </a:r>
            <a:r>
              <a:rPr lang="en-US" sz="3600" dirty="0" smtClean="0"/>
              <a:t> vs. arrays</a:t>
            </a:r>
          </a:p>
          <a:p>
            <a:r>
              <a:rPr lang="en-US" sz="3600" dirty="0" smtClean="0"/>
              <a:t>Recap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8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", "res");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", "res");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("Filename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", "res");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Scanner(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("Could not </a:t>
            </a: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Example: Reversible Writing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String filename = </a:t>
            </a:r>
            <a:r>
              <a:rPr lang="en-US" altLang="x-none" sz="2000" dirty="0" err="1" smtClean="0">
                <a:latin typeface="Consolas" charset="0"/>
                <a:ea typeface="Consolas" charset="0"/>
                <a:cs typeface="Consolas" charset="0"/>
              </a:rPr>
              <a:t>promptUserForFile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"Filename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x-none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", "res"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try</a:t>
            </a:r>
            <a:r>
              <a:rPr lang="en-US" altLang="x-none" sz="2000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Scanner 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Scanner(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File(filename));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&lt;String&gt; lines =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Read all lines and store in our </a:t>
            </a:r>
            <a:r>
              <a:rPr lang="en-US" altLang="x-none" sz="20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sz="20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scanner.hasNextLine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lines.add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scanner.nextLine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x-none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	// Output the lines from back to front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lines.size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() - 1;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 &gt;= 0; 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--)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lines.get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 </a:t>
            </a:r>
            <a:r>
              <a:rPr lang="en-US" altLang="x-none" sz="2000" b="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catch</a:t>
            </a:r>
            <a:r>
              <a:rPr lang="en-US" altLang="x-none" sz="2000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 err="1" smtClean="0">
                <a:latin typeface="Consolas" charset="0"/>
                <a:ea typeface="Consolas" charset="0"/>
                <a:cs typeface="Consolas" charset="0"/>
              </a:rPr>
              <a:t>IOException</a:t>
            </a: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ex)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x-none" sz="2000" dirty="0" err="1">
                <a:latin typeface="Consolas" charset="0"/>
                <a:ea typeface="Consolas" charset="0"/>
                <a:cs typeface="Consolas" charset="0"/>
              </a:rPr>
              <a:t>println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"Could not </a:t>
            </a:r>
            <a:r>
              <a:rPr lang="en-US" altLang="x-none" sz="20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read file</a:t>
            </a:r>
            <a:r>
              <a:rPr lang="en-US" altLang="x-none" sz="20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."</a:t>
            </a:r>
            <a:r>
              <a:rPr lang="en-US" altLang="x-none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0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x-none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 smtClean="0"/>
              <a:t>Example: </a:t>
            </a:r>
            <a:r>
              <a:rPr lang="en-US" sz="3600" dirty="0" smtClean="0"/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a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4" name="Group 57"/>
          <p:cNvGraphicFramePr>
            <a:graphicFrameLocks noGrp="1"/>
          </p:cNvGraphicFramePr>
          <p:nvPr>
            <p:extLst/>
          </p:nvPr>
        </p:nvGraphicFramePr>
        <p:xfrm>
          <a:off x="76200" y="1300163"/>
          <a:ext cx="8991600" cy="5150168"/>
        </p:xfrm>
        <a:graphic>
          <a:graphicData uri="http://schemas.openxmlformats.org/drawingml/2006/table">
            <a:tbl>
              <a:tblPr/>
              <a:tblGrid>
                <a:gridCol w="3352800"/>
                <a:gridCol w="5638800"/>
              </a:tblGrid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appends value at end of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.add(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inserts given value just before the given index, shifting subsequent values to the right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.clear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all elements of the list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.get(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value at given index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.indexOf(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first index where given value is found in list (-1 if not found)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.isEmpty()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true</a:t>
                      </a: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 if the list contains no elements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removes/returns value at given index, shifting subsequent values to the left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.remove(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removes the first occurrence of the value, if any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.set(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index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value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replaces value at given index with given value</a:t>
                      </a:r>
                      <a:endParaRPr kumimoji="0" lang="en-US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.size()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returns the number of elements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 the </a:t>
                      </a: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list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list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.toString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()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such as </a:t>
                      </a:r>
                      <a:r>
                        <a:rPr kumimoji="0" lang="en-US" altLang="x-non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"[3, 42, -7, 15]"</a:t>
                      </a: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1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Insert/remove</a:t>
            </a:r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200" dirty="0"/>
              <a:t>If you insert/remove in the front or middle of a list, elements </a:t>
            </a:r>
            <a:r>
              <a:rPr lang="en-US" altLang="x-none" sz="2200" b="1" dirty="0"/>
              <a:t>shift</a:t>
            </a:r>
            <a:r>
              <a:rPr lang="en-US" altLang="x-none" sz="2200" dirty="0"/>
              <a:t> to fit.</a:t>
            </a:r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list.add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2</a:t>
            </a:r>
            <a:r>
              <a:rPr lang="en-US" altLang="x-none" dirty="0">
                <a:latin typeface="Consolas" charset="0"/>
              </a:rPr>
              <a:t>, 42);</a:t>
            </a:r>
          </a:p>
          <a:p>
            <a:pPr lvl="2"/>
            <a:r>
              <a:rPr lang="en-US" altLang="x-none" dirty="0"/>
              <a:t>shift elements right to make room for the new element</a:t>
            </a:r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2"/>
            <a:endParaRPr lang="en-US" altLang="x-none" dirty="0"/>
          </a:p>
          <a:p>
            <a:pPr lvl="1">
              <a:buFontTx/>
              <a:buNone/>
            </a:pPr>
            <a:r>
              <a:rPr lang="en-US" altLang="x-none" dirty="0">
                <a:latin typeface="Consolas" charset="0"/>
              </a:rPr>
              <a:t>	</a:t>
            </a:r>
            <a:r>
              <a:rPr lang="en-US" altLang="x-none" dirty="0" err="1">
                <a:latin typeface="Consolas" charset="0"/>
              </a:rPr>
              <a:t>list.remove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dirty="0">
                <a:solidFill>
                  <a:schemeClr val="accent2"/>
                </a:solidFill>
                <a:latin typeface="Consolas" charset="0"/>
              </a:rPr>
              <a:t>1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2"/>
            <a:r>
              <a:rPr lang="en-US" altLang="x-none" dirty="0"/>
              <a:t>shift elements left to cover the space left by the removed element</a:t>
            </a:r>
          </a:p>
        </p:txBody>
      </p:sp>
      <p:graphicFrame>
        <p:nvGraphicFramePr>
          <p:cNvPr id="1448964" name="Group 4"/>
          <p:cNvGraphicFramePr>
            <a:graphicFrameLocks noGrp="1"/>
          </p:cNvGraphicFramePr>
          <p:nvPr/>
        </p:nvGraphicFramePr>
        <p:xfrm>
          <a:off x="228600" y="26670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8987" name="Group 27"/>
          <p:cNvGraphicFramePr>
            <a:graphicFrameLocks noGrp="1"/>
          </p:cNvGraphicFramePr>
          <p:nvPr/>
        </p:nvGraphicFramePr>
        <p:xfrm>
          <a:off x="4627563" y="2667000"/>
          <a:ext cx="4287837" cy="792480"/>
        </p:xfrm>
        <a:graphic>
          <a:graphicData uri="http://schemas.openxmlformats.org/drawingml/2006/table">
            <a:tbl>
              <a:tblPr/>
              <a:tblGrid>
                <a:gridCol w="893762"/>
                <a:gridCol w="565150"/>
                <a:gridCol w="563563"/>
                <a:gridCol w="566737"/>
                <a:gridCol w="563563"/>
                <a:gridCol w="568325"/>
                <a:gridCol w="566737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9013" name="Line 53"/>
          <p:cNvSpPr>
            <a:spLocks noChangeShapeType="1"/>
          </p:cNvSpPr>
          <p:nvPr/>
        </p:nvSpPr>
        <p:spPr bwMode="auto">
          <a:xfrm>
            <a:off x="40386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49014" name="Group 54"/>
          <p:cNvGraphicFramePr>
            <a:graphicFrameLocks noGrp="1"/>
          </p:cNvGraphicFramePr>
          <p:nvPr/>
        </p:nvGraphicFramePr>
        <p:xfrm>
          <a:off x="228600" y="5181600"/>
          <a:ext cx="4287838" cy="792480"/>
        </p:xfrm>
        <a:graphic>
          <a:graphicData uri="http://schemas.openxmlformats.org/drawingml/2006/table">
            <a:tbl>
              <a:tblPr/>
              <a:tblGrid>
                <a:gridCol w="893763"/>
                <a:gridCol w="565150"/>
                <a:gridCol w="563562"/>
                <a:gridCol w="566738"/>
                <a:gridCol w="563562"/>
                <a:gridCol w="568325"/>
                <a:gridCol w="566738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49040" name="Group 80"/>
          <p:cNvGraphicFramePr>
            <a:graphicFrameLocks noGrp="1"/>
          </p:cNvGraphicFramePr>
          <p:nvPr/>
        </p:nvGraphicFramePr>
        <p:xfrm>
          <a:off x="5160963" y="5181600"/>
          <a:ext cx="3721100" cy="792480"/>
        </p:xfrm>
        <a:graphic>
          <a:graphicData uri="http://schemas.openxmlformats.org/drawingml/2006/table">
            <a:tbl>
              <a:tblPr/>
              <a:tblGrid>
                <a:gridCol w="893762"/>
                <a:gridCol w="565150"/>
                <a:gridCol w="563563"/>
                <a:gridCol w="566737"/>
                <a:gridCol w="563563"/>
                <a:gridCol w="568325"/>
              </a:tblGrid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9063" name="Line 103"/>
          <p:cNvSpPr>
            <a:spLocks noChangeShapeType="1"/>
          </p:cNvSpPr>
          <p:nvPr/>
        </p:nvSpPr>
        <p:spPr bwMode="auto">
          <a:xfrm>
            <a:off x="4572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4" name="Line 104"/>
          <p:cNvSpPr>
            <a:spLocks noChangeShapeType="1"/>
          </p:cNvSpPr>
          <p:nvPr/>
        </p:nvSpPr>
        <p:spPr bwMode="auto">
          <a:xfrm flipH="1" flipV="1">
            <a:off x="2252663" y="2424113"/>
            <a:ext cx="0" cy="13716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5" name="Line 105"/>
          <p:cNvSpPr>
            <a:spLocks noChangeShapeType="1"/>
          </p:cNvSpPr>
          <p:nvPr/>
        </p:nvSpPr>
        <p:spPr bwMode="auto">
          <a:xfrm flipV="1">
            <a:off x="1676400" y="5029200"/>
            <a:ext cx="609600" cy="1066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6" name="Line 106"/>
          <p:cNvSpPr>
            <a:spLocks noChangeShapeType="1"/>
          </p:cNvSpPr>
          <p:nvPr/>
        </p:nvSpPr>
        <p:spPr bwMode="auto">
          <a:xfrm>
            <a:off x="2362200" y="3657600"/>
            <a:ext cx="14478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9067" name="Line 107"/>
          <p:cNvSpPr>
            <a:spLocks noChangeShapeType="1"/>
          </p:cNvSpPr>
          <p:nvPr/>
        </p:nvSpPr>
        <p:spPr bwMode="auto">
          <a:xfrm flipH="1">
            <a:off x="2362200" y="6172200"/>
            <a:ext cx="19812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3" y="1179563"/>
            <a:ext cx="7855474" cy="56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Planner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program to help plan out our day</a:t>
            </a:r>
          </a:p>
          <a:p>
            <a:pPr lvl="1"/>
            <a:r>
              <a:rPr lang="en-US" dirty="0" smtClean="0"/>
              <a:t>The program first prompts for things you want to do today</a:t>
            </a:r>
          </a:p>
          <a:p>
            <a:pPr lvl="1"/>
            <a:r>
              <a:rPr lang="en-US" dirty="0" smtClean="0"/>
              <a:t>Then, it asks the user to re-input them in order of completion</a:t>
            </a:r>
          </a:p>
          <a:p>
            <a:pPr lvl="1"/>
            <a:r>
              <a:rPr lang="en-US" dirty="0" smtClean="0"/>
              <a:t>Finally, it outputs the order the user has chosen for their tasks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08" y="2835564"/>
            <a:ext cx="5864984" cy="423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Planner: Approach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53206"/>
              </p:ext>
            </p:extLst>
          </p:nvPr>
        </p:nvGraphicFramePr>
        <p:xfrm>
          <a:off x="1797423" y="1813859"/>
          <a:ext cx="184971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Recap: Tic-Tac-Toe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vs. arrays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9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Planner: Approach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105"/>
              </p:ext>
            </p:extLst>
          </p:nvPr>
        </p:nvGraphicFramePr>
        <p:xfrm>
          <a:off x="1797423" y="1813859"/>
          <a:ext cx="369943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“Play Zelda”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Planner: Approach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4632"/>
              </p:ext>
            </p:extLst>
          </p:nvPr>
        </p:nvGraphicFramePr>
        <p:xfrm>
          <a:off x="1797423" y="1813859"/>
          <a:ext cx="554915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  <a:gridCol w="1849718"/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“Play Zelda”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“Lunch with 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Avi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Planner: Approach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4632"/>
              </p:ext>
            </p:extLst>
          </p:nvPr>
        </p:nvGraphicFramePr>
        <p:xfrm>
          <a:off x="1797423" y="1813859"/>
          <a:ext cx="5549154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  <a:gridCol w="1849718"/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“Play Zelda”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“Lunch with 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Avi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982693" y="1445709"/>
            <a:ext cx="1479177" cy="1653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41884"/>
              </p:ext>
            </p:extLst>
          </p:nvPr>
        </p:nvGraphicFramePr>
        <p:xfrm>
          <a:off x="1797423" y="4080884"/>
          <a:ext cx="184971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</a:t>
                      </a:r>
                      <a:r>
                        <a:rPr lang="en-US" sz="2600" b="1" baseline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Planner: Approach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8905"/>
              </p:ext>
            </p:extLst>
          </p:nvPr>
        </p:nvGraphicFramePr>
        <p:xfrm>
          <a:off x="1797423" y="1813859"/>
          <a:ext cx="369943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“Play Zelda”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“Lunch with 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Avi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41884"/>
              </p:ext>
            </p:extLst>
          </p:nvPr>
        </p:nvGraphicFramePr>
        <p:xfrm>
          <a:off x="1797423" y="4080884"/>
          <a:ext cx="184971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</a:t>
                      </a:r>
                      <a:r>
                        <a:rPr lang="en-US" sz="2600" b="1" baseline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3832411" y="1428825"/>
            <a:ext cx="1479177" cy="1653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Planner: Approach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17241"/>
              </p:ext>
            </p:extLst>
          </p:nvPr>
        </p:nvGraphicFramePr>
        <p:xfrm>
          <a:off x="1797423" y="1813859"/>
          <a:ext cx="184971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“Play Zelda”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1323"/>
              </p:ext>
            </p:extLst>
          </p:nvPr>
        </p:nvGraphicFramePr>
        <p:xfrm>
          <a:off x="1797421" y="4080884"/>
          <a:ext cx="367553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766"/>
                <a:gridCol w="18377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</a:t>
                      </a:r>
                      <a:r>
                        <a:rPr lang="en-US" sz="2600" b="1" baseline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“Lunch with 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Avi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1982693" y="1445709"/>
            <a:ext cx="1479177" cy="16539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Planner: Approach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1365" y="1929803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Todos</a:t>
            </a: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61365" y="4179944"/>
            <a:ext cx="128643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2800" b="1" u="sng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Order:</a:t>
            </a:r>
            <a:endParaRPr lang="en-US" altLang="en-US" sz="2800" b="1" u="sng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1220"/>
              </p:ext>
            </p:extLst>
          </p:nvPr>
        </p:nvGraphicFramePr>
        <p:xfrm>
          <a:off x="1797421" y="4080884"/>
          <a:ext cx="5544672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224"/>
                <a:gridCol w="1848224"/>
                <a:gridCol w="1848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“Walk</a:t>
                      </a:r>
                      <a:r>
                        <a:rPr lang="en-US" sz="2600" b="1" baseline="0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Daisy”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“Lunch with </a:t>
                      </a:r>
                      <a:r>
                        <a:rPr lang="en-US" sz="2600" b="1" dirty="0" err="1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Avi</a:t>
                      </a:r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“Play Zelda”</a:t>
                      </a:r>
                      <a:endParaRPr lang="en-US" sz="2600" b="1" dirty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07023" y="2026481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DONE!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/>
              <a:t>ArrayLists</a:t>
            </a:r>
            <a:r>
              <a:rPr lang="en-US" sz="3600" dirty="0"/>
              <a:t> vs. a</a:t>
            </a:r>
            <a:r>
              <a:rPr lang="en-US" sz="3600" dirty="0" smtClean="0"/>
              <a:t>rrays</a:t>
            </a: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ArrayLists</a:t>
            </a:r>
            <a:r>
              <a:rPr lang="en-US" altLang="x-none" dirty="0" smtClean="0"/>
              <a:t> + Primitives = </a:t>
            </a:r>
            <a:r>
              <a:rPr lang="en-US" dirty="0" smtClean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Doesn’t compile 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 </a:t>
            </a:r>
            <a:endParaRPr lang="en-US" altLang="x-none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&gt; list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35433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Unlike arrays, </a:t>
            </a:r>
            <a:r>
              <a:rPr lang="en-US" altLang="en-US" sz="3600" dirty="0" err="1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ArrayLists</a:t>
            </a:r>
            <a:r>
              <a:rPr lang="en-US" altLang="en-US" sz="3600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 can only store </a:t>
            </a:r>
            <a:r>
              <a:rPr lang="en-US" altLang="en-US" sz="3600" b="1" dirty="0" smtClean="0">
                <a:solidFill>
                  <a:srgbClr val="0000FF"/>
                </a:solidFill>
                <a:latin typeface="Garamond" charset="0"/>
                <a:ea typeface="Garamond" charset="0"/>
                <a:cs typeface="Garamond" charset="0"/>
              </a:rPr>
              <a:t>objects!</a:t>
            </a:r>
            <a:endParaRPr lang="en-US" altLang="en-US" sz="3600" dirty="0">
              <a:solidFill>
                <a:srgbClr val="0000FF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ArrayLists</a:t>
            </a:r>
            <a:r>
              <a:rPr lang="en-US" altLang="x-none" dirty="0" smtClean="0"/>
              <a:t> + Primitives = </a:t>
            </a:r>
            <a:r>
              <a:rPr lang="en-US" dirty="0" smtClean="0">
                <a:latin typeface="Calibri"/>
                <a:cs typeface="Calibri"/>
              </a:rPr>
              <a:t>💔</a:t>
            </a:r>
            <a:endParaRPr lang="en-US" alt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469495" y="2657619"/>
          <a:ext cx="6205010" cy="243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2505"/>
                <a:gridCol w="31025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Primitive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“Wrapper” Class</a:t>
                      </a:r>
                      <a:endParaRPr lang="en-US" sz="2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int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Integer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Double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Boolean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char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" charset="0"/>
                          <a:ea typeface="Courier" charset="0"/>
                          <a:cs typeface="Courier" charset="0"/>
                        </a:rPr>
                        <a:t>Character</a:t>
                      </a:r>
                      <a:endParaRPr lang="en-US" sz="260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4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ArrayLists</a:t>
            </a:r>
            <a:r>
              <a:rPr lang="en-US" altLang="x-none" dirty="0" smtClean="0"/>
              <a:t> + Wrappers = </a:t>
            </a:r>
            <a:r>
              <a:rPr lang="en-US" dirty="0" smtClean="0">
                <a:latin typeface="Calibri"/>
                <a:cs typeface="Calibri"/>
              </a:rPr>
              <a:t>❤️️</a:t>
            </a:r>
            <a:endParaRPr lang="en-US" altLang="x-none" dirty="0"/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Use wrapper classes when making an </a:t>
            </a:r>
            <a:r>
              <a:rPr lang="en-US" altLang="x-none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ArrayList</a:t>
            </a:r>
            <a:endParaRPr lang="en-US" altLang="x-none" dirty="0" smtClean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&lt;Integer&gt; list = </a:t>
            </a:r>
            <a:r>
              <a:rPr lang="en-US" altLang="x-none" b="1" dirty="0" smtClean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ArrayList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&lt;&gt;();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Java converts Integer &lt;-&gt; </a:t>
            </a:r>
            <a:r>
              <a:rPr lang="en-US" altLang="x-none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automatically!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 = 123;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list.add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x-none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x-none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 first = </a:t>
            </a: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list.get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(0);	</a:t>
            </a:r>
            <a:r>
              <a:rPr lang="en-US" altLang="x-none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123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28700" y="5253037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12000"/>
              </a:lnSpc>
            </a:pPr>
            <a:r>
              <a:rPr lang="en-US" altLang="en-US" sz="3600" dirty="0" smtClean="0">
                <a:solidFill>
                  <a:srgbClr val="0000FF"/>
                </a:solidFill>
                <a:latin typeface="Purisa" charset="0"/>
              </a:rPr>
              <a:t>Conversion happens automatically!</a:t>
            </a:r>
            <a:endParaRPr lang="en-US" altLang="en-US" sz="3600" dirty="0">
              <a:solidFill>
                <a:srgbClr val="0000FF"/>
              </a:solidFill>
              <a:latin typeface="Puris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use 2D arrays to create a </a:t>
            </a:r>
            <a:r>
              <a:rPr lang="en-US" dirty="0" err="1" smtClean="0"/>
              <a:t>ConsoleProgram</a:t>
            </a:r>
            <a:r>
              <a:rPr lang="en-US" dirty="0" smtClean="0"/>
              <a:t> version of Tic-Tac-Toe.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31" y="1698172"/>
            <a:ext cx="3367338" cy="53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Array vs. </a:t>
            </a:r>
            <a:r>
              <a:rPr lang="en-US" dirty="0" err="1" smtClean="0">
                <a:cs typeface="+mj-cs"/>
              </a:rPr>
              <a:t>ArrayList</a:t>
            </a:r>
            <a:endParaRPr lang="en-US" dirty="0" smtClean="0"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189038"/>
            <a:ext cx="4116388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ArrayList</a:t>
            </a:r>
            <a:endParaRPr lang="en-US" dirty="0" smtClean="0"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981200"/>
            <a:ext cx="4116388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ArrayList</a:t>
            </a:r>
            <a:r>
              <a:rPr lang="en-US" sz="2000" dirty="0" smtClean="0">
                <a:latin typeface="Consolas"/>
                <a:cs typeface="Consolas"/>
              </a:rPr>
              <a:t>&lt;Integer&gt; list =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new </a:t>
            </a:r>
            <a:r>
              <a:rPr lang="en-US" sz="2000" dirty="0" err="1" smtClean="0">
                <a:latin typeface="Consolas"/>
                <a:cs typeface="Consolas"/>
              </a:rPr>
              <a:t>ArrayList</a:t>
            </a:r>
            <a:r>
              <a:rPr lang="en-US" sz="2000" dirty="0" smtClean="0">
                <a:latin typeface="Consolas"/>
                <a:cs typeface="Consolas"/>
              </a:rPr>
              <a:t>&lt;&gt;();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list.add</a:t>
            </a:r>
            <a:r>
              <a:rPr lang="en-US" sz="2000" dirty="0" smtClean="0">
                <a:latin typeface="Consolas"/>
                <a:cs typeface="Consolas"/>
              </a:rPr>
              <a:t>(1);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[1]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list.add</a:t>
            </a:r>
            <a:r>
              <a:rPr lang="en-US" sz="2000" dirty="0" smtClean="0">
                <a:latin typeface="Consolas"/>
                <a:cs typeface="Consolas"/>
              </a:rPr>
              <a:t>(2); 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list.set</a:t>
            </a:r>
            <a:r>
              <a:rPr lang="en-US" sz="2000" dirty="0" smtClean="0">
                <a:latin typeface="Consolas"/>
                <a:cs typeface="Consolas"/>
              </a:rPr>
              <a:t>(0, 3);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 = </a:t>
            </a:r>
            <a:r>
              <a:rPr lang="en-US" sz="2000" dirty="0" err="1" smtClean="0">
                <a:latin typeface="Consolas"/>
                <a:cs typeface="Consolas"/>
              </a:rPr>
              <a:t>list.get</a:t>
            </a:r>
            <a:r>
              <a:rPr lang="en-US" sz="2000" dirty="0" smtClean="0">
                <a:latin typeface="Consolas"/>
                <a:cs typeface="Consolas"/>
              </a:rPr>
              <a:t>(0);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list.add</a:t>
            </a:r>
            <a:r>
              <a:rPr lang="en-US" sz="2000" dirty="0" smtClean="0">
                <a:latin typeface="Consolas"/>
                <a:cs typeface="Consolas"/>
              </a:rPr>
              <a:t>(4);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[3, 2, 4]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list.contains</a:t>
            </a:r>
            <a:r>
              <a:rPr lang="en-US" sz="2000" dirty="0" smtClean="0">
                <a:latin typeface="Consolas"/>
                <a:cs typeface="Consolas"/>
              </a:rPr>
              <a:t>(2);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true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189038"/>
            <a:ext cx="4041775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Array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17975" cy="3951288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[] </a:t>
            </a:r>
            <a:r>
              <a:rPr lang="en-US" sz="2000" dirty="0" err="1" smtClean="0">
                <a:latin typeface="Consolas"/>
                <a:cs typeface="Consolas"/>
              </a:rPr>
              <a:t>arr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 new </a:t>
            </a: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[2];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[0, 0]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arr</a:t>
            </a:r>
            <a:r>
              <a:rPr lang="en-US" sz="2000" dirty="0" smtClean="0">
                <a:latin typeface="Consolas"/>
                <a:cs typeface="Consolas"/>
              </a:rPr>
              <a:t>[0] = 1;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[1, 0]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arr</a:t>
            </a:r>
            <a:r>
              <a:rPr lang="en-US" sz="2000" dirty="0" smtClean="0">
                <a:latin typeface="Consolas"/>
                <a:cs typeface="Consolas"/>
              </a:rPr>
              <a:t>[1] = 2;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[1, 2]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arr</a:t>
            </a:r>
            <a:r>
              <a:rPr lang="en-US" sz="2000" dirty="0" smtClean="0">
                <a:latin typeface="Consolas"/>
                <a:cs typeface="Consolas"/>
              </a:rPr>
              <a:t>[0] = 3;  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[3, 2]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 = </a:t>
            </a:r>
            <a:r>
              <a:rPr lang="en-US" sz="2000" dirty="0" err="1" smtClean="0">
                <a:latin typeface="Consolas"/>
                <a:cs typeface="Consolas"/>
              </a:rPr>
              <a:t>arr</a:t>
            </a:r>
            <a:r>
              <a:rPr lang="en-US" sz="2000" dirty="0" smtClean="0">
                <a:latin typeface="Consolas"/>
                <a:cs typeface="Consolas"/>
              </a:rPr>
              <a:t>[0];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// 3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 dirty="0" smtClean="0">
                <a:latin typeface="Consolas"/>
                <a:cs typeface="Consolas"/>
              </a:rPr>
              <a:t>[no equivalent]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2819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39624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1295400"/>
            <a:ext cx="0" cy="510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" y="5257800"/>
            <a:ext cx="82296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Array vs. ArrayList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cs typeface="+mn-cs"/>
              </a:rPr>
              <a:t>Why do both of these exist in the language?</a:t>
            </a:r>
          </a:p>
          <a:p>
            <a:pPr lvl="1" eaLnBrk="1" hangingPunct="1">
              <a:defRPr/>
            </a:pPr>
            <a:r>
              <a:rPr lang="en-US" dirty="0" smtClean="0"/>
              <a:t>Arrays are Java's fundamental data storage</a:t>
            </a:r>
          </a:p>
          <a:p>
            <a:pPr lvl="1" eaLnBrk="1" hangingPunct="1">
              <a:defRPr/>
            </a:pPr>
            <a:r>
              <a:rPr lang="en-US" dirty="0" err="1" smtClean="0">
                <a:latin typeface="Consolas" charset="0"/>
              </a:rPr>
              <a:t>ArrayList</a:t>
            </a:r>
            <a:r>
              <a:rPr lang="en-US" dirty="0" smtClean="0"/>
              <a:t> is a library built on top of an array</a:t>
            </a:r>
            <a:endParaRPr lang="en-US" sz="800" dirty="0" smtClean="0"/>
          </a:p>
          <a:p>
            <a:pPr marL="0" indent="0" eaLnBrk="1" hangingPunct="1">
              <a:buFontTx/>
              <a:buNone/>
              <a:defRPr/>
            </a:pPr>
            <a:endParaRPr lang="en-US" dirty="0" smtClean="0"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b="1" dirty="0" smtClean="0">
                <a:cs typeface="+mn-cs"/>
              </a:rPr>
              <a:t>When would you choose an array over an </a:t>
            </a:r>
            <a:r>
              <a:rPr lang="en-US" b="1" dirty="0" err="1" smtClean="0">
                <a:latin typeface="Consolas"/>
                <a:cs typeface="Consolas"/>
              </a:rPr>
              <a:t>ArrayList</a:t>
            </a:r>
            <a:r>
              <a:rPr lang="en-US" b="1" dirty="0" smtClean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dirty="0" smtClean="0"/>
              <a:t>When you need a fixed size that you know ahead of time</a:t>
            </a:r>
          </a:p>
          <a:p>
            <a:pPr lvl="3" eaLnBrk="1" hangingPunct="1">
              <a:defRPr/>
            </a:pPr>
            <a:r>
              <a:rPr lang="en-US" sz="2200" dirty="0" smtClean="0"/>
              <a:t>Simpler syntax for getting/setting</a:t>
            </a:r>
          </a:p>
          <a:p>
            <a:pPr lvl="3" eaLnBrk="1" hangingPunct="1">
              <a:defRPr/>
            </a:pPr>
            <a:r>
              <a:rPr lang="en-US" sz="2200" dirty="0" smtClean="0"/>
              <a:t>More efficient</a:t>
            </a:r>
          </a:p>
          <a:p>
            <a:pPr lvl="1" eaLnBrk="1" hangingPunct="1">
              <a:defRPr/>
            </a:pPr>
            <a:r>
              <a:rPr lang="en-US" i="1" dirty="0" smtClean="0"/>
              <a:t>Multi-dimensional</a:t>
            </a:r>
            <a:r>
              <a:rPr lang="en-US" dirty="0" smtClean="0"/>
              <a:t> arrays (e.g. images)</a:t>
            </a:r>
          </a:p>
          <a:p>
            <a:pPr lvl="1" eaLnBrk="1" hangingPunct="1">
              <a:defRPr/>
            </a:pPr>
            <a:r>
              <a:rPr lang="en-US" i="1" dirty="0" smtClean="0"/>
              <a:t>Histograms</a:t>
            </a:r>
            <a:r>
              <a:rPr lang="en-US" dirty="0" smtClean="0"/>
              <a:t>/tallying</a:t>
            </a:r>
          </a:p>
        </p:txBody>
      </p:sp>
    </p:spTree>
    <p:extLst>
      <p:ext uri="{BB962C8B-B14F-4D97-AF65-F5344CB8AC3E}">
        <p14:creationId xmlns:p14="http://schemas.microsoft.com/office/powerpoint/2010/main" val="15634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 smtClean="0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 vs. arrays</a:t>
            </a:r>
          </a:p>
          <a:p>
            <a:r>
              <a:rPr lang="en-US" sz="3600" dirty="0" smtClean="0"/>
              <a:t>Recap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136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>
              <a:solidFill>
                <a:srgbClr val="8C151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err="1" smtClean="0"/>
              <a:t>ArrayLists</a:t>
            </a:r>
            <a:r>
              <a:rPr lang="en-US" sz="2600" dirty="0" smtClean="0"/>
              <a:t> are a variable type representing a list of items</a:t>
            </a:r>
          </a:p>
          <a:p>
            <a:r>
              <a:rPr lang="en-US" sz="2600" dirty="0" smtClean="0"/>
              <a:t>Unlike arrays, </a:t>
            </a:r>
            <a:r>
              <a:rPr lang="en-US" sz="2600" dirty="0" err="1" smtClean="0"/>
              <a:t>ArrayLists</a:t>
            </a:r>
            <a:r>
              <a:rPr lang="en-US" sz="2600" dirty="0" smtClean="0"/>
              <a:t> have:</a:t>
            </a:r>
          </a:p>
          <a:p>
            <a:pPr lvl="1"/>
            <a:r>
              <a:rPr lang="en-US" sz="2600" dirty="0" smtClean="0"/>
              <a:t>The ability to resize dynamically</a:t>
            </a:r>
          </a:p>
          <a:p>
            <a:pPr lvl="1"/>
            <a:r>
              <a:rPr lang="en-US" sz="2600" dirty="0" smtClean="0"/>
              <a:t>Useful methods you can call on them</a:t>
            </a:r>
          </a:p>
          <a:p>
            <a:r>
              <a:rPr lang="en-US" sz="2600" dirty="0" smtClean="0"/>
              <a:t>Unlike </a:t>
            </a:r>
            <a:r>
              <a:rPr lang="en-US" sz="2600" dirty="0" err="1" smtClean="0"/>
              <a:t>ArrayLists</a:t>
            </a:r>
            <a:r>
              <a:rPr lang="en-US" sz="2600" dirty="0" smtClean="0"/>
              <a:t>, arrays have:</a:t>
            </a:r>
          </a:p>
          <a:p>
            <a:pPr lvl="1"/>
            <a:r>
              <a:rPr lang="en-US" sz="2600" dirty="0" smtClean="0"/>
              <a:t>The ability to store any type of item, not just objects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Next Time: </a:t>
            </a:r>
            <a:r>
              <a:rPr lang="en-US" sz="2800" b="1" dirty="0" err="1" smtClean="0"/>
              <a:t>HashMaps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17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Recap: Tic-Tac-Toe</a:t>
            </a:r>
          </a:p>
          <a:p>
            <a:r>
              <a:rPr lang="en-US" sz="3600" dirty="0" err="1" smtClean="0"/>
              <a:t>ArrayLists</a:t>
            </a:r>
            <a:endParaRPr lang="en-US" sz="3600" dirty="0" smtClean="0"/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: reversible writing</a:t>
            </a:r>
          </a:p>
          <a:p>
            <a:r>
              <a:rPr lang="en-US" sz="3600" i="1" dirty="0" smtClean="0">
                <a:solidFill>
                  <a:schemeClr val="bg1">
                    <a:lumMod val="75000"/>
                  </a:schemeClr>
                </a:solidFill>
              </a:rPr>
              <a:t>Example: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planner</a:t>
            </a:r>
          </a:p>
          <a:p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ArrayLists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 vs.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arrays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</a:rPr>
              <a:t>Recap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"/>
    </mc:Choice>
    <mc:Fallback xmlns="">
      <p:transition spd="slow" advTm="6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must be specified upon creation</a:t>
            </a:r>
          </a:p>
          <a:p>
            <a:r>
              <a:rPr lang="en-US" dirty="0" smtClean="0"/>
              <a:t>Can’t add/remove/insert elements later</a:t>
            </a:r>
          </a:p>
          <a:p>
            <a:r>
              <a:rPr lang="en-US" dirty="0" smtClean="0"/>
              <a:t>No built-in methods for searching, etc.</a:t>
            </a:r>
          </a:p>
          <a:p>
            <a:r>
              <a:rPr lang="en-US" dirty="0" smtClean="0"/>
              <a:t>Can’t print arrays without </a:t>
            </a:r>
            <a:r>
              <a:rPr lang="en-US" dirty="0" err="1" smtClean="0"/>
              <a:t>Arrays.toString</a:t>
            </a:r>
            <a:r>
              <a:rPr lang="en-US" dirty="0" smtClean="0"/>
              <a:t> (or </a:t>
            </a:r>
            <a:r>
              <a:rPr lang="en-US" dirty="0" err="1" smtClean="0"/>
              <a:t>Arrays.deepToString</a:t>
            </a:r>
            <a:r>
              <a:rPr lang="en-US" dirty="0" smtClean="0"/>
              <a:t>)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363662" y="4449619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49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r>
              <a:rPr lang="en-US" dirty="0" err="1" smtClean="0"/>
              <a:t>ArrayLists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variable </a:t>
            </a:r>
            <a:r>
              <a:rPr lang="en-US" sz="3200" dirty="0"/>
              <a:t>type that represents a list of items.</a:t>
            </a:r>
          </a:p>
          <a:p>
            <a:r>
              <a:rPr lang="en-US" sz="3200" dirty="0"/>
              <a:t>You access individual </a:t>
            </a:r>
            <a:r>
              <a:rPr lang="en-US" sz="3200"/>
              <a:t>items </a:t>
            </a:r>
            <a:r>
              <a:rPr lang="en-US" sz="3200" smtClean="0"/>
              <a:t>by </a:t>
            </a:r>
            <a:r>
              <a:rPr lang="en-US" sz="3200" i="1" dirty="0"/>
              <a:t>index</a:t>
            </a:r>
            <a:r>
              <a:rPr lang="en-US" sz="3200" dirty="0"/>
              <a:t>.</a:t>
            </a:r>
          </a:p>
          <a:p>
            <a:r>
              <a:rPr lang="en-US" sz="3200" dirty="0"/>
              <a:t>Store a single type of </a:t>
            </a:r>
            <a:r>
              <a:rPr lang="en-US" sz="3200" b="1" dirty="0" smtClean="0"/>
              <a:t>object </a:t>
            </a:r>
            <a:r>
              <a:rPr lang="en-US" sz="3200" dirty="0"/>
              <a:t>(</a:t>
            </a:r>
            <a:r>
              <a:rPr lang="en-US" sz="3200" dirty="0" smtClean="0"/>
              <a:t>String, </a:t>
            </a:r>
            <a:r>
              <a:rPr lang="en-US" sz="3200" dirty="0" err="1" smtClean="0"/>
              <a:t>GRect</a:t>
            </a:r>
            <a:r>
              <a:rPr lang="en-US" sz="3200" dirty="0" smtClean="0"/>
              <a:t>, etc.)</a:t>
            </a:r>
          </a:p>
          <a:p>
            <a:r>
              <a:rPr lang="en-US" sz="3200" dirty="0" smtClean="0"/>
              <a:t>Resizable </a:t>
            </a:r>
            <a:r>
              <a:rPr lang="mr-IN" sz="3200" dirty="0" smtClean="0"/>
              <a:t>–</a:t>
            </a:r>
            <a:r>
              <a:rPr lang="en-US" sz="3200" dirty="0" smtClean="0"/>
              <a:t> can add and remove elements</a:t>
            </a:r>
          </a:p>
          <a:p>
            <a:r>
              <a:rPr lang="en-US" sz="3200" dirty="0" smtClean="0"/>
              <a:t>Has helpful methods for searching for items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7"/>
    </mc:Choice>
    <mc:Fallback xmlns="">
      <p:transition spd="slow" advTm="22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3|0.2|0.2"/>
</p:tagLst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5691</TotalTime>
  <Words>1894</Words>
  <Application>Microsoft Macintosh PowerPoint</Application>
  <PresentationFormat>On-screen Show (4:3)</PresentationFormat>
  <Paragraphs>689</Paragraphs>
  <Slides>63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9" baseType="lpstr">
      <vt:lpstr>Andale Mono</vt:lpstr>
      <vt:lpstr>Calibri</vt:lpstr>
      <vt:lpstr>Chalkboard</vt:lpstr>
      <vt:lpstr>Consolas</vt:lpstr>
      <vt:lpstr>Courier</vt:lpstr>
      <vt:lpstr>Droid Sans Fallback</vt:lpstr>
      <vt:lpstr>Garamond</vt:lpstr>
      <vt:lpstr>Mangal</vt:lpstr>
      <vt:lpstr>ＭＳ Ｐゴシック</vt:lpstr>
      <vt:lpstr>Purisa</vt:lpstr>
      <vt:lpstr>Tahoma</vt:lpstr>
      <vt:lpstr>Times New Roman</vt:lpstr>
      <vt:lpstr>Verdana</vt:lpstr>
      <vt:lpstr>Wingdings</vt:lpstr>
      <vt:lpstr>Arial</vt:lpstr>
      <vt:lpstr>DarkRedTop</vt:lpstr>
      <vt:lpstr>CS 106A, Lecture 19 ArrayLists</vt:lpstr>
      <vt:lpstr>PowerPoint Presentation</vt:lpstr>
      <vt:lpstr>Learning Goals</vt:lpstr>
      <vt:lpstr>Plan for today</vt:lpstr>
      <vt:lpstr>Plan for today</vt:lpstr>
      <vt:lpstr>Tic-Tac-Toe</vt:lpstr>
      <vt:lpstr>Plan for today</vt:lpstr>
      <vt:lpstr>Limitations of Arrays</vt:lpstr>
      <vt:lpstr>Introducing… ArrayLists!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Our First ArrayList</vt:lpstr>
      <vt:lpstr>Iterating Over ArrayLists</vt:lpstr>
      <vt:lpstr>Iterating Over ArrayLists</vt:lpstr>
      <vt:lpstr>Bad Times with ArrayLists</vt:lpstr>
      <vt:lpstr>Plan for today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Example: Reversible Writing</vt:lpstr>
      <vt:lpstr>Plan for today</vt:lpstr>
      <vt:lpstr>ArrayList Methods</vt:lpstr>
      <vt:lpstr>Insert/remove</vt:lpstr>
      <vt:lpstr>Example: Planner</vt:lpstr>
      <vt:lpstr>Example: Planner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Planner: Approach</vt:lpstr>
      <vt:lpstr>Plan for today</vt:lpstr>
      <vt:lpstr>ArrayLists + Primitives = 💔</vt:lpstr>
      <vt:lpstr>ArrayLists + Primitives = 💔</vt:lpstr>
      <vt:lpstr>ArrayLists + Wrappers = ❤️️</vt:lpstr>
      <vt:lpstr>Array vs. ArrayList</vt:lpstr>
      <vt:lpstr>Array vs. ArrayList</vt:lpstr>
      <vt:lpstr>Plan for today</vt:lpstr>
      <vt:lpstr>Recap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Nick Troccoli</cp:lastModifiedBy>
  <cp:revision>496</cp:revision>
  <cp:lastPrinted>2017-07-31T22:19:53Z</cp:lastPrinted>
  <dcterms:created xsi:type="dcterms:W3CDTF">2017-04-27T05:20:22Z</dcterms:created>
  <dcterms:modified xsi:type="dcterms:W3CDTF">2017-07-31T22:19:54Z</dcterms:modified>
</cp:coreProperties>
</file>