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8" r:id="rId3"/>
    <p:sldId id="36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9" r:id="rId24"/>
    <p:sldId id="350" r:id="rId25"/>
    <p:sldId id="351" r:id="rId26"/>
    <p:sldId id="302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08" r:id="rId35"/>
    <p:sldId id="306" r:id="rId36"/>
    <p:sldId id="368" r:id="rId37"/>
    <p:sldId id="359" r:id="rId38"/>
    <p:sldId id="360" r:id="rId39"/>
    <p:sldId id="300" r:id="rId40"/>
    <p:sldId id="362" r:id="rId41"/>
    <p:sldId id="361" r:id="rId42"/>
    <p:sldId id="363" r:id="rId43"/>
    <p:sldId id="364" r:id="rId44"/>
    <p:sldId id="365" r:id="rId45"/>
    <p:sldId id="309" r:id="rId46"/>
    <p:sldId id="317" r:id="rId47"/>
    <p:sldId id="366" r:id="rId48"/>
    <p:sldId id="318" r:id="rId49"/>
    <p:sldId id="326" r:id="rId50"/>
    <p:sldId id="369" r:id="rId51"/>
    <p:sldId id="323" r:id="rId52"/>
    <p:sldId id="324" r:id="rId53"/>
    <p:sldId id="370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2C4EC-53A1-F34E-A204-6BBA0C7CF1C5}">
          <p14:sldIdLst>
            <p14:sldId id="256"/>
            <p14:sldId id="328"/>
          </p14:sldIdLst>
        </p14:section>
        <p14:section name="Files" id="{EF7C29B1-98EE-3840-8851-C60E11CA13BB}">
          <p14:sldIdLst>
            <p14:sldId id="36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02"/>
            <p14:sldId id="352"/>
            <p14:sldId id="353"/>
            <p14:sldId id="354"/>
            <p14:sldId id="355"/>
            <p14:sldId id="356"/>
            <p14:sldId id="357"/>
            <p14:sldId id="358"/>
            <p14:sldId id="308"/>
            <p14:sldId id="306"/>
          </p14:sldIdLst>
        </p14:section>
        <p14:section name="Try-catch" id="{0C37FC4A-D7D1-4944-9B89-7A4082453AA9}">
          <p14:sldIdLst>
            <p14:sldId id="368"/>
            <p14:sldId id="359"/>
            <p14:sldId id="360"/>
            <p14:sldId id="300"/>
            <p14:sldId id="362"/>
            <p14:sldId id="361"/>
            <p14:sldId id="363"/>
            <p14:sldId id="364"/>
            <p14:sldId id="365"/>
            <p14:sldId id="309"/>
            <p14:sldId id="317"/>
            <p14:sldId id="366"/>
            <p14:sldId id="318"/>
            <p14:sldId id="326"/>
          </p14:sldIdLst>
        </p14:section>
        <p14:section name="Election" id="{2EC100F4-8595-C649-8F7C-B6D0AD4BEBAA}">
          <p14:sldIdLst>
            <p14:sldId id="369"/>
            <p14:sldId id="323"/>
            <p14:sldId id="324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9051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4" autoAdjust="0"/>
    <p:restoredTop sz="91855" autoAdjust="0"/>
  </p:normalViewPr>
  <p:slideViewPr>
    <p:cSldViewPr>
      <p:cViewPr varScale="1">
        <p:scale>
          <a:sx n="105" d="100"/>
          <a:sy n="105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745D644-F8C3-5145-9C45-8D12D5EBD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 smtClean="0"/>
              <a:t>Click to edit Master text styles</a:t>
            </a:r>
          </a:p>
          <a:p>
            <a:pPr lvl="1"/>
            <a:r>
              <a:rPr lang="en-US" altLang="x-none" noProof="0" smtClean="0"/>
              <a:t>Second level</a:t>
            </a:r>
          </a:p>
          <a:p>
            <a:pPr lvl="2"/>
            <a:r>
              <a:rPr lang="en-US" altLang="x-none" noProof="0" smtClean="0"/>
              <a:t>Third level</a:t>
            </a:r>
          </a:p>
          <a:p>
            <a:pPr lvl="3"/>
            <a:r>
              <a:rPr lang="en-US" altLang="x-none" noProof="0" smtClean="0"/>
              <a:t>Fourth level</a:t>
            </a:r>
          </a:p>
          <a:p>
            <a:pPr lvl="4"/>
            <a:r>
              <a:rPr lang="en-US" altLang="x-none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7E19174-B55B-1043-9AC8-2A71B81551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59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Forgets past lines! (Gumball machine)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520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if we don’t know the number of lines!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36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00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05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9EB88-02F4-5544-AA28-7A6D9122972B}" type="slidenum">
              <a:rPr lang="en-US" altLang="x-none"/>
              <a:pPr>
                <a:defRPr/>
              </a:pPr>
              <a:t>51</a:t>
            </a:fld>
            <a:endParaRPr lang="en-US" altLang="x-none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pPr eaLnBrk="1" hangingPunct="1">
              <a:defRPr/>
            </a:pPr>
            <a:endParaRPr lang="en-US" altLang="x-non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8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1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0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3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8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6E57D843-267D-6B4F-AB7F-CDA32517B3F3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CS 106A, Lecture 10</a:t>
            </a:r>
            <a:br>
              <a:rPr lang="en-US" altLang="x-none" dirty="0" smtClean="0"/>
            </a:br>
            <a:r>
              <a:rPr lang="en-US" altLang="x-none" dirty="0" smtClean="0"/>
              <a:t>File Reading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72000"/>
            <a:ext cx="640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1500" smtClean="0"/>
              <a:t>reading:</a:t>
            </a:r>
          </a:p>
          <a:p>
            <a:pPr eaLnBrk="1" hangingPunct="1">
              <a:defRPr/>
            </a:pPr>
            <a:r>
              <a:rPr lang="en-US" altLang="x-none" sz="1500" i="1" smtClean="0"/>
              <a:t>Art &amp; Science of Java</a:t>
            </a:r>
            <a:r>
              <a:rPr lang="en-US" altLang="x-none" sz="1500" smtClean="0"/>
              <a:t>, 12.4</a:t>
            </a:r>
            <a:endParaRPr lang="en-US" altLang="x-none" sz="1500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50" y="5638800"/>
            <a:ext cx="8648700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import </a:t>
            </a:r>
            <a:r>
              <a:rPr lang="en-US" altLang="x-none" sz="2300" dirty="0" err="1">
                <a:latin typeface="Consolas" charset="0"/>
              </a:rPr>
              <a:t>java.util</a:t>
            </a:r>
            <a:r>
              <a:rPr lang="en-US" altLang="x-none" sz="2300" dirty="0">
                <a:latin typeface="Consolas" charset="0"/>
              </a:rPr>
              <a:t>.*;   </a:t>
            </a:r>
            <a:r>
              <a:rPr lang="en-US" altLang="x-none" sz="2300" dirty="0">
                <a:solidFill>
                  <a:srgbClr val="008000"/>
                </a:solidFill>
                <a:latin typeface="Consolas" charset="0"/>
              </a:rPr>
              <a:t>// for </a:t>
            </a:r>
            <a:r>
              <a:rPr lang="en-US" altLang="x-none" sz="2300" dirty="0" smtClean="0">
                <a:solidFill>
                  <a:srgbClr val="008000"/>
                </a:solidFill>
                <a:latin typeface="Consolas" charset="0"/>
              </a:rPr>
              <a:t>Scanner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import </a:t>
            </a:r>
            <a:r>
              <a:rPr lang="en-US" altLang="x-none" sz="2300" dirty="0" err="1" smtClean="0">
                <a:latin typeface="Consolas" charset="0"/>
              </a:rPr>
              <a:t>java.io</a:t>
            </a:r>
            <a:r>
              <a:rPr lang="en-US" altLang="x-none" sz="2300" dirty="0" smtClean="0">
                <a:latin typeface="Consolas" charset="0"/>
              </a:rPr>
              <a:t>.*;     </a:t>
            </a:r>
            <a:r>
              <a:rPr lang="en-US" altLang="x-none" sz="2300" dirty="0" smtClean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en-US" altLang="x-none" sz="2300" dirty="0">
                <a:solidFill>
                  <a:srgbClr val="008000"/>
                </a:solidFill>
                <a:latin typeface="Consolas" charset="0"/>
              </a:rPr>
              <a:t>for </a:t>
            </a:r>
            <a:r>
              <a:rPr lang="en-US" altLang="x-none" sz="2300" dirty="0" smtClean="0">
                <a:solidFill>
                  <a:srgbClr val="008000"/>
                </a:solidFill>
                <a:latin typeface="Consolas" charset="0"/>
              </a:rPr>
              <a:t>File</a:t>
            </a:r>
            <a:endParaRPr lang="en-US" altLang="x-none" sz="2300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8200" y="4876800"/>
            <a:ext cx="7467600" cy="123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Step Two:</a:t>
            </a:r>
          </a:p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Read the </a:t>
            </a:r>
            <a:r>
              <a:rPr lang="en-US" altLang="en-US" sz="3600" dirty="0" smtClean="0">
                <a:solidFill>
                  <a:srgbClr val="0000FF"/>
                </a:solidFill>
                <a:latin typeface="Purisa" charset="0"/>
              </a:rPr>
              <a:t>file, one </a:t>
            </a: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line at a time.</a:t>
            </a:r>
          </a:p>
        </p:txBody>
      </p:sp>
    </p:spTree>
    <p:extLst>
      <p:ext uri="{BB962C8B-B14F-4D97-AF65-F5344CB8AC3E}">
        <p14:creationId xmlns:p14="http://schemas.microsoft.com/office/powerpoint/2010/main" val="6413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2573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752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I met a man who wasn't there</a:t>
            </a:r>
            <a:endParaRPr lang="en-US" altLang="x-none" sz="2300" dirty="0">
              <a:solidFill>
                <a:srgbClr val="009051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line2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  <a:endParaRPr lang="en-US" altLang="x-none" sz="2300" dirty="0">
              <a:latin typeface="Consola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752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"Yesterday, upon the stair"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I met a man who wasn't there</a:t>
            </a:r>
            <a:endParaRPr lang="en-US" altLang="x-none" sz="2300" dirty="0">
              <a:solidFill>
                <a:srgbClr val="009051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line2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  <a:endParaRPr lang="en-US" altLang="x-none" sz="2300" dirty="0">
              <a:latin typeface="Consola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213517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line3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213517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line3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6670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line3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I wish, I wish he'd go away</a:t>
            </a:r>
            <a:endParaRPr lang="en-US" altLang="x-none" sz="2300" dirty="0">
              <a:solidFill>
                <a:srgbClr val="009051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line4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  <a:endParaRPr lang="en-US" altLang="x-none" sz="2300" dirty="0">
              <a:latin typeface="Consola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6670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line3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I wish, I wish he'd go away</a:t>
            </a:r>
            <a:endParaRPr lang="en-US" altLang="x-none" sz="2300" dirty="0">
              <a:solidFill>
                <a:srgbClr val="009051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line4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  <a:endParaRPr lang="en-US" altLang="x-none" sz="2300" dirty="0">
              <a:latin typeface="Consola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3124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/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 smtClean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 smtClean="0"/>
              <a:t>Try-Catch</a:t>
            </a:r>
          </a:p>
          <a:p>
            <a:pPr eaLnBrk="1" hangingPunct="1">
              <a:defRPr/>
            </a:pPr>
            <a:r>
              <a:rPr lang="en-US" altLang="x-none" sz="3600" dirty="0" smtClean="0"/>
              <a:t>Practice: Election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 smtClean="0">
                <a:solidFill>
                  <a:srgbClr val="009051"/>
                </a:solidFill>
                <a:latin typeface="Consolas" charset="0"/>
              </a:rPr>
              <a:t>Antagonish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line5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3124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 smtClean="0">
                <a:solidFill>
                  <a:srgbClr val="009051"/>
                </a:solidFill>
                <a:latin typeface="Consolas" charset="0"/>
              </a:rPr>
              <a:t>Antagonish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line5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22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 smtClean="0">
                <a:solidFill>
                  <a:srgbClr val="009051"/>
                </a:solidFill>
                <a:latin typeface="Consolas" charset="0"/>
              </a:rPr>
              <a:t>Antagonish</a:t>
            </a:r>
            <a:r>
              <a:rPr lang="en-US" altLang="x-none" sz="2300" dirty="0" smtClean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</a:t>
            </a:r>
            <a:r>
              <a:rPr lang="en-US" altLang="x-none" sz="2300" dirty="0" smtClean="0">
                <a:latin typeface="Consolas" charset="0"/>
              </a:rPr>
              <a:t>line5 </a:t>
            </a:r>
            <a:r>
              <a:rPr lang="en-US" altLang="x-none" sz="2300" dirty="0">
                <a:latin typeface="Consolas" charset="0"/>
              </a:rPr>
              <a:t>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 smtClean="0">
                <a:latin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017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9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57300" y="5957048"/>
            <a:ext cx="6629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>
                <a:solidFill>
                  <a:srgbClr val="0000FF"/>
                </a:solidFill>
                <a:latin typeface="Purisa" charset="0"/>
              </a:rPr>
              <a:t>Step </a:t>
            </a:r>
            <a:r>
              <a:rPr lang="en-US" altLang="en-US" sz="2800" smtClean="0">
                <a:solidFill>
                  <a:srgbClr val="0000FF"/>
                </a:solidFill>
                <a:latin typeface="Purisa" charset="0"/>
              </a:rPr>
              <a:t>Three: close </a:t>
            </a:r>
            <a:r>
              <a:rPr lang="en-US" altLang="en-US" sz="2800" dirty="0">
                <a:solidFill>
                  <a:srgbClr val="0000FF"/>
                </a:solidFill>
                <a:latin typeface="Purisa" charset="0"/>
              </a:rPr>
              <a:t>the file.</a:t>
            </a:r>
          </a:p>
        </p:txBody>
      </p:sp>
    </p:spTree>
    <p:extLst>
      <p:ext uri="{BB962C8B-B14F-4D97-AF65-F5344CB8AC3E}">
        <p14:creationId xmlns:p14="http://schemas.microsoft.com/office/powerpoint/2010/main" val="14217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Scanner methods</a:t>
            </a:r>
          </a:p>
        </p:txBody>
      </p:sp>
      <p:graphicFrame>
        <p:nvGraphicFramePr>
          <p:cNvPr id="1395847" name="Group 135"/>
          <p:cNvGraphicFramePr>
            <a:graphicFrameLocks noGrp="1"/>
          </p:cNvGraphicFramePr>
          <p:nvPr/>
        </p:nvGraphicFramePr>
        <p:xfrm>
          <a:off x="76200" y="1243013"/>
          <a:ext cx="8991600" cy="4243391"/>
        </p:xfrm>
        <a:graphic>
          <a:graphicData uri="http://schemas.openxmlformats.org/drawingml/2006/table">
            <a:tbl>
              <a:tblPr/>
              <a:tblGrid>
                <a:gridCol w="2944813"/>
                <a:gridCol w="6046787"/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one-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line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String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one-word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String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an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double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are any more lines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are any more tokens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is a next token and it's an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is a next token and it's a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.close();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should be called when done reading the file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Yesterday, </a:t>
            </a:r>
            <a:r>
              <a:rPr lang="en-US" altLang="en-US" sz="2800" b="1" dirty="0">
                <a:latin typeface="Courier New" charset="0"/>
              </a:rPr>
              <a:t>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upon</a:t>
            </a:r>
            <a:r>
              <a:rPr lang="en-US" altLang="en-US" sz="2800" b="1" dirty="0">
                <a:latin typeface="Courier New" charset="0"/>
              </a:rPr>
              <a:t>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 smtClean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Try-Catch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1485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the</a:t>
            </a:r>
            <a:r>
              <a:rPr lang="en-US" altLang="en-US" sz="2800" b="1" dirty="0">
                <a:latin typeface="Courier New" charset="0"/>
              </a:rPr>
              <a:t>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I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</a:rPr>
              <a:t>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Antagonish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 smtClean="0">
                <a:latin typeface="Consolas" charset="0"/>
              </a:rPr>
              <a:t>")</a:t>
            </a:r>
            <a:r>
              <a:rPr lang="en-US" altLang="x-none" sz="23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 smtClean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word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19513" y="5715000"/>
            <a:ext cx="471487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48000" y="4800600"/>
            <a:ext cx="587375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52600" y="3857625"/>
            <a:ext cx="617538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575" y="2924175"/>
            <a:ext cx="617538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1402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Reading tokens</a:t>
            </a:r>
          </a:p>
        </p:txBody>
      </p:sp>
      <p:sp>
        <p:nvSpPr>
          <p:cNvPr id="14028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Calling </a:t>
            </a:r>
            <a:r>
              <a:rPr lang="en-US" altLang="x-none" smtClean="0">
                <a:latin typeface="Consolas" charset="0"/>
              </a:rPr>
              <a:t>nextDouble</a:t>
            </a:r>
            <a:r>
              <a:rPr lang="en-US" altLang="x-none" smtClean="0"/>
              <a:t> etc. skips whitespace and reads one token.</a:t>
            </a: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double d1 = input.nextDouble(); 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16.2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16.2</a:t>
            </a:r>
            <a:r>
              <a:rPr lang="pt-BR" altLang="x-none" sz="2000" smtClean="0">
                <a:latin typeface="Consolas" charset="0"/>
              </a:rPr>
              <a:t>   23.2\n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double d2 = input.nextDouble(); 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23.2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23.2</a:t>
            </a:r>
            <a:r>
              <a:rPr lang="pt-BR" altLang="x-none" sz="2000" smtClean="0">
                <a:latin typeface="Consolas" charset="0"/>
              </a:rPr>
              <a:t>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s1 = input.next();       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"19.2"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19.2</a:t>
            </a:r>
            <a:r>
              <a:rPr lang="pt-BR" altLang="x-none" sz="2000" smtClean="0">
                <a:latin typeface="Consolas" charset="0"/>
              </a:rPr>
              <a:t>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       ^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s2 = input.next();       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"7.7"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           ^</a:t>
            </a:r>
            <a:endParaRPr lang="en-US" altLang="x-none" sz="2000" smtClean="0">
              <a:latin typeface="Consolas" charset="0"/>
            </a:endParaRPr>
          </a:p>
        </p:txBody>
      </p:sp>
      <p:sp>
        <p:nvSpPr>
          <p:cNvPr id="1402888" name="Line 8"/>
          <p:cNvSpPr>
            <a:spLocks noChangeShapeType="1"/>
          </p:cNvSpPr>
          <p:nvPr/>
        </p:nvSpPr>
        <p:spPr bwMode="auto">
          <a:xfrm>
            <a:off x="762000" y="3352800"/>
            <a:ext cx="5334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89" name="Line 9"/>
          <p:cNvSpPr>
            <a:spLocks noChangeShapeType="1"/>
          </p:cNvSpPr>
          <p:nvPr/>
        </p:nvSpPr>
        <p:spPr bwMode="auto">
          <a:xfrm>
            <a:off x="1371600" y="4265613"/>
            <a:ext cx="914400" cy="317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0" name="Line 10"/>
          <p:cNvSpPr>
            <a:spLocks noChangeShapeType="1"/>
          </p:cNvSpPr>
          <p:nvPr/>
        </p:nvSpPr>
        <p:spPr bwMode="auto">
          <a:xfrm>
            <a:off x="2362200" y="5181600"/>
            <a:ext cx="11430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1" name="Line 11"/>
          <p:cNvSpPr>
            <a:spLocks noChangeShapeType="1"/>
          </p:cNvSpPr>
          <p:nvPr/>
        </p:nvSpPr>
        <p:spPr bwMode="auto">
          <a:xfrm>
            <a:off x="3657600" y="6096000"/>
            <a:ext cx="4572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2" name="Rectangle 12"/>
          <p:cNvSpPr>
            <a:spLocks noChangeArrowheads="1"/>
          </p:cNvSpPr>
          <p:nvPr/>
        </p:nvSpPr>
        <p:spPr bwMode="auto">
          <a:xfrm>
            <a:off x="762000" y="19812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762000" y="291465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762000" y="38481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762000" y="4791075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762000" y="5700713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62600" y="5715000"/>
            <a:ext cx="2247900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57800" y="4800600"/>
            <a:ext cx="74613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17788" y="3857625"/>
            <a:ext cx="2411412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575" y="2924175"/>
            <a:ext cx="1571625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140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Reading lines</a:t>
            </a:r>
          </a:p>
        </p:txBody>
      </p:sp>
      <p:sp>
        <p:nvSpPr>
          <p:cNvPr id="14008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When you read a line, the cursor advances past the next </a:t>
            </a:r>
            <a:r>
              <a:rPr lang="en-US" altLang="x-none" smtClean="0">
                <a:latin typeface="Consolas" charset="0"/>
              </a:rPr>
              <a:t>\n</a:t>
            </a:r>
            <a:r>
              <a:rPr lang="en-US" altLang="x-none" smtClean="0"/>
              <a:t> marker.</a:t>
            </a:r>
            <a:endParaRPr lang="en-US" altLang="x-none" sz="25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line = input.nextLine();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"16.2  23.2"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16.2   23.2</a:t>
            </a:r>
            <a:r>
              <a:rPr lang="pt-BR" altLang="x-none" sz="2000" smtClean="0">
                <a:latin typeface="Consolas" charset="0"/>
              </a:rPr>
              <a:t>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line = input.nextLine();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  19.2 7.7 22.9"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   19.2 7.7  22.9</a:t>
            </a:r>
            <a:r>
              <a:rPr lang="pt-BR" altLang="x-none" sz="2000" smtClean="0">
                <a:latin typeface="Consolas" charset="0"/>
              </a:rPr>
              <a:t>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        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line = input.nextLine();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""  (empty)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19.2 7.7  22.9\n\n18.4  -1.6 14.6 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                     ^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String line = input.nextLine();  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// "18.4  -1.6 14.6 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</a:t>
            </a:r>
            <a:r>
              <a:rPr lang="pt-BR" altLang="x-none" sz="2000" smtClean="0">
                <a:latin typeface="Consolas" charset="0"/>
              </a:rPr>
              <a:t>16.2   23.2\n   19.2 7.7  22.9\n\n</a:t>
            </a:r>
            <a:r>
              <a:rPr lang="pt-BR" altLang="x-none" sz="2000" b="1" smtClean="0">
                <a:solidFill>
                  <a:schemeClr val="accent2"/>
                </a:solidFill>
                <a:latin typeface="Consolas" charset="0"/>
              </a:rPr>
              <a:t>18.4  -1.6 14.6 </a:t>
            </a:r>
            <a:r>
              <a:rPr lang="pt-BR" altLang="x-none" sz="2000" smtClean="0">
                <a:latin typeface="Consolas" charset="0"/>
              </a:rPr>
              <a:t>\n</a:t>
            </a:r>
            <a:endParaRPr lang="en-US" altLang="x-none" sz="200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 smtClean="0">
                <a:latin typeface="Consolas" charset="0"/>
              </a:rPr>
              <a:t>	                                                    ^</a:t>
            </a:r>
            <a:endParaRPr lang="en-US" altLang="x-none" sz="2000" smtClean="0">
              <a:latin typeface="Consolas" charset="0"/>
            </a:endParaRPr>
          </a:p>
        </p:txBody>
      </p:sp>
      <p:sp>
        <p:nvSpPr>
          <p:cNvPr id="1400841" name="Line 9"/>
          <p:cNvSpPr>
            <a:spLocks noChangeShapeType="1"/>
          </p:cNvSpPr>
          <p:nvPr/>
        </p:nvSpPr>
        <p:spPr bwMode="auto">
          <a:xfrm>
            <a:off x="762000" y="3352800"/>
            <a:ext cx="1752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2" name="Line 10"/>
          <p:cNvSpPr>
            <a:spLocks noChangeShapeType="1"/>
          </p:cNvSpPr>
          <p:nvPr/>
        </p:nvSpPr>
        <p:spPr bwMode="auto">
          <a:xfrm>
            <a:off x="2667000" y="4267200"/>
            <a:ext cx="2514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3" name="Line 11"/>
          <p:cNvSpPr>
            <a:spLocks noChangeShapeType="1"/>
          </p:cNvSpPr>
          <p:nvPr/>
        </p:nvSpPr>
        <p:spPr bwMode="auto">
          <a:xfrm>
            <a:off x="5257800" y="5181600"/>
            <a:ext cx="228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4" name="Line 12"/>
          <p:cNvSpPr>
            <a:spLocks noChangeShapeType="1"/>
          </p:cNvSpPr>
          <p:nvPr/>
        </p:nvSpPr>
        <p:spPr bwMode="auto">
          <a:xfrm>
            <a:off x="5562600" y="6096000"/>
            <a:ext cx="24384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5" name="Rectangle 13"/>
          <p:cNvSpPr>
            <a:spLocks noChangeArrowheads="1"/>
          </p:cNvSpPr>
          <p:nvPr/>
        </p:nvSpPr>
        <p:spPr bwMode="auto">
          <a:xfrm>
            <a:off x="762000" y="19812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6" name="Rectangle 14"/>
          <p:cNvSpPr>
            <a:spLocks noChangeArrowheads="1"/>
          </p:cNvSpPr>
          <p:nvPr/>
        </p:nvSpPr>
        <p:spPr bwMode="auto">
          <a:xfrm>
            <a:off x="762000" y="291465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7" name="Rectangle 15"/>
          <p:cNvSpPr>
            <a:spLocks noChangeArrowheads="1"/>
          </p:cNvSpPr>
          <p:nvPr/>
        </p:nvSpPr>
        <p:spPr bwMode="auto">
          <a:xfrm>
            <a:off x="762000" y="38481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8" name="Rectangle 16"/>
          <p:cNvSpPr>
            <a:spLocks noChangeArrowheads="1"/>
          </p:cNvSpPr>
          <p:nvPr/>
        </p:nvSpPr>
        <p:spPr bwMode="auto">
          <a:xfrm>
            <a:off x="762000" y="4791075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9" name="Rectangle 17"/>
          <p:cNvSpPr>
            <a:spLocks noChangeArrowheads="1"/>
          </p:cNvSpPr>
          <p:nvPr/>
        </p:nvSpPr>
        <p:spPr bwMode="auto">
          <a:xfrm>
            <a:off x="762000" y="5700713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File Processing</a:t>
            </a:r>
          </a:p>
          <a:p>
            <a:pPr eaLnBrk="1" hangingPunct="1">
              <a:defRPr/>
            </a:pPr>
            <a:r>
              <a:rPr lang="en-US" altLang="x-none" sz="3600" dirty="0" smtClean="0"/>
              <a:t>Try-Catch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69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Things Break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Programs sometimes encounter unexpected errors.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Sometimes these are bugs: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Dividing by zero.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Sometimes these are due to external factors: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Network errors.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/>
              <a:t>Missing files.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07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Cases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An </a:t>
            </a:r>
            <a:r>
              <a:rPr lang="en-US" altLang="en-US" b="1" i="1" smtClean="0">
                <a:solidFill>
                  <a:srgbClr val="0000FF"/>
                </a:solidFill>
              </a:rPr>
              <a:t>exception </a:t>
            </a:r>
            <a:r>
              <a:rPr lang="en-US" altLang="en-US" smtClean="0"/>
              <a:t>occurs if Java encounters a case where it can't proceed as normal.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Java requires that your program handle certain types of exceptions.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Think of exceptions as rerouting control in an emergency: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If all goes well, program continues as usual.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If something goes wrong, handle the emergency.</a:t>
            </a:r>
          </a:p>
          <a:p>
            <a:pPr marL="422625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File processing exceptions: file not found, corrupted, etc.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Try your best</a:t>
            </a:r>
            <a:r>
              <a:rPr lang="mr-IN" altLang="x-none" dirty="0" smtClean="0"/>
              <a:t>…</a:t>
            </a:r>
            <a:endParaRPr lang="en-US" altLang="x-none" dirty="0" smtClean="0"/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 smtClean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800" dirty="0" smtClean="0">
                <a:latin typeface="Consolas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 smtClean="0">
                <a:solidFill>
                  <a:srgbClr val="008000"/>
                </a:solidFill>
                <a:latin typeface="Consolas" charset="0"/>
              </a:rPr>
              <a:t>		 // </a:t>
            </a: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code that might throw an </a:t>
            </a:r>
            <a:r>
              <a:rPr lang="en-US" altLang="x-none" sz="2800" dirty="0" smtClean="0">
                <a:solidFill>
                  <a:srgbClr val="008000"/>
                </a:solidFill>
                <a:latin typeface="Consolas" charset="0"/>
              </a:rPr>
              <a:t>exception</a:t>
            </a:r>
            <a:endParaRPr lang="en-US" altLang="x-none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 smtClean="0">
                <a:latin typeface="Consolas" charset="0"/>
              </a:rPr>
              <a:t>    </a:t>
            </a:r>
            <a:r>
              <a:rPr lang="en-US" altLang="x-none" sz="2800" b="1" i="1" dirty="0" smtClean="0">
                <a:latin typeface="Consolas" charset="0"/>
              </a:rPr>
              <a:t>statements</a:t>
            </a:r>
            <a:r>
              <a:rPr lang="en-US" altLang="x-none" sz="28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 smtClean="0">
                <a:latin typeface="Consolas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Files are cool!  They provide us another place to read in text, besides prompting the user.  They can store a lot of information that can easily be read in and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Virtually all programs that you’ve used at some point read files from disk:</a:t>
            </a:r>
          </a:p>
          <a:p>
            <a:r>
              <a:rPr lang="en-US" dirty="0" smtClean="0"/>
              <a:t>Word processing (documents)</a:t>
            </a:r>
          </a:p>
          <a:p>
            <a:r>
              <a:rPr lang="en-US" dirty="0" smtClean="0"/>
              <a:t>Web browser (cookies)</a:t>
            </a:r>
          </a:p>
          <a:p>
            <a:r>
              <a:rPr lang="en-US" dirty="0" smtClean="0"/>
              <a:t>Games (saved progress)</a:t>
            </a:r>
          </a:p>
          <a:p>
            <a:r>
              <a:rPr lang="en-US" dirty="0" smtClean="0"/>
              <a:t>Eclipse (Java files)</a:t>
            </a:r>
          </a:p>
          <a:p>
            <a:r>
              <a:rPr lang="en-US" dirty="0" smtClean="0"/>
              <a:t>Music player (songs)</a:t>
            </a:r>
          </a:p>
        </p:txBody>
      </p:sp>
    </p:spTree>
    <p:extLst>
      <p:ext uri="{BB962C8B-B14F-4D97-AF65-F5344CB8AC3E}">
        <p14:creationId xmlns:p14="http://schemas.microsoft.com/office/powerpoint/2010/main" val="10397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mr-IN" altLang="x-none" dirty="0" smtClean="0"/>
              <a:t>…</a:t>
            </a:r>
            <a:r>
              <a:rPr lang="en-US" altLang="x-none" dirty="0"/>
              <a:t>w</a:t>
            </a:r>
            <a:r>
              <a:rPr lang="en-US" altLang="x-none" dirty="0" smtClean="0"/>
              <a:t>e’ll catch you if you fall!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800" dirty="0">
                <a:latin typeface="Consolas" charset="0"/>
              </a:rPr>
              <a:t> </a:t>
            </a:r>
            <a:r>
              <a:rPr lang="en-US" altLang="x-none" sz="2800" dirty="0" smtClean="0">
                <a:latin typeface="Consolas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>
                <a:latin typeface="Consolas" charset="0"/>
              </a:rPr>
              <a:t>	</a:t>
            </a:r>
            <a:r>
              <a:rPr lang="en-US" altLang="x-none" sz="2800" dirty="0" smtClean="0">
                <a:latin typeface="Consolas" charset="0"/>
              </a:rPr>
              <a:t>	 </a:t>
            </a: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// code that might throw an </a:t>
            </a:r>
            <a:r>
              <a:rPr lang="en-US" altLang="x-none" sz="2800" dirty="0" smtClean="0">
                <a:solidFill>
                  <a:srgbClr val="008000"/>
                </a:solidFill>
                <a:latin typeface="Consolas" charset="0"/>
              </a:rPr>
              <a:t>exception</a:t>
            </a:r>
            <a:endParaRPr lang="en-US" altLang="x-none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    </a:t>
            </a:r>
            <a:r>
              <a:rPr lang="en-US" altLang="x-none" sz="2800" b="1" i="1" dirty="0">
                <a:latin typeface="Consolas" charset="0"/>
              </a:rPr>
              <a:t>statements</a:t>
            </a:r>
            <a:r>
              <a:rPr lang="en-US" altLang="x-none" sz="28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 smtClean="0">
                <a:latin typeface="Consolas" charset="0"/>
              </a:rPr>
              <a:t>} </a:t>
            </a:r>
            <a:r>
              <a:rPr lang="en-US" altLang="x-none" sz="2800" dirty="0">
                <a:solidFill>
                  <a:schemeClr val="accent2"/>
                </a:solidFill>
                <a:latin typeface="Consolas" charset="0"/>
              </a:rPr>
              <a:t>catch</a:t>
            </a:r>
            <a:r>
              <a:rPr lang="en-US" altLang="x-none" sz="2800" dirty="0">
                <a:latin typeface="Consolas" charset="0"/>
              </a:rPr>
              <a:t> (</a:t>
            </a:r>
            <a:r>
              <a:rPr lang="en-US" altLang="x-none" sz="2800" b="1" i="1" dirty="0" err="1">
                <a:latin typeface="Consolas" charset="0"/>
              </a:rPr>
              <a:t>ExceptionType</a:t>
            </a:r>
            <a:r>
              <a:rPr lang="en-US" altLang="x-none" sz="2800" dirty="0">
                <a:latin typeface="Consolas" charset="0"/>
              </a:rPr>
              <a:t> </a:t>
            </a:r>
            <a:r>
              <a:rPr lang="en-US" altLang="x-none" sz="2800" b="1" i="1" dirty="0">
                <a:latin typeface="Consolas" charset="0"/>
              </a:rPr>
              <a:t>name</a:t>
            </a:r>
            <a:r>
              <a:rPr lang="en-US" altLang="x-none" sz="2800" dirty="0">
                <a:latin typeface="Consolas" charset="0"/>
              </a:rPr>
              <a:t>) </a:t>
            </a:r>
            <a:r>
              <a:rPr lang="en-US" altLang="x-none" sz="2800" dirty="0" smtClean="0">
                <a:latin typeface="Consolas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>
                <a:latin typeface="Consolas" charset="0"/>
              </a:rPr>
              <a:t>	</a:t>
            </a:r>
            <a:r>
              <a:rPr lang="en-US" altLang="x-none" sz="2800" dirty="0" smtClean="0">
                <a:latin typeface="Consolas" charset="0"/>
              </a:rPr>
              <a:t>	 </a:t>
            </a: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// code to handle the </a:t>
            </a:r>
            <a:r>
              <a:rPr lang="en-US" altLang="x-none" sz="2800" dirty="0" smtClean="0">
                <a:solidFill>
                  <a:srgbClr val="008000"/>
                </a:solidFill>
                <a:latin typeface="Consolas" charset="0"/>
              </a:rPr>
              <a:t>error</a:t>
            </a:r>
            <a:endParaRPr lang="en-US" altLang="x-none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    </a:t>
            </a:r>
            <a:r>
              <a:rPr lang="en-US" altLang="x-none" sz="2800" b="1" i="1" dirty="0">
                <a:latin typeface="Consolas" charset="0"/>
              </a:rPr>
              <a:t>statements</a:t>
            </a:r>
            <a:r>
              <a:rPr lang="en-US" altLang="x-none" sz="28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 smtClean="0">
                <a:latin typeface="Consolas" charset="0"/>
              </a:rPr>
              <a:t>}</a:t>
            </a:r>
            <a:endParaRPr lang="en-US" altLang="x-none" sz="28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000" dirty="0" smtClean="0">
                <a:latin typeface="Consolas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</a:t>
            </a:r>
            <a:r>
              <a:rPr lang="en-US" altLang="x-none" sz="2000" b="1" i="1" dirty="0" smtClean="0">
                <a:latin typeface="Consolas" charset="0"/>
              </a:rPr>
              <a:t>statements</a:t>
            </a:r>
            <a:r>
              <a:rPr lang="en-US" altLang="x-none" sz="2000" dirty="0" smtClean="0">
                <a:latin typeface="Consolas" charset="0"/>
              </a:rPr>
              <a:t>;  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// code that might throw an 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} </a:t>
            </a: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catch</a:t>
            </a:r>
            <a:r>
              <a:rPr lang="en-US" altLang="x-none" sz="2000" dirty="0" smtClean="0">
                <a:latin typeface="Consolas" charset="0"/>
              </a:rPr>
              <a:t> (</a:t>
            </a:r>
            <a:r>
              <a:rPr lang="en-US" altLang="x-none" sz="2000" b="1" i="1" dirty="0" err="1" smtClean="0">
                <a:latin typeface="Consolas" charset="0"/>
              </a:rPr>
              <a:t>ExceptionType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b="1" i="1" dirty="0" smtClean="0">
                <a:latin typeface="Consolas" charset="0"/>
              </a:rPr>
              <a:t>name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</a:t>
            </a:r>
            <a:r>
              <a:rPr lang="en-US" altLang="x-none" sz="2000" b="1" i="1" dirty="0" smtClean="0">
                <a:latin typeface="Consolas" charset="0"/>
              </a:rPr>
              <a:t>statements</a:t>
            </a:r>
            <a:r>
              <a:rPr lang="en-US" altLang="x-none" sz="2000" dirty="0" smtClean="0">
                <a:latin typeface="Consolas" charset="0"/>
              </a:rPr>
              <a:t>;  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// code to handle the error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 smtClean="0"/>
              <a:t>To execute code that might throw an exception,</a:t>
            </a:r>
            <a:br>
              <a:rPr lang="en-US" altLang="x-none" dirty="0" smtClean="0"/>
            </a:br>
            <a:r>
              <a:rPr lang="en-US" altLang="x-none" dirty="0" smtClean="0"/>
              <a:t>you must enclose it in a </a:t>
            </a:r>
            <a:r>
              <a:rPr lang="en-US" altLang="x-none" dirty="0" smtClean="0">
                <a:latin typeface="Consolas" charset="0"/>
              </a:rPr>
              <a:t>try/catch</a:t>
            </a:r>
            <a:r>
              <a:rPr lang="en-US" altLang="x-none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Scanner input = new Scanner(new File("</a:t>
            </a:r>
            <a:r>
              <a:rPr lang="en-US" altLang="x-none" sz="2000" dirty="0" err="1" smtClean="0">
                <a:latin typeface="Consolas" charset="0"/>
              </a:rPr>
              <a:t>data.txt</a:t>
            </a:r>
            <a:r>
              <a:rPr lang="en-US" altLang="x-none" sz="2000" dirty="0" smtClean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 smtClean="0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6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 smtClean="0"/>
              <a:t>To execute code that might throw an exception, you must enclose it in a </a:t>
            </a:r>
            <a:r>
              <a:rPr lang="en-US" altLang="x-none" dirty="0" smtClean="0">
                <a:latin typeface="Consolas" charset="0"/>
              </a:rPr>
              <a:t>try/catch</a:t>
            </a:r>
            <a:r>
              <a:rPr lang="en-US" altLang="x-none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Scanner input = new Scanner(new File("</a:t>
            </a:r>
            <a:r>
              <a:rPr lang="en-US" altLang="x-none" sz="2000" dirty="0" err="1" smtClean="0">
                <a:latin typeface="Consolas" charset="0"/>
              </a:rPr>
              <a:t>data.txt</a:t>
            </a:r>
            <a:r>
              <a:rPr lang="en-US" altLang="x-none" sz="2000" dirty="0" smtClean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while (</a:t>
            </a:r>
            <a:r>
              <a:rPr lang="en-US" altLang="x-none" sz="2000" dirty="0" err="1" smtClean="0">
                <a:latin typeface="Consolas" charset="0"/>
              </a:rPr>
              <a:t>input.hasNextLine</a:t>
            </a:r>
            <a:r>
              <a:rPr lang="en-US" altLang="x-none" sz="2000" dirty="0" smtClean="0">
                <a:latin typeface="Consolas" charset="0"/>
              </a:rPr>
              <a:t>()) {</a:t>
            </a:r>
            <a:br>
              <a:rPr lang="en-US" altLang="x-none" sz="2000" dirty="0" smtClean="0">
                <a:latin typeface="Consolas" charset="0"/>
              </a:rPr>
            </a:br>
            <a:r>
              <a:rPr lang="en-US" altLang="x-none" sz="2000" dirty="0" smtClean="0">
                <a:latin typeface="Consolas" charset="0"/>
              </a:rPr>
              <a:t>		String line = </a:t>
            </a:r>
            <a:r>
              <a:rPr lang="en-US" altLang="x-none" sz="2000" dirty="0" err="1" smtClean="0">
                <a:latin typeface="Consolas" charset="0"/>
              </a:rPr>
              <a:t>input.nextLine</a:t>
            </a:r>
            <a:r>
              <a:rPr lang="en-US" altLang="x-none" sz="2000" dirty="0" smtClean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</a:rPr>
              <a:t>		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(line);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 smtClean="0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1981200"/>
            <a:ext cx="2743200" cy="111125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If something</a:t>
            </a:r>
          </a:p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fails up here…</a:t>
            </a:r>
          </a:p>
        </p:txBody>
      </p:sp>
      <p:sp>
        <p:nvSpPr>
          <p:cNvPr id="5" name="Freeform 4"/>
          <p:cNvSpPr/>
          <p:nvPr/>
        </p:nvSpPr>
        <p:spPr>
          <a:xfrm>
            <a:off x="4217621" y="2306384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 smtClean="0"/>
              <a:t>To execute code that might throw an exception, you must enclose it in a </a:t>
            </a:r>
            <a:r>
              <a:rPr lang="en-US" altLang="x-none" dirty="0" smtClean="0">
                <a:latin typeface="Consolas" charset="0"/>
              </a:rPr>
              <a:t>try/catch</a:t>
            </a:r>
            <a:r>
              <a:rPr lang="en-US" altLang="x-none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Scanner input = new Scanner(new File("</a:t>
            </a:r>
            <a:r>
              <a:rPr lang="en-US" altLang="x-none" sz="2000" dirty="0" err="1" smtClean="0">
                <a:latin typeface="Consolas" charset="0"/>
              </a:rPr>
              <a:t>data.txt</a:t>
            </a:r>
            <a:r>
              <a:rPr lang="en-US" altLang="x-none" sz="2000" dirty="0" smtClean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while (</a:t>
            </a:r>
            <a:r>
              <a:rPr lang="en-US" altLang="x-none" sz="2000" dirty="0" err="1" smtClean="0">
                <a:latin typeface="Consolas" charset="0"/>
              </a:rPr>
              <a:t>input.hasNextLine</a:t>
            </a:r>
            <a:r>
              <a:rPr lang="en-US" altLang="x-none" sz="2000" dirty="0" smtClean="0">
                <a:latin typeface="Consolas" charset="0"/>
              </a:rPr>
              <a:t>()) {</a:t>
            </a:r>
            <a:br>
              <a:rPr lang="en-US" altLang="x-none" sz="2000" dirty="0" smtClean="0">
                <a:latin typeface="Consolas" charset="0"/>
              </a:rPr>
            </a:br>
            <a:r>
              <a:rPr lang="en-US" altLang="x-none" sz="2000" dirty="0" smtClean="0">
                <a:latin typeface="Consolas" charset="0"/>
              </a:rPr>
              <a:t>		String line = </a:t>
            </a:r>
            <a:r>
              <a:rPr lang="en-US" altLang="x-none" sz="2000" dirty="0" err="1" smtClean="0">
                <a:latin typeface="Consolas" charset="0"/>
              </a:rPr>
              <a:t>input.nextLine</a:t>
            </a:r>
            <a:r>
              <a:rPr lang="en-US" altLang="x-none" sz="2000" dirty="0" smtClean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</a:rPr>
              <a:t>		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(line);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 smtClean="0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    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1981200"/>
            <a:ext cx="2743200" cy="111125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If something</a:t>
            </a:r>
          </a:p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fails up here…</a:t>
            </a:r>
          </a:p>
        </p:txBody>
      </p:sp>
      <p:sp>
        <p:nvSpPr>
          <p:cNvPr id="5" name="Freeform 4"/>
          <p:cNvSpPr/>
          <p:nvPr/>
        </p:nvSpPr>
        <p:spPr>
          <a:xfrm>
            <a:off x="4217621" y="2306384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86400" y="5812536"/>
            <a:ext cx="2971800" cy="838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200">
                <a:solidFill>
                  <a:srgbClr val="0000FF"/>
                </a:solidFill>
                <a:latin typeface="Purisa" charset="0"/>
              </a:rPr>
              <a:t>… we immediately jump down here.</a:t>
            </a:r>
          </a:p>
        </p:txBody>
      </p:sp>
      <p:sp>
        <p:nvSpPr>
          <p:cNvPr id="7" name="Freeform 6"/>
          <p:cNvSpPr/>
          <p:nvPr/>
        </p:nvSpPr>
        <p:spPr>
          <a:xfrm>
            <a:off x="5791200" y="4876801"/>
            <a:ext cx="2276856" cy="935736"/>
          </a:xfrm>
          <a:custGeom>
            <a:avLst/>
            <a:gdLst>
              <a:gd name="connsiteX0" fmla="*/ 2267712 w 2267712"/>
              <a:gd name="connsiteY0" fmla="*/ 554142 h 554142"/>
              <a:gd name="connsiteX1" fmla="*/ 2218944 w 2267712"/>
              <a:gd name="connsiteY1" fmla="*/ 517566 h 554142"/>
              <a:gd name="connsiteX2" fmla="*/ 2170176 w 2267712"/>
              <a:gd name="connsiteY2" fmla="*/ 444414 h 554142"/>
              <a:gd name="connsiteX3" fmla="*/ 2133600 w 2267712"/>
              <a:gd name="connsiteY3" fmla="*/ 420030 h 554142"/>
              <a:gd name="connsiteX4" fmla="*/ 2060448 w 2267712"/>
              <a:gd name="connsiteY4" fmla="*/ 346878 h 554142"/>
              <a:gd name="connsiteX5" fmla="*/ 1987296 w 2267712"/>
              <a:gd name="connsiteY5" fmla="*/ 298110 h 554142"/>
              <a:gd name="connsiteX6" fmla="*/ 1950720 w 2267712"/>
              <a:gd name="connsiteY6" fmla="*/ 285918 h 554142"/>
              <a:gd name="connsiteX7" fmla="*/ 1914144 w 2267712"/>
              <a:gd name="connsiteY7" fmla="*/ 261534 h 554142"/>
              <a:gd name="connsiteX8" fmla="*/ 1877568 w 2267712"/>
              <a:gd name="connsiteY8" fmla="*/ 249342 h 554142"/>
              <a:gd name="connsiteX9" fmla="*/ 1840992 w 2267712"/>
              <a:gd name="connsiteY9" fmla="*/ 224958 h 554142"/>
              <a:gd name="connsiteX10" fmla="*/ 1780032 w 2267712"/>
              <a:gd name="connsiteY10" fmla="*/ 212766 h 554142"/>
              <a:gd name="connsiteX11" fmla="*/ 1731264 w 2267712"/>
              <a:gd name="connsiteY11" fmla="*/ 176190 h 554142"/>
              <a:gd name="connsiteX12" fmla="*/ 1694688 w 2267712"/>
              <a:gd name="connsiteY12" fmla="*/ 163998 h 554142"/>
              <a:gd name="connsiteX13" fmla="*/ 1645920 w 2267712"/>
              <a:gd name="connsiteY13" fmla="*/ 139614 h 554142"/>
              <a:gd name="connsiteX14" fmla="*/ 1609344 w 2267712"/>
              <a:gd name="connsiteY14" fmla="*/ 115230 h 554142"/>
              <a:gd name="connsiteX15" fmla="*/ 1524000 w 2267712"/>
              <a:gd name="connsiteY15" fmla="*/ 90846 h 554142"/>
              <a:gd name="connsiteX16" fmla="*/ 1450848 w 2267712"/>
              <a:gd name="connsiteY16" fmla="*/ 66462 h 554142"/>
              <a:gd name="connsiteX17" fmla="*/ 1414272 w 2267712"/>
              <a:gd name="connsiteY17" fmla="*/ 54270 h 554142"/>
              <a:gd name="connsiteX18" fmla="*/ 1255776 w 2267712"/>
              <a:gd name="connsiteY18" fmla="*/ 29886 h 554142"/>
              <a:gd name="connsiteX19" fmla="*/ 877824 w 2267712"/>
              <a:gd name="connsiteY19" fmla="*/ 17694 h 554142"/>
              <a:gd name="connsiteX20" fmla="*/ 451104 w 2267712"/>
              <a:gd name="connsiteY20" fmla="*/ 17694 h 554142"/>
              <a:gd name="connsiteX21" fmla="*/ 414528 w 2267712"/>
              <a:gd name="connsiteY21" fmla="*/ 29886 h 554142"/>
              <a:gd name="connsiteX22" fmla="*/ 329184 w 2267712"/>
              <a:gd name="connsiteY22" fmla="*/ 54270 h 554142"/>
              <a:gd name="connsiteX23" fmla="*/ 256032 w 2267712"/>
              <a:gd name="connsiteY23" fmla="*/ 103038 h 554142"/>
              <a:gd name="connsiteX24" fmla="*/ 146304 w 2267712"/>
              <a:gd name="connsiteY24" fmla="*/ 176190 h 554142"/>
              <a:gd name="connsiteX25" fmla="*/ 109728 w 2267712"/>
              <a:gd name="connsiteY25" fmla="*/ 200574 h 554142"/>
              <a:gd name="connsiteX26" fmla="*/ 73152 w 2267712"/>
              <a:gd name="connsiteY26" fmla="*/ 224958 h 554142"/>
              <a:gd name="connsiteX27" fmla="*/ 36576 w 2267712"/>
              <a:gd name="connsiteY27" fmla="*/ 237150 h 554142"/>
              <a:gd name="connsiteX28" fmla="*/ 24384 w 2267712"/>
              <a:gd name="connsiteY28" fmla="*/ 200574 h 554142"/>
              <a:gd name="connsiteX29" fmla="*/ 0 w 2267712"/>
              <a:gd name="connsiteY29" fmla="*/ 163998 h 554142"/>
              <a:gd name="connsiteX30" fmla="*/ 12192 w 2267712"/>
              <a:gd name="connsiteY30" fmla="*/ 224958 h 554142"/>
              <a:gd name="connsiteX31" fmla="*/ 85344 w 2267712"/>
              <a:gd name="connsiteY31" fmla="*/ 249342 h 554142"/>
              <a:gd name="connsiteX32" fmla="*/ 195072 w 2267712"/>
              <a:gd name="connsiteY32" fmla="*/ 261534 h 554142"/>
              <a:gd name="connsiteX33" fmla="*/ 268224 w 2267712"/>
              <a:gd name="connsiteY33" fmla="*/ 273726 h 554142"/>
              <a:gd name="connsiteX34" fmla="*/ 402336 w 2267712"/>
              <a:gd name="connsiteY34" fmla="*/ 285918 h 554142"/>
              <a:gd name="connsiteX35" fmla="*/ 475488 w 2267712"/>
              <a:gd name="connsiteY35" fmla="*/ 298110 h 55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67712" h="554142">
                <a:moveTo>
                  <a:pt x="2267712" y="554142"/>
                </a:moveTo>
                <a:cubicBezTo>
                  <a:pt x="2251456" y="541950"/>
                  <a:pt x="2232444" y="532753"/>
                  <a:pt x="2218944" y="517566"/>
                </a:cubicBezTo>
                <a:cubicBezTo>
                  <a:pt x="2199474" y="495662"/>
                  <a:pt x="2194560" y="460670"/>
                  <a:pt x="2170176" y="444414"/>
                </a:cubicBezTo>
                <a:cubicBezTo>
                  <a:pt x="2157984" y="436286"/>
                  <a:pt x="2144552" y="429765"/>
                  <a:pt x="2133600" y="420030"/>
                </a:cubicBezTo>
                <a:cubicBezTo>
                  <a:pt x="2107826" y="397120"/>
                  <a:pt x="2089141" y="366006"/>
                  <a:pt x="2060448" y="346878"/>
                </a:cubicBezTo>
                <a:cubicBezTo>
                  <a:pt x="2036064" y="330622"/>
                  <a:pt x="2015098" y="307377"/>
                  <a:pt x="1987296" y="298110"/>
                </a:cubicBezTo>
                <a:cubicBezTo>
                  <a:pt x="1975104" y="294046"/>
                  <a:pt x="1962215" y="291665"/>
                  <a:pt x="1950720" y="285918"/>
                </a:cubicBezTo>
                <a:cubicBezTo>
                  <a:pt x="1937614" y="279365"/>
                  <a:pt x="1927250" y="268087"/>
                  <a:pt x="1914144" y="261534"/>
                </a:cubicBezTo>
                <a:cubicBezTo>
                  <a:pt x="1902649" y="255787"/>
                  <a:pt x="1889063" y="255089"/>
                  <a:pt x="1877568" y="249342"/>
                </a:cubicBezTo>
                <a:cubicBezTo>
                  <a:pt x="1864462" y="242789"/>
                  <a:pt x="1854712" y="230103"/>
                  <a:pt x="1840992" y="224958"/>
                </a:cubicBezTo>
                <a:cubicBezTo>
                  <a:pt x="1821589" y="217682"/>
                  <a:pt x="1800352" y="216830"/>
                  <a:pt x="1780032" y="212766"/>
                </a:cubicBezTo>
                <a:cubicBezTo>
                  <a:pt x="1763776" y="200574"/>
                  <a:pt x="1748907" y="186272"/>
                  <a:pt x="1731264" y="176190"/>
                </a:cubicBezTo>
                <a:cubicBezTo>
                  <a:pt x="1720106" y="169814"/>
                  <a:pt x="1706500" y="169060"/>
                  <a:pt x="1694688" y="163998"/>
                </a:cubicBezTo>
                <a:cubicBezTo>
                  <a:pt x="1677983" y="156839"/>
                  <a:pt x="1661700" y="148631"/>
                  <a:pt x="1645920" y="139614"/>
                </a:cubicBezTo>
                <a:cubicBezTo>
                  <a:pt x="1633198" y="132344"/>
                  <a:pt x="1622450" y="121783"/>
                  <a:pt x="1609344" y="115230"/>
                </a:cubicBezTo>
                <a:cubicBezTo>
                  <a:pt x="1588857" y="104987"/>
                  <a:pt x="1543532" y="96706"/>
                  <a:pt x="1524000" y="90846"/>
                </a:cubicBezTo>
                <a:cubicBezTo>
                  <a:pt x="1499381" y="83460"/>
                  <a:pt x="1475232" y="74590"/>
                  <a:pt x="1450848" y="66462"/>
                </a:cubicBezTo>
                <a:cubicBezTo>
                  <a:pt x="1438656" y="62398"/>
                  <a:pt x="1426949" y="56383"/>
                  <a:pt x="1414272" y="54270"/>
                </a:cubicBezTo>
                <a:cubicBezTo>
                  <a:pt x="1387517" y="49811"/>
                  <a:pt x="1278705" y="31093"/>
                  <a:pt x="1255776" y="29886"/>
                </a:cubicBezTo>
                <a:cubicBezTo>
                  <a:pt x="1129901" y="23261"/>
                  <a:pt x="1003808" y="21758"/>
                  <a:pt x="877824" y="17694"/>
                </a:cubicBezTo>
                <a:cubicBezTo>
                  <a:pt x="692733" y="-8748"/>
                  <a:pt x="769796" y="-2867"/>
                  <a:pt x="451104" y="17694"/>
                </a:cubicBezTo>
                <a:cubicBezTo>
                  <a:pt x="438279" y="18521"/>
                  <a:pt x="426885" y="26355"/>
                  <a:pt x="414528" y="29886"/>
                </a:cubicBezTo>
                <a:cubicBezTo>
                  <a:pt x="401530" y="33600"/>
                  <a:pt x="344660" y="45672"/>
                  <a:pt x="329184" y="54270"/>
                </a:cubicBezTo>
                <a:cubicBezTo>
                  <a:pt x="303566" y="68502"/>
                  <a:pt x="280416" y="86782"/>
                  <a:pt x="256032" y="103038"/>
                </a:cubicBezTo>
                <a:lnTo>
                  <a:pt x="146304" y="176190"/>
                </a:lnTo>
                <a:lnTo>
                  <a:pt x="109728" y="200574"/>
                </a:lnTo>
                <a:cubicBezTo>
                  <a:pt x="97536" y="208702"/>
                  <a:pt x="87053" y="220324"/>
                  <a:pt x="73152" y="224958"/>
                </a:cubicBezTo>
                <a:lnTo>
                  <a:pt x="36576" y="237150"/>
                </a:lnTo>
                <a:cubicBezTo>
                  <a:pt x="32512" y="224958"/>
                  <a:pt x="26904" y="213176"/>
                  <a:pt x="24384" y="200574"/>
                </a:cubicBezTo>
                <a:cubicBezTo>
                  <a:pt x="6586" y="111586"/>
                  <a:pt x="21049" y="79804"/>
                  <a:pt x="0" y="163998"/>
                </a:cubicBezTo>
                <a:cubicBezTo>
                  <a:pt x="4064" y="184318"/>
                  <a:pt x="-2461" y="210305"/>
                  <a:pt x="12192" y="224958"/>
                </a:cubicBezTo>
                <a:cubicBezTo>
                  <a:pt x="30367" y="243133"/>
                  <a:pt x="59798" y="246504"/>
                  <a:pt x="85344" y="249342"/>
                </a:cubicBezTo>
                <a:cubicBezTo>
                  <a:pt x="121920" y="253406"/>
                  <a:pt x="158594" y="256670"/>
                  <a:pt x="195072" y="261534"/>
                </a:cubicBezTo>
                <a:cubicBezTo>
                  <a:pt x="219575" y="264801"/>
                  <a:pt x="243673" y="270838"/>
                  <a:pt x="268224" y="273726"/>
                </a:cubicBezTo>
                <a:cubicBezTo>
                  <a:pt x="312805" y="278971"/>
                  <a:pt x="357632" y="281854"/>
                  <a:pt x="402336" y="285918"/>
                </a:cubicBezTo>
                <a:cubicBezTo>
                  <a:pt x="450478" y="301965"/>
                  <a:pt x="426061" y="298110"/>
                  <a:pt x="475488" y="298110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Make a Scanner to open a file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Use Scanner methods such as </a:t>
            </a:r>
            <a:r>
              <a:rPr lang="en-US" sz="2800" dirty="0" err="1" smtClean="0"/>
              <a:t>nextLine</a:t>
            </a:r>
            <a:r>
              <a:rPr lang="en-US" sz="2800" dirty="0" smtClean="0"/>
              <a:t> or next to read in the file, usually in a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Scanner operations on files are ”dangerous”, so we need to use a try/catch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Close the Scanner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8389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Scanner exceptions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 smtClean="0">
                <a:latin typeface="Consolas" charset="0"/>
              </a:rPr>
              <a:t>NoSuchElementException</a:t>
            </a:r>
          </a:p>
          <a:p>
            <a:pPr lvl="1" eaLnBrk="1" hangingPunct="1">
              <a:defRPr/>
            </a:pPr>
            <a:r>
              <a:rPr lang="en-US" altLang="x-none" smtClean="0"/>
              <a:t>You read past the end of the input.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200" smtClean="0"/>
          </a:p>
          <a:p>
            <a:pPr eaLnBrk="1" hangingPunct="1">
              <a:defRPr/>
            </a:pPr>
            <a:r>
              <a:rPr lang="en-US" altLang="x-none" b="1" smtClean="0">
                <a:latin typeface="Consolas" charset="0"/>
              </a:rPr>
              <a:t>InputMismatchException</a:t>
            </a:r>
          </a:p>
          <a:p>
            <a:pPr lvl="1" eaLnBrk="1" hangingPunct="1">
              <a:defRPr/>
            </a:pPr>
            <a:r>
              <a:rPr lang="en-US" altLang="x-none" smtClean="0"/>
              <a:t>You read the wrong type of token (e.g. read </a:t>
            </a:r>
            <a:r>
              <a:rPr lang="en-US" altLang="x-none" smtClean="0">
                <a:latin typeface="Consolas" charset="0"/>
              </a:rPr>
              <a:t>"hi"</a:t>
            </a:r>
            <a:r>
              <a:rPr lang="en-US" altLang="x-none" smtClean="0"/>
              <a:t> as an </a:t>
            </a:r>
            <a:r>
              <a:rPr lang="en-US" altLang="x-none" smtClean="0">
                <a:latin typeface="Consolas" charset="0"/>
              </a:rPr>
              <a:t>int</a:t>
            </a:r>
            <a:r>
              <a:rPr lang="en-US" altLang="x-none" smtClean="0"/>
              <a:t>).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mtClean="0"/>
              <a:t>Finding and fixing these exceptions:</a:t>
            </a:r>
          </a:p>
          <a:p>
            <a:pPr lvl="1" eaLnBrk="1" hangingPunct="1">
              <a:defRPr/>
            </a:pPr>
            <a:r>
              <a:rPr lang="en-US" altLang="x-none" smtClean="0"/>
              <a:t>Read the exception text for line numbers in your code</a:t>
            </a:r>
            <a:br>
              <a:rPr lang="en-US" altLang="x-none" smtClean="0"/>
            </a:br>
            <a:r>
              <a:rPr lang="en-US" altLang="x-none" smtClean="0"/>
              <a:t>(the first line that mentions your file):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8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smtClean="0">
                <a:solidFill>
                  <a:srgbClr val="800000"/>
                </a:solidFill>
                <a:latin typeface="Consolas" charset="0"/>
              </a:rPr>
              <a:t>	Exception in thread "main" java.util.InputMismatchException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smtClean="0">
                <a:solidFill>
                  <a:srgbClr val="800000"/>
                </a:solidFill>
                <a:latin typeface="Consolas" charset="0"/>
              </a:rPr>
              <a:t>	    at java.util.Scanner.throwFor(Scanner.java:838)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smtClean="0">
                <a:solidFill>
                  <a:srgbClr val="800000"/>
                </a:solidFill>
                <a:latin typeface="Consolas" charset="0"/>
              </a:rPr>
              <a:t>	    at java.util.Scanner.next(Scanner.java:1347)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b="1" smtClean="0">
                <a:solidFill>
                  <a:srgbClr val="003399"/>
                </a:solidFill>
                <a:latin typeface="Consolas" charset="0"/>
              </a:rPr>
              <a:t>	    at MyProgram.readFile(MyProgram.java:39)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smtClean="0">
                <a:solidFill>
                  <a:srgbClr val="800000"/>
                </a:solidFill>
                <a:latin typeface="Consolas" charset="0"/>
              </a:rPr>
              <a:t>	    at MyProgram.run(MyProgram.java:15)</a:t>
            </a:r>
            <a:endParaRPr lang="en-US" altLang="x-none" sz="2000" smtClean="0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Scanners on Strings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 smtClean="0"/>
              <a:t>A </a:t>
            </a:r>
            <a:r>
              <a:rPr lang="en-US" altLang="x-none" smtClean="0">
                <a:latin typeface="Consolas" charset="0"/>
              </a:rPr>
              <a:t>Scanner</a:t>
            </a:r>
            <a:r>
              <a:rPr lang="en-US" altLang="x-none" smtClean="0"/>
              <a:t> can tokenize the contents of a </a:t>
            </a:r>
            <a:r>
              <a:rPr lang="en-US" altLang="x-none" smtClean="0">
                <a:latin typeface="Consolas" charset="0"/>
              </a:rPr>
              <a:t>String</a:t>
            </a:r>
            <a:r>
              <a:rPr lang="en-US" altLang="x-none" smtClean="0"/>
              <a:t> :</a:t>
            </a:r>
            <a:endParaRPr lang="en-US" altLang="x-none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9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mtClean="0">
                <a:latin typeface="Consolas" charset="0"/>
              </a:rPr>
              <a:t>	Scanner </a:t>
            </a:r>
            <a:r>
              <a:rPr lang="en-US" altLang="x-none" b="1" i="1" smtClean="0">
                <a:latin typeface="Consolas" charset="0"/>
              </a:rPr>
              <a:t>name</a:t>
            </a:r>
            <a:r>
              <a:rPr lang="en-US" altLang="x-none" i="1" smtClean="0">
                <a:latin typeface="Consolas" charset="0"/>
              </a:rPr>
              <a:t> </a:t>
            </a:r>
            <a:r>
              <a:rPr lang="en-US" altLang="x-none" smtClean="0">
                <a:latin typeface="Consolas" charset="0"/>
              </a:rPr>
              <a:t>= new Scanner(</a:t>
            </a:r>
            <a:r>
              <a:rPr lang="en-US" altLang="x-none" b="1" i="1" smtClean="0">
                <a:latin typeface="Consolas" charset="0"/>
              </a:rPr>
              <a:t>string</a:t>
            </a:r>
            <a:r>
              <a:rPr lang="en-US" altLang="x-none" smtClean="0">
                <a:latin typeface="Consolas" charset="0"/>
              </a:rPr>
              <a:t>);</a:t>
            </a:r>
            <a:endParaRPr lang="en-US" altLang="x-none" sz="9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String text = "15  3.2 hello   9  27.5";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Scanner scan = </a:t>
            </a:r>
            <a:r>
              <a:rPr lang="en-US" altLang="x-none" sz="2000" b="1" smtClean="0">
                <a:latin typeface="Consolas" charset="0"/>
              </a:rPr>
              <a:t>new Scanner(text)</a:t>
            </a:r>
            <a:r>
              <a:rPr lang="en-US" altLang="x-none" sz="200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int num = scan.nextInt();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println(num);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                     // 15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double num2 = scan.nextDouble();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println(num2);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                    // 3.2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smtClean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String word = scan.next();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smtClean="0">
                <a:latin typeface="Consolas" charset="0"/>
              </a:rPr>
              <a:t>	println(word);</a:t>
            </a:r>
            <a:r>
              <a:rPr lang="en-US" altLang="x-none" sz="2000" smtClean="0">
                <a:solidFill>
                  <a:srgbClr val="008000"/>
                </a:solidFill>
                <a:latin typeface="Consolas" charset="0"/>
              </a:rPr>
              <a:t>                    // hello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Scanners on Strings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 dirty="0" smtClean="0"/>
              <a:t>A </a:t>
            </a:r>
            <a:r>
              <a:rPr lang="en-US" altLang="x-none" dirty="0" smtClean="0">
                <a:latin typeface="Consolas" charset="0"/>
              </a:rPr>
              <a:t>Scanner</a:t>
            </a:r>
            <a:r>
              <a:rPr lang="en-US" altLang="x-none" dirty="0" smtClean="0"/>
              <a:t> can tokenize the contents of a </a:t>
            </a:r>
            <a:r>
              <a:rPr lang="en-US" altLang="x-none" dirty="0" smtClean="0">
                <a:latin typeface="Consolas" charset="0"/>
              </a:rPr>
              <a:t>String</a:t>
            </a:r>
            <a:r>
              <a:rPr lang="en-US" altLang="x-none" dirty="0" smtClean="0"/>
              <a:t> :</a:t>
            </a:r>
            <a:endParaRPr lang="en-US" altLang="x-none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9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	Scanner </a:t>
            </a:r>
            <a:r>
              <a:rPr lang="en-US" altLang="x-none" b="1" i="1" dirty="0" smtClean="0">
                <a:latin typeface="Consolas" charset="0"/>
              </a:rPr>
              <a:t>name</a:t>
            </a:r>
            <a:r>
              <a:rPr lang="en-US" altLang="x-none" i="1" dirty="0" smtClean="0">
                <a:latin typeface="Consolas" charset="0"/>
              </a:rPr>
              <a:t> </a:t>
            </a:r>
            <a:r>
              <a:rPr lang="en-US" altLang="x-none" dirty="0" smtClean="0">
                <a:latin typeface="Consolas" charset="0"/>
              </a:rPr>
              <a:t>= new Scanner(</a:t>
            </a:r>
            <a:r>
              <a:rPr lang="en-US" altLang="x-none" b="1" i="1" dirty="0" smtClean="0">
                <a:latin typeface="Consolas" charset="0"/>
              </a:rPr>
              <a:t>string</a:t>
            </a:r>
            <a:r>
              <a:rPr lang="en-US" altLang="x-none" dirty="0" smtClean="0">
                <a:latin typeface="Consolas" charset="0"/>
              </a:rPr>
              <a:t>);</a:t>
            </a:r>
            <a:endParaRPr lang="en-US" altLang="x-none" sz="9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You do not need a try/catch block, since this is not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reading a file!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String text = "15  3.2 hello   9  27.5";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Scanner scan = </a:t>
            </a:r>
            <a:r>
              <a:rPr lang="en-US" altLang="x-none" sz="2000" b="1" dirty="0" smtClean="0">
                <a:latin typeface="Consolas" charset="0"/>
              </a:rPr>
              <a:t>new Scanner(text)</a:t>
            </a:r>
            <a:r>
              <a:rPr lang="en-US" altLang="x-none" sz="20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num</a:t>
            </a:r>
            <a:r>
              <a:rPr lang="en-US" altLang="x-none" sz="2000" dirty="0" smtClean="0">
                <a:latin typeface="Consolas" charset="0"/>
              </a:rPr>
              <a:t> = </a:t>
            </a:r>
            <a:r>
              <a:rPr lang="en-US" altLang="x-none" sz="2000" dirty="0" err="1" smtClean="0">
                <a:latin typeface="Consolas" charset="0"/>
              </a:rPr>
              <a:t>scan.nextInt</a:t>
            </a:r>
            <a:r>
              <a:rPr lang="en-US" altLang="x-none" sz="2000" dirty="0" smtClean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</a:t>
            </a:r>
            <a:r>
              <a:rPr lang="en-US" altLang="x-none" sz="2000" dirty="0" err="1" smtClean="0">
                <a:latin typeface="Consolas" charset="0"/>
              </a:rPr>
              <a:t>num</a:t>
            </a:r>
            <a:r>
              <a:rPr lang="en-US" altLang="x-none" sz="2000" dirty="0" smtClean="0">
                <a:latin typeface="Consolas" charset="0"/>
              </a:rPr>
              <a:t>);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                     // 15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double num2 = </a:t>
            </a:r>
            <a:r>
              <a:rPr lang="en-US" altLang="x-none" sz="2000" dirty="0" err="1" smtClean="0">
                <a:latin typeface="Consolas" charset="0"/>
              </a:rPr>
              <a:t>scan.nextDouble</a:t>
            </a:r>
            <a:r>
              <a:rPr lang="en-US" altLang="x-none" sz="2000" dirty="0" smtClean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(num2);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                    // 3.2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 smtClean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String word = </a:t>
            </a:r>
            <a:r>
              <a:rPr lang="en-US" altLang="x-none" sz="2000" dirty="0" err="1" smtClean="0">
                <a:latin typeface="Consolas" charset="0"/>
              </a:rPr>
              <a:t>scan.next</a:t>
            </a:r>
            <a:r>
              <a:rPr lang="en-US" altLang="x-none" sz="2000" dirty="0" smtClean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	</a:t>
            </a:r>
            <a:r>
              <a:rPr lang="en-US" altLang="x-none" sz="2000" dirty="0" err="1" smtClean="0">
                <a:latin typeface="Consolas" charset="0"/>
              </a:rPr>
              <a:t>println</a:t>
            </a:r>
            <a:r>
              <a:rPr lang="en-US" altLang="x-none" sz="2000" dirty="0" smtClean="0">
                <a:latin typeface="Consolas" charset="0"/>
              </a:rPr>
              <a:t>(word);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                    // hello</a:t>
            </a:r>
          </a:p>
        </p:txBody>
      </p:sp>
    </p:spTree>
    <p:extLst>
      <p:ext uri="{BB962C8B-B14F-4D97-AF65-F5344CB8AC3E}">
        <p14:creationId xmlns:p14="http://schemas.microsoft.com/office/powerpoint/2010/main" val="3866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Mixing lines and tokens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 smtClean="0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200" smtClean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altLang="x-none" sz="1800" smtClean="0">
                <a:solidFill>
                  <a:srgbClr val="008000"/>
                </a:solidFill>
                <a:latin typeface="Consolas" charset="0"/>
              </a:rPr>
              <a:t>// Counts the words on each line of a file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Scanner input = new Scanner(new File("input.txt"));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while (input.hasNextLine())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 smtClean="0">
                <a:latin typeface="Consolas" charset="0"/>
              </a:rPr>
              <a:t>	    Scanner tokens = new Scanner(input.nextLine());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 smtClean="0">
              <a:latin typeface="Consolas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solidFill>
                  <a:srgbClr val="008000"/>
                </a:solidFill>
                <a:latin typeface="Consolas" charset="0"/>
              </a:rPr>
              <a:t>	    // process the contents of this line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    int count = 0;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 smtClean="0">
                <a:latin typeface="Consolas" charset="0"/>
              </a:rPr>
              <a:t>	    while (tokens.hasNext())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        String word = </a:t>
            </a:r>
            <a:r>
              <a:rPr lang="en-US" altLang="x-none" sz="1800" b="1" smtClean="0">
                <a:latin typeface="Consolas" charset="0"/>
              </a:rPr>
              <a:t>tokens.next();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        count++;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 smtClean="0">
                <a:latin typeface="Consolas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    println("Line has " + count + " words");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smtClean="0">
                <a:latin typeface="Consolas" charset="0"/>
              </a:rPr>
              <a:t>	...</a:t>
            </a:r>
          </a:p>
        </p:txBody>
      </p:sp>
      <p:graphicFrame>
        <p:nvGraphicFramePr>
          <p:cNvPr id="1415172" name="Group 4"/>
          <p:cNvGraphicFramePr>
            <a:graphicFrameLocks noGrp="1"/>
          </p:cNvGraphicFramePr>
          <p:nvPr/>
        </p:nvGraphicFramePr>
        <p:xfrm>
          <a:off x="708025" y="1476375"/>
          <a:ext cx="7683500" cy="1066800"/>
        </p:xfrm>
        <a:graphic>
          <a:graphicData uri="http://schemas.openxmlformats.org/drawingml/2006/table">
            <a:tbl>
              <a:tblPr/>
              <a:tblGrid>
                <a:gridCol w="5060950"/>
                <a:gridCol w="262255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Input file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input.txt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Output to console: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The quick brown fox jumps over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the lazy dog.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Line has 6 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Line has 3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Prompting for file name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// prompt for a file name in the res/ folder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b="1" dirty="0" smtClean="0">
                <a:latin typeface="Consolas" charset="0"/>
              </a:rPr>
              <a:t>String filename = </a:t>
            </a:r>
            <a:r>
              <a:rPr lang="en-US" altLang="x-none" b="1" dirty="0" err="1" smtClean="0">
                <a:latin typeface="Consolas" charset="0"/>
              </a:rPr>
              <a:t>readLine</a:t>
            </a:r>
            <a:r>
              <a:rPr lang="en-US" altLang="x-none" b="1" dirty="0" smtClean="0">
                <a:latin typeface="Consolas" charset="0"/>
              </a:rPr>
              <a:t>("Input file name? 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File </a:t>
            </a:r>
            <a:r>
              <a:rPr lang="en-US" altLang="x-none" dirty="0" err="1" smtClean="0">
                <a:latin typeface="Consolas" charset="0"/>
              </a:rPr>
              <a:t>inputFile</a:t>
            </a:r>
            <a:r>
              <a:rPr lang="en-US" altLang="x-none" dirty="0" smtClean="0">
                <a:latin typeface="Consolas" charset="0"/>
              </a:rPr>
              <a:t> = new File("res", filename);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2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 smtClean="0"/>
              <a:t>To ensure that the file exists, you may want to re-prompt</a:t>
            </a:r>
            <a:r>
              <a:rPr lang="mr-IN" altLang="x-none" dirty="0" smtClean="0"/>
              <a:t>…</a:t>
            </a:r>
            <a:endParaRPr lang="en-US" altLang="x-none" sz="12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 smtClean="0"/>
              <a:t>Or the method </a:t>
            </a:r>
            <a:r>
              <a:rPr lang="en-US" altLang="x-none" b="1" dirty="0" err="1" smtClean="0">
                <a:latin typeface="Consolas" charset="0"/>
              </a:rPr>
              <a:t>promptUserForFile</a:t>
            </a:r>
            <a:r>
              <a:rPr lang="en-US" altLang="x-none" dirty="0" smtClean="0"/>
              <a:t> handles all of this: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// re-prompt for a file name in the res/ folder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String filename = </a:t>
            </a:r>
            <a:r>
              <a:rPr lang="en-US" altLang="x-none" sz="2000" b="1" dirty="0" err="1" smtClean="0">
                <a:latin typeface="Consolas" charset="0"/>
              </a:rPr>
              <a:t>promptUserForFile</a:t>
            </a:r>
            <a:r>
              <a:rPr lang="en-US" altLang="x-none" sz="2000" dirty="0" smtClean="0">
                <a:latin typeface="Consolas" charset="0"/>
              </a:rPr>
              <a:t>("Input? ", "res");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 smtClean="0">
                <a:latin typeface="Consolas" charset="0"/>
              </a:rPr>
              <a:t>File </a:t>
            </a:r>
            <a:r>
              <a:rPr lang="en-US" altLang="x-none" sz="2000" dirty="0" err="1" smtClean="0">
                <a:latin typeface="Consolas" charset="0"/>
              </a:rPr>
              <a:t>inputFile</a:t>
            </a:r>
            <a:r>
              <a:rPr lang="en-US" altLang="x-none" sz="2000" dirty="0" smtClean="0">
                <a:latin typeface="Consolas" charset="0"/>
              </a:rPr>
              <a:t> = new File(filename);</a:t>
            </a:r>
            <a:endParaRPr lang="en-US" altLang="x-non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Files?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 file is just a series of </a:t>
            </a:r>
            <a:r>
              <a:rPr lang="en-US" altLang="en-US" b="1" i="1" dirty="0" smtClean="0">
                <a:solidFill>
                  <a:srgbClr val="0000FF"/>
                </a:solidFill>
              </a:rPr>
              <a:t>bits</a:t>
            </a:r>
            <a:r>
              <a:rPr lang="en-US" altLang="en-US" dirty="0" smtClean="0"/>
              <a:t> (ones and zeros).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Those bits can have structure: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Plain-text: Bits represent characters.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JPEG: Bits encode information about the structure of an image.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MP3: Bits encode frequency information about music.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etc.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5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File Processing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Try-Catch</a:t>
            </a:r>
          </a:p>
          <a:p>
            <a:pPr eaLnBrk="1" hangingPunct="1">
              <a:defRPr/>
            </a:pPr>
            <a:r>
              <a:rPr lang="en-US" altLang="x-none" sz="3600" dirty="0" smtClean="0"/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5575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Throwing It All Together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Write a program </a:t>
            </a:r>
            <a:r>
              <a:rPr lang="en-US" altLang="x-none" b="1" dirty="0" smtClean="0">
                <a:latin typeface="Consolas" charset="0"/>
              </a:rPr>
              <a:t>Election</a:t>
            </a:r>
            <a:r>
              <a:rPr lang="en-US" altLang="x-none" dirty="0" smtClean="0"/>
              <a:t> that reads a file of poll data.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dirty="0" smtClean="0"/>
              <a:t>Format: </a:t>
            </a:r>
            <a:r>
              <a:rPr lang="en-US" altLang="x-none" i="1" dirty="0" smtClean="0"/>
              <a:t>State  Candidate1%  Candidate2%  </a:t>
            </a:r>
            <a:r>
              <a:rPr lang="en-US" altLang="x-none" i="1" dirty="0" err="1" smtClean="0"/>
              <a:t>ElectoralVotes</a:t>
            </a:r>
            <a:r>
              <a:rPr lang="en-US" altLang="x-none" i="1" dirty="0" smtClean="0"/>
              <a:t>  Pollster</a:t>
            </a:r>
            <a:endParaRPr lang="en-US" altLang="x-none" sz="900" i="1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CT </a:t>
            </a:r>
            <a:r>
              <a:rPr lang="en-US" altLang="x-none" b="1" dirty="0" smtClean="0">
                <a:latin typeface="Consolas" charset="0"/>
              </a:rPr>
              <a:t>56</a:t>
            </a:r>
            <a:r>
              <a:rPr lang="en-US" altLang="x-none" dirty="0" smtClean="0">
                <a:latin typeface="Consolas" charset="0"/>
              </a:rPr>
              <a:t> 31 7 Oct U. of Connecticut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NE 37 </a:t>
            </a:r>
            <a:r>
              <a:rPr lang="en-US" altLang="x-none" b="1" dirty="0" smtClean="0">
                <a:latin typeface="Consolas" charset="0"/>
              </a:rPr>
              <a:t>56</a:t>
            </a:r>
            <a:r>
              <a:rPr lang="en-US" altLang="x-none" dirty="0" smtClean="0">
                <a:latin typeface="Consolas" charset="0"/>
              </a:rPr>
              <a:t> 5 Sep Rasmussen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AZ 41 </a:t>
            </a:r>
            <a:r>
              <a:rPr lang="en-US" altLang="x-none" b="1" dirty="0" smtClean="0">
                <a:latin typeface="Consolas" charset="0"/>
              </a:rPr>
              <a:t>49</a:t>
            </a:r>
            <a:r>
              <a:rPr lang="en-US" altLang="x-none" dirty="0" smtClean="0">
                <a:latin typeface="Consolas" charset="0"/>
              </a:rPr>
              <a:t> 10 Oct Northern Arizona U.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...</a:t>
            </a:r>
          </a:p>
          <a:p>
            <a:pPr lvl="1" eaLnBrk="1" hangingPunct="1">
              <a:buFontTx/>
              <a:buNone/>
              <a:defRPr/>
            </a:pPr>
            <a:endParaRPr lang="en-US" altLang="x-none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 smtClean="0"/>
              <a:t>The program should print how many electoral votes each candidate </a:t>
            </a:r>
            <a:r>
              <a:rPr lang="en-US" altLang="x-none" dirty="0" smtClean="0"/>
              <a:t>has earned.</a:t>
            </a:r>
            <a:endParaRPr lang="en-US" altLang="x-none" dirty="0" smtClean="0"/>
          </a:p>
          <a:p>
            <a:pPr lvl="1" eaLnBrk="1" hangingPunct="1">
              <a:defRPr/>
            </a:pPr>
            <a:r>
              <a:rPr lang="en-US" altLang="x-none" dirty="0" smtClean="0"/>
              <a:t>If they tie in a given region, don't give anybody those votes.</a:t>
            </a:r>
          </a:p>
          <a:p>
            <a:pPr lvl="1" eaLnBrk="1" hangingPunct="1">
              <a:buFontTx/>
              <a:buNone/>
              <a:defRPr/>
            </a:pPr>
            <a:endParaRPr lang="en-US" altLang="x-none" sz="9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Input file? </a:t>
            </a:r>
            <a:r>
              <a:rPr lang="en-US" altLang="x-none" b="1" dirty="0" err="1" smtClean="0">
                <a:solidFill>
                  <a:schemeClr val="accent2"/>
                </a:solidFill>
                <a:latin typeface="Consolas" charset="0"/>
              </a:rPr>
              <a:t>polls.txt</a:t>
            </a:r>
            <a:endParaRPr lang="en-US" altLang="x-none" b="1" dirty="0" smtClean="0">
              <a:solidFill>
                <a:schemeClr val="accent2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Candidate 1: 325 votes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 smtClean="0">
                <a:latin typeface="Consolas" charset="0"/>
              </a:rPr>
              <a:t>Candidate 2: </a:t>
            </a:r>
            <a:r>
              <a:rPr lang="en-US" altLang="x-none" dirty="0" smtClean="0">
                <a:latin typeface="Consolas" charset="0"/>
              </a:rPr>
              <a:t>213 votes</a:t>
            </a:r>
            <a:endParaRPr lang="en-US" altLang="x-none" dirty="0" smtClean="0">
              <a:latin typeface="Consola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Election solution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91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String </a:t>
            </a:r>
            <a:r>
              <a:rPr lang="en-US" altLang="x-none" sz="1700" dirty="0" smtClean="0">
                <a:latin typeface="Consolas" charset="0"/>
              </a:rPr>
              <a:t>filename = </a:t>
            </a:r>
            <a:r>
              <a:rPr lang="en-US" altLang="x-none" sz="1700" dirty="0" err="1" smtClean="0">
                <a:latin typeface="Consolas" charset="0"/>
              </a:rPr>
              <a:t>promptUserForFile</a:t>
            </a:r>
            <a:r>
              <a:rPr lang="en-US" altLang="x-none" sz="1700" dirty="0" smtClean="0">
                <a:latin typeface="Consolas" charset="0"/>
              </a:rPr>
              <a:t>("Input file? ", "res</a:t>
            </a:r>
            <a:r>
              <a:rPr lang="en-US" altLang="x-none" sz="1700" dirty="0" smtClean="0">
                <a:latin typeface="Consolas" charset="0"/>
              </a:rPr>
              <a:t>");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try  {</a:t>
            </a:r>
            <a:endParaRPr lang="en-US" altLang="x-none" sz="1700" dirty="0" smtClean="0">
              <a:latin typeface="Consolas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Scanner </a:t>
            </a:r>
            <a:r>
              <a:rPr lang="en-US" altLang="x-none" sz="1700" dirty="0" smtClean="0">
                <a:latin typeface="Consolas" charset="0"/>
              </a:rPr>
              <a:t>input = new Scanner(new File(filename));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int</a:t>
            </a:r>
            <a:r>
              <a:rPr lang="en-US" altLang="x-none" sz="1700" dirty="0" smtClean="0">
                <a:latin typeface="Consolas" charset="0"/>
              </a:rPr>
              <a:t> </a:t>
            </a:r>
            <a:r>
              <a:rPr lang="en-US" altLang="x-none" sz="1700" dirty="0" smtClean="0">
                <a:latin typeface="Consolas" charset="0"/>
              </a:rPr>
              <a:t>totalVotes1 = 0;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int</a:t>
            </a:r>
            <a:r>
              <a:rPr lang="en-US" altLang="x-none" sz="1700" dirty="0" smtClean="0">
                <a:latin typeface="Consolas" charset="0"/>
              </a:rPr>
              <a:t> </a:t>
            </a:r>
            <a:r>
              <a:rPr lang="en-US" altLang="x-none" sz="1700" dirty="0" smtClean="0">
                <a:latin typeface="Consolas" charset="0"/>
              </a:rPr>
              <a:t>totalVotes2 = 0;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while </a:t>
            </a:r>
            <a:r>
              <a:rPr lang="en-US" altLang="x-none" sz="1700" dirty="0" smtClean="0">
                <a:latin typeface="Consolas" charset="0"/>
              </a:rPr>
              <a:t>(</a:t>
            </a:r>
            <a:r>
              <a:rPr lang="en-US" altLang="x-none" sz="1700" dirty="0" err="1" smtClean="0">
                <a:latin typeface="Consolas" charset="0"/>
              </a:rPr>
              <a:t>input.</a:t>
            </a:r>
            <a:r>
              <a:rPr lang="en-US" altLang="x-none" sz="1700" b="1" dirty="0" err="1" smtClean="0">
                <a:latin typeface="Consolas" charset="0"/>
              </a:rPr>
              <a:t>hasNextLine</a:t>
            </a:r>
            <a:r>
              <a:rPr lang="en-US" altLang="x-none" sz="1700" dirty="0" smtClean="0">
                <a:latin typeface="Consolas" charset="0"/>
              </a:rPr>
              <a:t>()) {        </a:t>
            </a:r>
            <a:r>
              <a:rPr lang="en-US" altLang="x-none" sz="1700" dirty="0" smtClean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en-US" altLang="x-none" sz="1700" dirty="0" smtClean="0">
                <a:solidFill>
                  <a:srgbClr val="008000"/>
                </a:solidFill>
                <a:latin typeface="Consolas" charset="0"/>
              </a:rPr>
              <a:t>"CT 56 31 7 Oct U. of Conn"</a:t>
            </a:r>
            <a:endParaRPr lang="en-US" altLang="x-none" sz="1700" dirty="0" smtClean="0">
              <a:latin typeface="Consolas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Scanner </a:t>
            </a:r>
            <a:r>
              <a:rPr lang="en-US" altLang="x-none" sz="1700" b="1" dirty="0" smtClean="0">
                <a:latin typeface="Consolas" charset="0"/>
              </a:rPr>
              <a:t>tokens</a:t>
            </a:r>
            <a:r>
              <a:rPr lang="en-US" altLang="x-none" sz="1700" dirty="0" smtClean="0">
                <a:latin typeface="Consolas" charset="0"/>
              </a:rPr>
              <a:t> = new Scanner(</a:t>
            </a:r>
            <a:r>
              <a:rPr lang="en-US" altLang="x-none" sz="1700" dirty="0" err="1" smtClean="0">
                <a:latin typeface="Consolas" charset="0"/>
              </a:rPr>
              <a:t>input.nextLine</a:t>
            </a:r>
            <a:r>
              <a:rPr lang="en-US" altLang="x-none" sz="1700" dirty="0" smtClean="0">
                <a:latin typeface="Consolas" charset="0"/>
              </a:rPr>
              <a:t>());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</a:t>
            </a:r>
            <a:r>
              <a:rPr lang="en-US" altLang="x-none" sz="1700" dirty="0" err="1" smtClean="0">
                <a:latin typeface="Consolas" charset="0"/>
              </a:rPr>
              <a:t>tokens.next</a:t>
            </a:r>
            <a:r>
              <a:rPr lang="en-US" altLang="x-none" sz="1700" dirty="0" smtClean="0">
                <a:latin typeface="Consolas" charset="0"/>
              </a:rPr>
              <a:t>();                    </a:t>
            </a:r>
            <a:r>
              <a:rPr lang="en-US" altLang="x-none" sz="1700" dirty="0" smtClean="0">
                <a:solidFill>
                  <a:srgbClr val="008000"/>
                </a:solidFill>
                <a:latin typeface="Consolas" charset="0"/>
              </a:rPr>
              <a:t>// skip state abbreviation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</a:t>
            </a:r>
            <a:r>
              <a:rPr lang="en-US" altLang="x-none" sz="1700" dirty="0" err="1" smtClean="0">
                <a:latin typeface="Consolas" charset="0"/>
              </a:rPr>
              <a:t>int</a:t>
            </a:r>
            <a:r>
              <a:rPr lang="en-US" altLang="x-none" sz="1700" dirty="0" smtClean="0">
                <a:latin typeface="Consolas" charset="0"/>
              </a:rPr>
              <a:t> votes1 = </a:t>
            </a:r>
            <a:r>
              <a:rPr lang="en-US" altLang="x-none" sz="1700" dirty="0" err="1" smtClean="0">
                <a:latin typeface="Consolas" charset="0"/>
              </a:rPr>
              <a:t>tokens.nextInt</a:t>
            </a:r>
            <a:r>
              <a:rPr lang="en-US" altLang="x-none" sz="1700" dirty="0" smtClean="0">
                <a:latin typeface="Consolas" charset="0"/>
              </a:rPr>
              <a:t>();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</a:t>
            </a:r>
            <a:r>
              <a:rPr lang="en-US" altLang="x-none" sz="1700" dirty="0" err="1" smtClean="0">
                <a:latin typeface="Consolas" charset="0"/>
              </a:rPr>
              <a:t>int</a:t>
            </a:r>
            <a:r>
              <a:rPr lang="en-US" altLang="x-none" sz="1700" dirty="0" smtClean="0">
                <a:latin typeface="Consolas" charset="0"/>
              </a:rPr>
              <a:t> votes2 = </a:t>
            </a:r>
            <a:r>
              <a:rPr lang="en-US" altLang="x-none" sz="1700" dirty="0" err="1" smtClean="0">
                <a:latin typeface="Consolas" charset="0"/>
              </a:rPr>
              <a:t>tokens.nextInt</a:t>
            </a:r>
            <a:r>
              <a:rPr lang="en-US" altLang="x-none" sz="1700" dirty="0" smtClean="0">
                <a:latin typeface="Consolas" charset="0"/>
              </a:rPr>
              <a:t>();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</a:t>
            </a:r>
            <a:r>
              <a:rPr lang="en-US" altLang="x-none" sz="1700" dirty="0" err="1" smtClean="0">
                <a:latin typeface="Consolas" charset="0"/>
              </a:rPr>
              <a:t>int</a:t>
            </a:r>
            <a:r>
              <a:rPr lang="en-US" altLang="x-none" sz="1700" dirty="0" smtClean="0">
                <a:latin typeface="Consolas" charset="0"/>
              </a:rPr>
              <a:t> </a:t>
            </a:r>
            <a:r>
              <a:rPr lang="en-US" altLang="x-none" sz="1700" dirty="0" err="1" smtClean="0">
                <a:latin typeface="Consolas" charset="0"/>
              </a:rPr>
              <a:t>eVotes</a:t>
            </a:r>
            <a:r>
              <a:rPr lang="en-US" altLang="x-none" sz="1700" dirty="0" smtClean="0">
                <a:latin typeface="Consolas" charset="0"/>
              </a:rPr>
              <a:t> = </a:t>
            </a:r>
            <a:r>
              <a:rPr lang="en-US" altLang="x-none" sz="1700" dirty="0" err="1" smtClean="0">
                <a:latin typeface="Consolas" charset="0"/>
              </a:rPr>
              <a:t>tokens.nextInt</a:t>
            </a:r>
            <a:r>
              <a:rPr lang="en-US" altLang="x-none" sz="1700" dirty="0" smtClean="0">
                <a:latin typeface="Consolas" charset="0"/>
              </a:rPr>
              <a:t>();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if (votes1 &gt; votes2) {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    totalVotes1 += </a:t>
            </a:r>
            <a:r>
              <a:rPr lang="en-US" altLang="x-none" sz="1700" dirty="0" err="1" smtClean="0">
                <a:latin typeface="Consolas" charset="0"/>
              </a:rPr>
              <a:t>eVotes</a:t>
            </a:r>
            <a:r>
              <a:rPr lang="en-US" altLang="x-none" sz="1700" dirty="0" smtClean="0">
                <a:latin typeface="Consolas" charset="0"/>
              </a:rPr>
              <a:t>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} else if (votes2 &gt; votes1) {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    totalVotes2 += </a:t>
            </a:r>
            <a:r>
              <a:rPr lang="en-US" altLang="x-none" sz="1700" dirty="0" err="1" smtClean="0">
                <a:latin typeface="Consolas" charset="0"/>
              </a:rPr>
              <a:t>eVotes</a:t>
            </a:r>
            <a:r>
              <a:rPr lang="en-US" altLang="x-none" sz="1700" dirty="0" smtClean="0">
                <a:latin typeface="Consolas" charset="0"/>
              </a:rPr>
              <a:t>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    }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}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input.close</a:t>
            </a:r>
            <a:r>
              <a:rPr lang="en-US" altLang="x-none" sz="1700" dirty="0" smtClean="0">
                <a:latin typeface="Consolas" charset="0"/>
              </a:rPr>
              <a:t>();</a:t>
            </a:r>
            <a:endParaRPr lang="en-US" altLang="x-none" sz="1700" dirty="0" smtClean="0">
              <a:latin typeface="Consolas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println</a:t>
            </a:r>
            <a:r>
              <a:rPr lang="en-US" altLang="x-none" sz="1700" dirty="0" smtClean="0">
                <a:latin typeface="Consolas" charset="0"/>
              </a:rPr>
              <a:t>("Candidate 1: " + totalVotes1 + " votes");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println</a:t>
            </a:r>
            <a:r>
              <a:rPr lang="en-US" altLang="x-none" sz="1700" dirty="0" smtClean="0">
                <a:latin typeface="Consolas" charset="0"/>
              </a:rPr>
              <a:t>("Candidate 2: " + totalVotes2 + " votes</a:t>
            </a:r>
            <a:r>
              <a:rPr lang="en-US" altLang="x-none" sz="1700" dirty="0" smtClean="0">
                <a:latin typeface="Consolas" charset="0"/>
              </a:rPr>
              <a:t>");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 smtClean="0">
                <a:latin typeface="Consolas" charset="0"/>
              </a:rPr>
              <a:t>} catch (</a:t>
            </a:r>
            <a:r>
              <a:rPr lang="en-US" altLang="x-none" sz="1700" dirty="0" err="1" smtClean="0">
                <a:latin typeface="Consolas" charset="0"/>
              </a:rPr>
              <a:t>IOException</a:t>
            </a:r>
            <a:r>
              <a:rPr lang="en-US" altLang="x-none" sz="1700" dirty="0" smtClean="0">
                <a:latin typeface="Consolas" charset="0"/>
              </a:rPr>
              <a:t> ex) {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>
                <a:latin typeface="Consolas" charset="0"/>
              </a:rPr>
              <a:t>	</a:t>
            </a:r>
            <a:r>
              <a:rPr lang="en-US" altLang="x-none" sz="1700" dirty="0" err="1" smtClean="0">
                <a:latin typeface="Consolas" charset="0"/>
              </a:rPr>
              <a:t>println</a:t>
            </a:r>
            <a:r>
              <a:rPr lang="en-US" altLang="x-none" sz="1700" dirty="0" smtClean="0">
                <a:latin typeface="Consolas" charset="0"/>
              </a:rPr>
              <a:t>("Error reading file: " + ex);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x-none" sz="1700" dirty="0">
                <a:latin typeface="Consolas" charset="0"/>
              </a:rPr>
              <a:t>}</a:t>
            </a:r>
            <a:endParaRPr lang="en-US" altLang="x-none" sz="1700" dirty="0" smtClean="0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/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 smtClean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 smtClean="0"/>
              <a:t>Try-Catch</a:t>
            </a:r>
          </a:p>
          <a:p>
            <a:pPr eaLnBrk="1" hangingPunct="1">
              <a:defRPr/>
            </a:pPr>
            <a:r>
              <a:rPr lang="en-US" altLang="x-none" sz="3600" dirty="0" smtClean="0"/>
              <a:t>Practice: Election Results</a:t>
            </a:r>
          </a:p>
          <a:p>
            <a:pPr eaLnBrk="1" hangingPunct="1">
              <a:defRPr/>
            </a:pPr>
            <a:endParaRPr lang="en-US" altLang="x-none" sz="3600" dirty="0" smtClean="0"/>
          </a:p>
          <a:p>
            <a:pPr eaLnBrk="1" hangingPunct="1">
              <a:defRPr/>
            </a:pPr>
            <a:endParaRPr lang="en-US" altLang="x-none" sz="3600" dirty="0"/>
          </a:p>
          <a:p>
            <a:pPr eaLnBrk="1" hangingPunct="1">
              <a:defRPr/>
            </a:pPr>
            <a:endParaRPr lang="en-US" altLang="x-none" sz="3600" dirty="0"/>
          </a:p>
          <a:p>
            <a:pPr marL="0" indent="0" eaLnBrk="1" hangingPunct="1">
              <a:buNone/>
              <a:defRPr/>
            </a:pPr>
            <a:r>
              <a:rPr lang="en-US" altLang="x-none" sz="3600" b="1" dirty="0" smtClean="0"/>
              <a:t>Next time: Graphics programs</a:t>
            </a:r>
          </a:p>
        </p:txBody>
      </p:sp>
    </p:spTree>
    <p:extLst>
      <p:ext uri="{BB962C8B-B14F-4D97-AF65-F5344CB8AC3E}">
        <p14:creationId xmlns:p14="http://schemas.microsoft.com/office/powerpoint/2010/main" val="1479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Files?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A file is just a series of </a:t>
            </a:r>
            <a:r>
              <a:rPr lang="en-US" altLang="en-US" b="1" i="1" dirty="0" smtClean="0">
                <a:solidFill>
                  <a:schemeClr val="bg1">
                    <a:lumMod val="75000"/>
                  </a:schemeClr>
                </a:solidFill>
              </a:rPr>
              <a:t>bits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 (ones and zeros).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Those bits can have structure: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Plain-text: Bits represent characters.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JPEG: Bits encode information about the structure of an image.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MP3: Bits encode frequency information about music.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28700" y="4343400"/>
            <a:ext cx="70866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Step one:</a:t>
            </a:r>
          </a:p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Open the file for reading.</a:t>
            </a:r>
          </a:p>
        </p:txBody>
      </p:sp>
    </p:spTree>
    <p:extLst>
      <p:ext uri="{BB962C8B-B14F-4D97-AF65-F5344CB8AC3E}">
        <p14:creationId xmlns:p14="http://schemas.microsoft.com/office/powerpoint/2010/main" val="20059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- Hughes Mearns, "Antagonish"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 smtClean="0">
                <a:latin typeface="Consolas" charset="0"/>
              </a:rPr>
              <a:t>Scanner </a:t>
            </a:r>
            <a:r>
              <a:rPr lang="en-US" altLang="x-none" sz="2300" dirty="0">
                <a:latin typeface="Consolas" charset="0"/>
              </a:rPr>
              <a:t>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86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14440</TotalTime>
  <Words>2715</Words>
  <Application>Microsoft Macintosh PowerPoint</Application>
  <PresentationFormat>On-screen Show (4:3)</PresentationFormat>
  <Paragraphs>655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Andale Mono</vt:lpstr>
      <vt:lpstr>Calibri</vt:lpstr>
      <vt:lpstr>Consolas</vt:lpstr>
      <vt:lpstr>Courier</vt:lpstr>
      <vt:lpstr>Courier New</vt:lpstr>
      <vt:lpstr>Droid Sans Fallback</vt:lpstr>
      <vt:lpstr>Purisa</vt:lpstr>
      <vt:lpstr>Tahoma</vt:lpstr>
      <vt:lpstr>Times New Roman</vt:lpstr>
      <vt:lpstr>Verdana</vt:lpstr>
      <vt:lpstr>Wingdings</vt:lpstr>
      <vt:lpstr>Arial</vt:lpstr>
      <vt:lpstr>Default Design</vt:lpstr>
      <vt:lpstr>CS 106A, Lecture 10 File Reading</vt:lpstr>
      <vt:lpstr>Plan For Today</vt:lpstr>
      <vt:lpstr>Plan For Today</vt:lpstr>
      <vt:lpstr>Why Files?</vt:lpstr>
      <vt:lpstr>What Are Files?</vt:lpstr>
      <vt:lpstr>What Are Files?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Scanner methods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tokens</vt:lpstr>
      <vt:lpstr>Reading lines</vt:lpstr>
      <vt:lpstr>Plan For Today</vt:lpstr>
      <vt:lpstr>Sometimes Things Break</vt:lpstr>
      <vt:lpstr>Exceptional Cases</vt:lpstr>
      <vt:lpstr>Try your best…</vt:lpstr>
      <vt:lpstr>…we’ll catch you if you fall!</vt:lpstr>
      <vt:lpstr>Try/Catch</vt:lpstr>
      <vt:lpstr>Try/Catch</vt:lpstr>
      <vt:lpstr>Try/Catch</vt:lpstr>
      <vt:lpstr>File Reading Overview</vt:lpstr>
      <vt:lpstr>Scanner exceptions</vt:lpstr>
      <vt:lpstr>Scanners on Strings</vt:lpstr>
      <vt:lpstr>Scanners on Strings</vt:lpstr>
      <vt:lpstr>Mixing lines and tokens</vt:lpstr>
      <vt:lpstr>Prompting for file name</vt:lpstr>
      <vt:lpstr>Plan For Today</vt:lpstr>
      <vt:lpstr>Throwing It All Together</vt:lpstr>
      <vt:lpstr>Election solution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801</cp:revision>
  <cp:lastPrinted>2017-07-12T18:21:35Z</cp:lastPrinted>
  <dcterms:created xsi:type="dcterms:W3CDTF">2008-06-28T20:57:21Z</dcterms:created>
  <dcterms:modified xsi:type="dcterms:W3CDTF">2017-07-12T20:34:24Z</dcterms:modified>
</cp:coreProperties>
</file>