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1"/>
  </p:notesMasterIdLst>
  <p:sldIdLst>
    <p:sldId id="256" r:id="rId2"/>
    <p:sldId id="403" r:id="rId3"/>
    <p:sldId id="404" r:id="rId4"/>
    <p:sldId id="539" r:id="rId5"/>
    <p:sldId id="471" r:id="rId6"/>
    <p:sldId id="491" r:id="rId7"/>
    <p:sldId id="492" r:id="rId8"/>
    <p:sldId id="497" r:id="rId9"/>
    <p:sldId id="501" r:id="rId10"/>
    <p:sldId id="502" r:id="rId11"/>
    <p:sldId id="503" r:id="rId12"/>
    <p:sldId id="540" r:id="rId13"/>
    <p:sldId id="504" r:id="rId14"/>
    <p:sldId id="505" r:id="rId15"/>
    <p:sldId id="506" r:id="rId16"/>
    <p:sldId id="51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14" r:id="rId25"/>
    <p:sldId id="515" r:id="rId26"/>
    <p:sldId id="518" r:id="rId27"/>
    <p:sldId id="519" r:id="rId28"/>
    <p:sldId id="520" r:id="rId29"/>
    <p:sldId id="521" r:id="rId30"/>
    <p:sldId id="525" r:id="rId31"/>
    <p:sldId id="526" r:id="rId32"/>
    <p:sldId id="527" r:id="rId33"/>
    <p:sldId id="528" r:id="rId34"/>
    <p:sldId id="529" r:id="rId35"/>
    <p:sldId id="530" r:id="rId36"/>
    <p:sldId id="541" r:id="rId37"/>
    <p:sldId id="522" r:id="rId38"/>
    <p:sldId id="542" r:id="rId39"/>
    <p:sldId id="517" r:id="rId40"/>
    <p:sldId id="531" r:id="rId41"/>
    <p:sldId id="532" r:id="rId42"/>
    <p:sldId id="543" r:id="rId43"/>
    <p:sldId id="533" r:id="rId44"/>
    <p:sldId id="544" r:id="rId45"/>
    <p:sldId id="534" r:id="rId46"/>
    <p:sldId id="535" r:id="rId47"/>
    <p:sldId id="536" r:id="rId48"/>
    <p:sldId id="537" r:id="rId49"/>
    <p:sldId id="53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709C55F-86B5-9446-ADFB-FFDAAF414CDB}">
          <p14:sldIdLst>
            <p14:sldId id="256"/>
            <p14:sldId id="403"/>
            <p14:sldId id="404"/>
          </p14:sldIdLst>
        </p14:section>
        <p14:section name="ArrayList" id="{6517C55F-9EF7-5944-B999-32C6689CDD0C}">
          <p14:sldIdLst>
            <p14:sldId id="539"/>
            <p14:sldId id="471"/>
            <p14:sldId id="491"/>
            <p14:sldId id="492"/>
            <p14:sldId id="497"/>
            <p14:sldId id="501"/>
            <p14:sldId id="502"/>
            <p14:sldId id="503"/>
          </p14:sldIdLst>
        </p14:section>
        <p14:section name="HashMap" id="{356CE405-9FA0-6342-9FCA-C9801CA2FE2B}">
          <p14:sldIdLst>
            <p14:sldId id="540"/>
            <p14:sldId id="504"/>
            <p14:sldId id="505"/>
            <p14:sldId id="506"/>
            <p14:sldId id="51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8"/>
            <p14:sldId id="519"/>
            <p14:sldId id="520"/>
            <p14:sldId id="521"/>
            <p14:sldId id="525"/>
            <p14:sldId id="526"/>
            <p14:sldId id="527"/>
            <p14:sldId id="528"/>
            <p14:sldId id="529"/>
            <p14:sldId id="530"/>
          </p14:sldIdLst>
        </p14:section>
        <p14:section name="Dictionary" id="{41B0F12A-00AA-AE43-AAC6-A4ED4D8E96C5}">
          <p14:sldIdLst>
            <p14:sldId id="541"/>
            <p14:sldId id="522"/>
          </p14:sldIdLst>
        </p14:section>
        <p14:section name="Counting" id="{ADC6AE49-7D88-0944-854F-FD0E14697016}">
          <p14:sldIdLst>
            <p14:sldId id="542"/>
            <p14:sldId id="517"/>
            <p14:sldId id="531"/>
            <p14:sldId id="532"/>
          </p14:sldIdLst>
        </p14:section>
        <p14:section name="Trending" id="{6C8C4100-9BBC-E543-8461-0E863AB8D53F}">
          <p14:sldIdLst>
            <p14:sldId id="543"/>
            <p14:sldId id="533"/>
            <p14:sldId id="544"/>
          </p14:sldIdLst>
        </p14:section>
        <p14:section name="Overflow" id="{E8171502-03A3-654E-BA8C-601A838F3DC6}">
          <p14:sldIdLst>
            <p14:sldId id="534"/>
            <p14:sldId id="535"/>
            <p14:sldId id="536"/>
            <p14:sldId id="537"/>
            <p14:sldId id="5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B76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5"/>
    <p:restoredTop sz="90488"/>
  </p:normalViewPr>
  <p:slideViewPr>
    <p:cSldViewPr snapToGrid="0" snapToObjects="1">
      <p:cViewPr>
        <p:scale>
          <a:sx n="95" d="100"/>
          <a:sy n="95" d="100"/>
        </p:scale>
        <p:origin x="188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0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86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9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5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80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35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6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8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2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3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5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Shifts elements if you add or remove!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0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35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96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95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 over keys only!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pair 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r>
              <a:rPr lang="en-US" baseline="0" dirty="0" smtClean="0"/>
              <a:t> 7 5 are different indexes now!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9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86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 smtClean="0"/>
              <a:t>Click to edit Master title style</a:t>
            </a:r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106A, Lecture </a:t>
            </a:r>
            <a:r>
              <a:rPr lang="en-US" dirty="0" smtClean="0"/>
              <a:t>20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HashMaps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28928" y="519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</a:t>
            </a:r>
            <a:r>
              <a:rPr lang="en-US" altLang="x-none" sz="1500" i="1" dirty="0" smtClean="0"/>
              <a:t>13.2</a:t>
            </a:r>
            <a:endParaRPr lang="en-US" altLang="x-none" sz="1500" i="1" dirty="0"/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Opening Crawl</a:t>
            </a:r>
            <a:endParaRPr lang="en-US" dirty="0">
              <a:solidFill>
                <a:srgbClr val="8C151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41" y="1432560"/>
            <a:ext cx="4363317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Planner</a:t>
            </a:r>
            <a:endParaRPr lang="en-US" dirty="0">
              <a:solidFill>
                <a:srgbClr val="8C151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a program that emulates the Star Wars “opening crawl”</a:t>
            </a:r>
          </a:p>
          <a:p>
            <a:pPr lvl="1"/>
            <a:r>
              <a:rPr lang="en-US" dirty="0" smtClean="0"/>
              <a:t>The program first reads in a text file</a:t>
            </a:r>
          </a:p>
          <a:p>
            <a:pPr lvl="1"/>
            <a:r>
              <a:rPr lang="en-US" dirty="0" smtClean="0"/>
              <a:t>It then animates this text flowing </a:t>
            </a:r>
            <a:r>
              <a:rPr lang="en-US" dirty="0" smtClean="0"/>
              <a:t>upwards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03" y="2552041"/>
            <a:ext cx="3462994" cy="430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/>
              <a:t>HashMaps</a:t>
            </a:r>
            <a:endParaRPr lang="en-US" sz="3600" dirty="0" smtClean="0"/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9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only look up by </a:t>
            </a:r>
            <a:r>
              <a:rPr lang="en-US" i="1" dirty="0" smtClean="0"/>
              <a:t>index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), not by String, etc.</a:t>
            </a:r>
          </a:p>
          <a:p>
            <a:r>
              <a:rPr lang="en-US" dirty="0" smtClean="0"/>
              <a:t>Cumbersome for preventing duplicate information</a:t>
            </a:r>
          </a:p>
          <a:p>
            <a:r>
              <a:rPr lang="en-US" dirty="0" smtClean="0"/>
              <a:t>Slow for lookup</a:t>
            </a:r>
            <a:endParaRPr lang="en-US" dirty="0" smtClean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363662" y="4449619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4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"/>
    </mc:Choice>
    <mc:Fallback xmlns="">
      <p:transition spd="slow" advTm="33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How Is Webpage Lookup So Fast?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85497"/>
            <a:ext cx="8839200" cy="1801406"/>
          </a:xfrm>
          <a:ln>
            <a:solidFill>
              <a:schemeClr val="tx1"/>
            </a:solidFill>
          </a:ln>
        </p:spPr>
      </p:pic>
      <p:sp>
        <p:nvSpPr>
          <p:cNvPr id="6" name="Freeform 5"/>
          <p:cNvSpPr/>
          <p:nvPr/>
        </p:nvSpPr>
        <p:spPr>
          <a:xfrm>
            <a:off x="1777107" y="4239762"/>
            <a:ext cx="3117621" cy="654967"/>
          </a:xfrm>
          <a:custGeom>
            <a:avLst/>
            <a:gdLst>
              <a:gd name="connsiteX0" fmla="*/ 1439164 w 1604662"/>
              <a:gd name="connsiteY0" fmla="*/ 314793 h 1094282"/>
              <a:gd name="connsiteX1" fmla="*/ 1379203 w 1604662"/>
              <a:gd name="connsiteY1" fmla="*/ 284813 h 1094282"/>
              <a:gd name="connsiteX2" fmla="*/ 1334233 w 1604662"/>
              <a:gd name="connsiteY2" fmla="*/ 269823 h 1094282"/>
              <a:gd name="connsiteX3" fmla="*/ 1244292 w 1604662"/>
              <a:gd name="connsiteY3" fmla="*/ 209862 h 1094282"/>
              <a:gd name="connsiteX4" fmla="*/ 1199321 w 1604662"/>
              <a:gd name="connsiteY4" fmla="*/ 179882 h 1094282"/>
              <a:gd name="connsiteX5" fmla="*/ 1154351 w 1604662"/>
              <a:gd name="connsiteY5" fmla="*/ 164892 h 1094282"/>
              <a:gd name="connsiteX6" fmla="*/ 1064410 w 1604662"/>
              <a:gd name="connsiteY6" fmla="*/ 119921 h 1094282"/>
              <a:gd name="connsiteX7" fmla="*/ 1019440 w 1604662"/>
              <a:gd name="connsiteY7" fmla="*/ 89941 h 1094282"/>
              <a:gd name="connsiteX8" fmla="*/ 959479 w 1604662"/>
              <a:gd name="connsiteY8" fmla="*/ 74951 h 1094282"/>
              <a:gd name="connsiteX9" fmla="*/ 914508 w 1604662"/>
              <a:gd name="connsiteY9" fmla="*/ 59960 h 1094282"/>
              <a:gd name="connsiteX10" fmla="*/ 794587 w 1604662"/>
              <a:gd name="connsiteY10" fmla="*/ 29980 h 1094282"/>
              <a:gd name="connsiteX11" fmla="*/ 734626 w 1604662"/>
              <a:gd name="connsiteY11" fmla="*/ 14990 h 1094282"/>
              <a:gd name="connsiteX12" fmla="*/ 629695 w 1604662"/>
              <a:gd name="connsiteY12" fmla="*/ 0 h 1094282"/>
              <a:gd name="connsiteX13" fmla="*/ 314902 w 1604662"/>
              <a:gd name="connsiteY13" fmla="*/ 14990 h 1094282"/>
              <a:gd name="connsiteX14" fmla="*/ 254941 w 1604662"/>
              <a:gd name="connsiteY14" fmla="*/ 29980 h 1094282"/>
              <a:gd name="connsiteX15" fmla="*/ 165000 w 1604662"/>
              <a:gd name="connsiteY15" fmla="*/ 89941 h 1094282"/>
              <a:gd name="connsiteX16" fmla="*/ 90049 w 1604662"/>
              <a:gd name="connsiteY16" fmla="*/ 149901 h 1094282"/>
              <a:gd name="connsiteX17" fmla="*/ 30089 w 1604662"/>
              <a:gd name="connsiteY17" fmla="*/ 239842 h 1094282"/>
              <a:gd name="connsiteX18" fmla="*/ 108 w 1604662"/>
              <a:gd name="connsiteY18" fmla="*/ 374754 h 1094282"/>
              <a:gd name="connsiteX19" fmla="*/ 30089 w 1604662"/>
              <a:gd name="connsiteY19" fmla="*/ 629587 h 1094282"/>
              <a:gd name="connsiteX20" fmla="*/ 105040 w 1604662"/>
              <a:gd name="connsiteY20" fmla="*/ 734518 h 1094282"/>
              <a:gd name="connsiteX21" fmla="*/ 209971 w 1604662"/>
              <a:gd name="connsiteY21" fmla="*/ 854439 h 1094282"/>
              <a:gd name="connsiteX22" fmla="*/ 314902 w 1604662"/>
              <a:gd name="connsiteY22" fmla="*/ 944380 h 1094282"/>
              <a:gd name="connsiteX23" fmla="*/ 359872 w 1604662"/>
              <a:gd name="connsiteY23" fmla="*/ 974360 h 1094282"/>
              <a:gd name="connsiteX24" fmla="*/ 404843 w 1604662"/>
              <a:gd name="connsiteY24" fmla="*/ 989351 h 1094282"/>
              <a:gd name="connsiteX25" fmla="*/ 449813 w 1604662"/>
              <a:gd name="connsiteY25" fmla="*/ 1019331 h 1094282"/>
              <a:gd name="connsiteX26" fmla="*/ 629695 w 1604662"/>
              <a:gd name="connsiteY26" fmla="*/ 1064301 h 1094282"/>
              <a:gd name="connsiteX27" fmla="*/ 794587 w 1604662"/>
              <a:gd name="connsiteY27" fmla="*/ 1094282 h 1094282"/>
              <a:gd name="connsiteX28" fmla="*/ 1184331 w 1604662"/>
              <a:gd name="connsiteY28" fmla="*/ 1079292 h 1094282"/>
              <a:gd name="connsiteX29" fmla="*/ 1319243 w 1604662"/>
              <a:gd name="connsiteY29" fmla="*/ 1019331 h 1094282"/>
              <a:gd name="connsiteX30" fmla="*/ 1379203 w 1604662"/>
              <a:gd name="connsiteY30" fmla="*/ 989351 h 1094282"/>
              <a:gd name="connsiteX31" fmla="*/ 1439164 w 1604662"/>
              <a:gd name="connsiteY31" fmla="*/ 944380 h 1094282"/>
              <a:gd name="connsiteX32" fmla="*/ 1529105 w 1604662"/>
              <a:gd name="connsiteY32" fmla="*/ 869429 h 1094282"/>
              <a:gd name="connsiteX33" fmla="*/ 1589066 w 1604662"/>
              <a:gd name="connsiteY33" fmla="*/ 764498 h 1094282"/>
              <a:gd name="connsiteX34" fmla="*/ 1589066 w 1604662"/>
              <a:gd name="connsiteY34" fmla="*/ 359764 h 1094282"/>
              <a:gd name="connsiteX35" fmla="*/ 1544095 w 1604662"/>
              <a:gd name="connsiteY35" fmla="*/ 314793 h 1094282"/>
              <a:gd name="connsiteX36" fmla="*/ 1439164 w 1604662"/>
              <a:gd name="connsiteY36" fmla="*/ 239842 h 1094282"/>
              <a:gd name="connsiteX37" fmla="*/ 1394194 w 1604662"/>
              <a:gd name="connsiteY37" fmla="*/ 224852 h 1094282"/>
              <a:gd name="connsiteX38" fmla="*/ 1289262 w 1604662"/>
              <a:gd name="connsiteY38" fmla="*/ 164892 h 1094282"/>
              <a:gd name="connsiteX39" fmla="*/ 1064410 w 1604662"/>
              <a:gd name="connsiteY39" fmla="*/ 164892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4662" h="1094282">
                <a:moveTo>
                  <a:pt x="1439164" y="314793"/>
                </a:moveTo>
                <a:cubicBezTo>
                  <a:pt x="1419177" y="304800"/>
                  <a:pt x="1399742" y="293615"/>
                  <a:pt x="1379203" y="284813"/>
                </a:cubicBezTo>
                <a:cubicBezTo>
                  <a:pt x="1364680" y="278589"/>
                  <a:pt x="1348045" y="277497"/>
                  <a:pt x="1334233" y="269823"/>
                </a:cubicBezTo>
                <a:cubicBezTo>
                  <a:pt x="1302735" y="252324"/>
                  <a:pt x="1274272" y="229849"/>
                  <a:pt x="1244292" y="209862"/>
                </a:cubicBezTo>
                <a:cubicBezTo>
                  <a:pt x="1229302" y="199869"/>
                  <a:pt x="1216412" y="185579"/>
                  <a:pt x="1199321" y="179882"/>
                </a:cubicBezTo>
                <a:lnTo>
                  <a:pt x="1154351" y="164892"/>
                </a:lnTo>
                <a:cubicBezTo>
                  <a:pt x="1025483" y="78977"/>
                  <a:pt x="1188525" y="181978"/>
                  <a:pt x="1064410" y="119921"/>
                </a:cubicBezTo>
                <a:cubicBezTo>
                  <a:pt x="1048296" y="111864"/>
                  <a:pt x="1035999" y="97038"/>
                  <a:pt x="1019440" y="89941"/>
                </a:cubicBezTo>
                <a:cubicBezTo>
                  <a:pt x="1000504" y="81825"/>
                  <a:pt x="979288" y="80611"/>
                  <a:pt x="959479" y="74951"/>
                </a:cubicBezTo>
                <a:cubicBezTo>
                  <a:pt x="944286" y="70610"/>
                  <a:pt x="929752" y="64118"/>
                  <a:pt x="914508" y="59960"/>
                </a:cubicBezTo>
                <a:cubicBezTo>
                  <a:pt x="874756" y="49118"/>
                  <a:pt x="834561" y="39973"/>
                  <a:pt x="794587" y="29980"/>
                </a:cubicBezTo>
                <a:cubicBezTo>
                  <a:pt x="774600" y="24983"/>
                  <a:pt x="755021" y="17904"/>
                  <a:pt x="734626" y="14990"/>
                </a:cubicBezTo>
                <a:lnTo>
                  <a:pt x="629695" y="0"/>
                </a:lnTo>
                <a:cubicBezTo>
                  <a:pt x="524764" y="4997"/>
                  <a:pt x="419617" y="6613"/>
                  <a:pt x="314902" y="14990"/>
                </a:cubicBezTo>
                <a:cubicBezTo>
                  <a:pt x="294366" y="16633"/>
                  <a:pt x="273368" y="20766"/>
                  <a:pt x="254941" y="29980"/>
                </a:cubicBezTo>
                <a:cubicBezTo>
                  <a:pt x="222713" y="46094"/>
                  <a:pt x="194980" y="69954"/>
                  <a:pt x="165000" y="89941"/>
                </a:cubicBezTo>
                <a:cubicBezTo>
                  <a:pt x="135502" y="109607"/>
                  <a:pt x="111407" y="121423"/>
                  <a:pt x="90049" y="149901"/>
                </a:cubicBezTo>
                <a:cubicBezTo>
                  <a:pt x="68430" y="178726"/>
                  <a:pt x="30089" y="239842"/>
                  <a:pt x="30089" y="239842"/>
                </a:cubicBezTo>
                <a:cubicBezTo>
                  <a:pt x="14632" y="286214"/>
                  <a:pt x="108" y="321995"/>
                  <a:pt x="108" y="374754"/>
                </a:cubicBezTo>
                <a:cubicBezTo>
                  <a:pt x="108" y="403171"/>
                  <a:pt x="-3447" y="562514"/>
                  <a:pt x="30089" y="629587"/>
                </a:cubicBezTo>
                <a:cubicBezTo>
                  <a:pt x="41865" y="653139"/>
                  <a:pt x="93724" y="718675"/>
                  <a:pt x="105040" y="734518"/>
                </a:cubicBezTo>
                <a:cubicBezTo>
                  <a:pt x="167016" y="821283"/>
                  <a:pt x="97969" y="742436"/>
                  <a:pt x="209971" y="854439"/>
                </a:cubicBezTo>
                <a:cubicBezTo>
                  <a:pt x="264453" y="908921"/>
                  <a:pt x="247591" y="896301"/>
                  <a:pt x="314902" y="944380"/>
                </a:cubicBezTo>
                <a:cubicBezTo>
                  <a:pt x="329562" y="954851"/>
                  <a:pt x="343758" y="966303"/>
                  <a:pt x="359872" y="974360"/>
                </a:cubicBezTo>
                <a:cubicBezTo>
                  <a:pt x="374005" y="981427"/>
                  <a:pt x="390710" y="982284"/>
                  <a:pt x="404843" y="989351"/>
                </a:cubicBezTo>
                <a:cubicBezTo>
                  <a:pt x="420957" y="997408"/>
                  <a:pt x="433350" y="1012014"/>
                  <a:pt x="449813" y="1019331"/>
                </a:cubicBezTo>
                <a:cubicBezTo>
                  <a:pt x="531773" y="1055757"/>
                  <a:pt x="543990" y="1047160"/>
                  <a:pt x="629695" y="1064301"/>
                </a:cubicBezTo>
                <a:cubicBezTo>
                  <a:pt x="806398" y="1099642"/>
                  <a:pt x="527837" y="1056175"/>
                  <a:pt x="794587" y="1094282"/>
                </a:cubicBezTo>
                <a:cubicBezTo>
                  <a:pt x="924502" y="1089285"/>
                  <a:pt x="1054888" y="1091427"/>
                  <a:pt x="1184331" y="1079292"/>
                </a:cubicBezTo>
                <a:cubicBezTo>
                  <a:pt x="1262600" y="1071954"/>
                  <a:pt x="1264375" y="1050684"/>
                  <a:pt x="1319243" y="1019331"/>
                </a:cubicBezTo>
                <a:cubicBezTo>
                  <a:pt x="1338645" y="1008244"/>
                  <a:pt x="1360254" y="1001194"/>
                  <a:pt x="1379203" y="989351"/>
                </a:cubicBezTo>
                <a:cubicBezTo>
                  <a:pt x="1400389" y="976110"/>
                  <a:pt x="1418834" y="958901"/>
                  <a:pt x="1439164" y="944380"/>
                </a:cubicBezTo>
                <a:cubicBezTo>
                  <a:pt x="1487721" y="909697"/>
                  <a:pt x="1487932" y="918837"/>
                  <a:pt x="1529105" y="869429"/>
                </a:cubicBezTo>
                <a:cubicBezTo>
                  <a:pt x="1555589" y="837647"/>
                  <a:pt x="1570739" y="801152"/>
                  <a:pt x="1589066" y="764498"/>
                </a:cubicBezTo>
                <a:cubicBezTo>
                  <a:pt x="1589315" y="759511"/>
                  <a:pt x="1624034" y="447185"/>
                  <a:pt x="1589066" y="359764"/>
                </a:cubicBezTo>
                <a:cubicBezTo>
                  <a:pt x="1581193" y="340081"/>
                  <a:pt x="1560191" y="328589"/>
                  <a:pt x="1544095" y="314793"/>
                </a:cubicBezTo>
                <a:cubicBezTo>
                  <a:pt x="1534590" y="306646"/>
                  <a:pt x="1458144" y="249332"/>
                  <a:pt x="1439164" y="239842"/>
                </a:cubicBezTo>
                <a:cubicBezTo>
                  <a:pt x="1425031" y="232776"/>
                  <a:pt x="1408327" y="231918"/>
                  <a:pt x="1394194" y="224852"/>
                </a:cubicBezTo>
                <a:cubicBezTo>
                  <a:pt x="1365126" y="210318"/>
                  <a:pt x="1322550" y="168396"/>
                  <a:pt x="1289262" y="164892"/>
                </a:cubicBezTo>
                <a:cubicBezTo>
                  <a:pt x="1214723" y="157046"/>
                  <a:pt x="1139361" y="164892"/>
                  <a:pt x="1064410" y="164892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err="1" smtClean="0"/>
              <a:t>HashMaps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 variable </a:t>
            </a:r>
            <a:r>
              <a:rPr lang="en-US" sz="3200" dirty="0"/>
              <a:t>type that represents a </a:t>
            </a:r>
            <a:r>
              <a:rPr lang="en-US" sz="3200" dirty="0" smtClean="0"/>
              <a:t>collection of </a:t>
            </a:r>
            <a:r>
              <a:rPr lang="en-US" sz="3200" b="1" dirty="0" smtClean="0"/>
              <a:t>key-value pairs</a:t>
            </a:r>
            <a:endParaRPr lang="en-US" sz="3200" dirty="0"/>
          </a:p>
          <a:p>
            <a:r>
              <a:rPr lang="en-US" sz="3200" dirty="0"/>
              <a:t>You </a:t>
            </a:r>
            <a:r>
              <a:rPr lang="en-US" sz="3200" dirty="0" smtClean="0"/>
              <a:t>access values by </a:t>
            </a:r>
            <a:r>
              <a:rPr lang="en-US" sz="3200" i="1" dirty="0" smtClean="0"/>
              <a:t>key</a:t>
            </a:r>
            <a:endParaRPr lang="en-US" sz="3200" dirty="0"/>
          </a:p>
          <a:p>
            <a:r>
              <a:rPr lang="en-US" sz="3200" dirty="0" smtClean="0"/>
              <a:t>Keys and values can be any type of </a:t>
            </a:r>
            <a:r>
              <a:rPr lang="en-US" sz="3200" b="1" dirty="0" smtClean="0"/>
              <a:t>object</a:t>
            </a:r>
            <a:endParaRPr lang="en-US" sz="3200" dirty="0" smtClean="0"/>
          </a:p>
          <a:p>
            <a:r>
              <a:rPr lang="en-US" sz="3200" dirty="0" smtClean="0"/>
              <a:t>Resizable </a:t>
            </a:r>
            <a:r>
              <a:rPr lang="mr-IN" sz="3200" dirty="0" smtClean="0"/>
              <a:t>–</a:t>
            </a:r>
            <a:r>
              <a:rPr lang="en-US" sz="3200" dirty="0" smtClean="0"/>
              <a:t> can add and remove </a:t>
            </a:r>
            <a:r>
              <a:rPr lang="en-US" sz="3200" dirty="0" smtClean="0"/>
              <a:t>pairs</a:t>
            </a:r>
          </a:p>
          <a:p>
            <a:r>
              <a:rPr lang="en-US" sz="3200" dirty="0" smtClean="0"/>
              <a:t>Has </a:t>
            </a:r>
            <a:r>
              <a:rPr lang="en-US" sz="3200" dirty="0" smtClean="0"/>
              <a:t>helpful methods for searching for </a:t>
            </a:r>
            <a:r>
              <a:rPr lang="en-US" sz="3200" dirty="0" smtClean="0"/>
              <a:t>keys</a:t>
            </a:r>
            <a:endParaRPr lang="en-US" sz="32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789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7"/>
    </mc:Choice>
    <mc:Fallback xmlns="">
      <p:transition spd="slow" advTm="22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Phone book: </a:t>
            </a:r>
            <a:r>
              <a:rPr lang="en-US" sz="3200" dirty="0" smtClean="0"/>
              <a:t>name -&gt; phone number</a:t>
            </a:r>
          </a:p>
          <a:p>
            <a:r>
              <a:rPr lang="en-US" sz="3200" b="1" dirty="0" smtClean="0"/>
              <a:t>Search engine:</a:t>
            </a:r>
            <a:r>
              <a:rPr lang="en-US" sz="3200" dirty="0" smtClean="0"/>
              <a:t> URL -&gt; webpage</a:t>
            </a:r>
          </a:p>
          <a:p>
            <a:r>
              <a:rPr lang="en-US" sz="3200" b="1" dirty="0" smtClean="0"/>
              <a:t>Dictionary</a:t>
            </a:r>
            <a:r>
              <a:rPr lang="en-US" sz="3200" dirty="0" smtClean="0"/>
              <a:t>: word -&gt; definition</a:t>
            </a:r>
          </a:p>
          <a:p>
            <a:r>
              <a:rPr lang="en-US" sz="3200" b="1" dirty="0" smtClean="0"/>
              <a:t>Bank</a:t>
            </a:r>
            <a:r>
              <a:rPr lang="en-US" sz="3200" dirty="0" smtClean="0"/>
              <a:t>: account # -&gt; balance</a:t>
            </a:r>
          </a:p>
          <a:p>
            <a:r>
              <a:rPr lang="en-US" sz="3200" b="1" dirty="0" smtClean="0"/>
              <a:t>Social Network</a:t>
            </a:r>
            <a:r>
              <a:rPr lang="en-US" sz="3200" dirty="0" smtClean="0"/>
              <a:t>: name -&gt; profile</a:t>
            </a:r>
          </a:p>
          <a:p>
            <a:r>
              <a:rPr lang="en-US" sz="3200" b="1" dirty="0" smtClean="0"/>
              <a:t>Counter</a:t>
            </a:r>
            <a:r>
              <a:rPr lang="en-US" sz="3200" dirty="0" smtClean="0"/>
              <a:t>: text -&gt; # occurrences</a:t>
            </a:r>
            <a:endParaRPr lang="en-US" sz="3200" b="1" dirty="0" smtClean="0"/>
          </a:p>
          <a:p>
            <a:r>
              <a:rPr lang="en-US" sz="3200" dirty="0" smtClean="0"/>
              <a:t>And many more</a:t>
            </a:r>
            <a:r>
              <a:rPr lang="mr-IN" sz="3200" dirty="0" smtClean="0"/>
              <a:t>…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6195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Our First </a:t>
            </a:r>
            <a:r>
              <a:rPr lang="en-US" altLang="x-none" dirty="0" err="1" smtClean="0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2364" y="1306801"/>
            <a:ext cx="3630550" cy="37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altLang="en-US" sz="25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java.util</a:t>
            </a:r>
            <a:r>
              <a:rPr lang="en-US" altLang="en-US" sz="2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.*;</a:t>
            </a:r>
            <a:endParaRPr lang="en-US" altLang="en-US" sz="25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Our First </a:t>
            </a:r>
            <a:r>
              <a:rPr lang="en-US" altLang="x-none" dirty="0" err="1" smtClean="0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4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Our First </a:t>
            </a:r>
            <a:r>
              <a:rPr lang="en-US" altLang="x-none" dirty="0" err="1" smtClean="0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String&gt; </a:t>
            </a:r>
            <a:r>
              <a:rPr lang="en-US" alt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07785" y="2135765"/>
            <a:ext cx="2743200" cy="995362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108000" tIns="63000" rIns="108000" bIns="63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4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Type of </a:t>
            </a:r>
            <a:r>
              <a:rPr lang="en-US" altLang="en-US" sz="24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keys your </a:t>
            </a:r>
            <a:r>
              <a:rPr lang="en-US" altLang="en-US" sz="2400" dirty="0" err="1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HashMap</a:t>
            </a:r>
            <a:r>
              <a:rPr lang="en-US" altLang="en-US" sz="24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will </a:t>
            </a:r>
            <a:r>
              <a:rPr lang="en-US" altLang="en-US" sz="24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store.</a:t>
            </a:r>
            <a:endParaRPr lang="en-US" altLang="en-US" sz="2400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062806" y="2460949"/>
            <a:ext cx="1344979" cy="1170432"/>
          </a:xfrm>
          <a:custGeom>
            <a:avLst/>
            <a:gdLst>
              <a:gd name="connsiteX0" fmla="*/ 1344979 w 1344979"/>
              <a:gd name="connsiteY0" fmla="*/ 0 h 1170432"/>
              <a:gd name="connsiteX1" fmla="*/ 1296211 w 1344979"/>
              <a:gd name="connsiteY1" fmla="*/ 12192 h 1170432"/>
              <a:gd name="connsiteX2" fmla="*/ 771955 w 1344979"/>
              <a:gd name="connsiteY2" fmla="*/ 48768 h 1170432"/>
              <a:gd name="connsiteX3" fmla="*/ 674419 w 1344979"/>
              <a:gd name="connsiteY3" fmla="*/ 97536 h 1170432"/>
              <a:gd name="connsiteX4" fmla="*/ 637843 w 1344979"/>
              <a:gd name="connsiteY4" fmla="*/ 109728 h 1170432"/>
              <a:gd name="connsiteX5" fmla="*/ 601267 w 1344979"/>
              <a:gd name="connsiteY5" fmla="*/ 134112 h 1170432"/>
              <a:gd name="connsiteX6" fmla="*/ 564691 w 1344979"/>
              <a:gd name="connsiteY6" fmla="*/ 146304 h 1170432"/>
              <a:gd name="connsiteX7" fmla="*/ 491539 w 1344979"/>
              <a:gd name="connsiteY7" fmla="*/ 195072 h 1170432"/>
              <a:gd name="connsiteX8" fmla="*/ 454963 w 1344979"/>
              <a:gd name="connsiteY8" fmla="*/ 219456 h 1170432"/>
              <a:gd name="connsiteX9" fmla="*/ 418387 w 1344979"/>
              <a:gd name="connsiteY9" fmla="*/ 243840 h 1170432"/>
              <a:gd name="connsiteX10" fmla="*/ 320851 w 1344979"/>
              <a:gd name="connsiteY10" fmla="*/ 390144 h 1170432"/>
              <a:gd name="connsiteX11" fmla="*/ 296467 w 1344979"/>
              <a:gd name="connsiteY11" fmla="*/ 426720 h 1170432"/>
              <a:gd name="connsiteX12" fmla="*/ 259891 w 1344979"/>
              <a:gd name="connsiteY12" fmla="*/ 536448 h 1170432"/>
              <a:gd name="connsiteX13" fmla="*/ 247699 w 1344979"/>
              <a:gd name="connsiteY13" fmla="*/ 573024 h 1170432"/>
              <a:gd name="connsiteX14" fmla="*/ 235507 w 1344979"/>
              <a:gd name="connsiteY14" fmla="*/ 731520 h 1170432"/>
              <a:gd name="connsiteX15" fmla="*/ 223315 w 1344979"/>
              <a:gd name="connsiteY15" fmla="*/ 792480 h 1170432"/>
              <a:gd name="connsiteX16" fmla="*/ 211123 w 1344979"/>
              <a:gd name="connsiteY16" fmla="*/ 914400 h 1170432"/>
              <a:gd name="connsiteX17" fmla="*/ 198931 w 1344979"/>
              <a:gd name="connsiteY17" fmla="*/ 1121664 h 1170432"/>
              <a:gd name="connsiteX18" fmla="*/ 137971 w 1344979"/>
              <a:gd name="connsiteY18" fmla="*/ 1024128 h 1170432"/>
              <a:gd name="connsiteX19" fmla="*/ 77011 w 1344979"/>
              <a:gd name="connsiteY19" fmla="*/ 975360 h 1170432"/>
              <a:gd name="connsiteX20" fmla="*/ 3859 w 1344979"/>
              <a:gd name="connsiteY20" fmla="*/ 926592 h 1170432"/>
              <a:gd name="connsiteX21" fmla="*/ 40435 w 1344979"/>
              <a:gd name="connsiteY21" fmla="*/ 963168 h 1170432"/>
              <a:gd name="connsiteX22" fmla="*/ 64819 w 1344979"/>
              <a:gd name="connsiteY22" fmla="*/ 999744 h 1170432"/>
              <a:gd name="connsiteX23" fmla="*/ 101395 w 1344979"/>
              <a:gd name="connsiteY23" fmla="*/ 1024128 h 1170432"/>
              <a:gd name="connsiteX24" fmla="*/ 137971 w 1344979"/>
              <a:gd name="connsiteY24" fmla="*/ 1072896 h 1170432"/>
              <a:gd name="connsiteX25" fmla="*/ 186739 w 1344979"/>
              <a:gd name="connsiteY25" fmla="*/ 1146048 h 1170432"/>
              <a:gd name="connsiteX26" fmla="*/ 223315 w 1344979"/>
              <a:gd name="connsiteY26" fmla="*/ 1170432 h 1170432"/>
              <a:gd name="connsiteX27" fmla="*/ 259891 w 1344979"/>
              <a:gd name="connsiteY27" fmla="*/ 1158240 h 1170432"/>
              <a:gd name="connsiteX28" fmla="*/ 272083 w 1344979"/>
              <a:gd name="connsiteY28" fmla="*/ 1109472 h 1170432"/>
              <a:gd name="connsiteX29" fmla="*/ 296467 w 1344979"/>
              <a:gd name="connsiteY29" fmla="*/ 1072896 h 1170432"/>
              <a:gd name="connsiteX30" fmla="*/ 406195 w 1344979"/>
              <a:gd name="connsiteY30" fmla="*/ 1024128 h 1170432"/>
              <a:gd name="connsiteX31" fmla="*/ 442771 w 1344979"/>
              <a:gd name="connsiteY31" fmla="*/ 999744 h 1170432"/>
              <a:gd name="connsiteX32" fmla="*/ 564691 w 1344979"/>
              <a:gd name="connsiteY32" fmla="*/ 963168 h 1170432"/>
              <a:gd name="connsiteX33" fmla="*/ 589075 w 1344979"/>
              <a:gd name="connsiteY33" fmla="*/ 938784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44979" h="1170432">
                <a:moveTo>
                  <a:pt x="1344979" y="0"/>
                </a:moveTo>
                <a:cubicBezTo>
                  <a:pt x="1328723" y="4064"/>
                  <a:pt x="1312947" y="11376"/>
                  <a:pt x="1296211" y="12192"/>
                </a:cubicBezTo>
                <a:cubicBezTo>
                  <a:pt x="1263037" y="13810"/>
                  <a:pt x="912008" y="-21258"/>
                  <a:pt x="771955" y="48768"/>
                </a:cubicBezTo>
                <a:cubicBezTo>
                  <a:pt x="739443" y="65024"/>
                  <a:pt x="708903" y="86041"/>
                  <a:pt x="674419" y="97536"/>
                </a:cubicBezTo>
                <a:cubicBezTo>
                  <a:pt x="662227" y="101600"/>
                  <a:pt x="649338" y="103981"/>
                  <a:pt x="637843" y="109728"/>
                </a:cubicBezTo>
                <a:cubicBezTo>
                  <a:pt x="624737" y="116281"/>
                  <a:pt x="614373" y="127559"/>
                  <a:pt x="601267" y="134112"/>
                </a:cubicBezTo>
                <a:cubicBezTo>
                  <a:pt x="589772" y="139859"/>
                  <a:pt x="575925" y="140063"/>
                  <a:pt x="564691" y="146304"/>
                </a:cubicBezTo>
                <a:cubicBezTo>
                  <a:pt x="539073" y="160536"/>
                  <a:pt x="515923" y="178816"/>
                  <a:pt x="491539" y="195072"/>
                </a:cubicBezTo>
                <a:lnTo>
                  <a:pt x="454963" y="219456"/>
                </a:lnTo>
                <a:lnTo>
                  <a:pt x="418387" y="243840"/>
                </a:lnTo>
                <a:lnTo>
                  <a:pt x="320851" y="390144"/>
                </a:lnTo>
                <a:cubicBezTo>
                  <a:pt x="312723" y="402336"/>
                  <a:pt x="301101" y="412819"/>
                  <a:pt x="296467" y="426720"/>
                </a:cubicBezTo>
                <a:lnTo>
                  <a:pt x="259891" y="536448"/>
                </a:lnTo>
                <a:lnTo>
                  <a:pt x="247699" y="573024"/>
                </a:lnTo>
                <a:cubicBezTo>
                  <a:pt x="243635" y="625856"/>
                  <a:pt x="241359" y="678856"/>
                  <a:pt x="235507" y="731520"/>
                </a:cubicBezTo>
                <a:cubicBezTo>
                  <a:pt x="233219" y="752116"/>
                  <a:pt x="226054" y="771939"/>
                  <a:pt x="223315" y="792480"/>
                </a:cubicBezTo>
                <a:cubicBezTo>
                  <a:pt x="217917" y="832964"/>
                  <a:pt x="214140" y="873669"/>
                  <a:pt x="211123" y="914400"/>
                </a:cubicBezTo>
                <a:cubicBezTo>
                  <a:pt x="206011" y="983418"/>
                  <a:pt x="202995" y="1052576"/>
                  <a:pt x="198931" y="1121664"/>
                </a:cubicBezTo>
                <a:cubicBezTo>
                  <a:pt x="169913" y="1034611"/>
                  <a:pt x="195933" y="1062769"/>
                  <a:pt x="137971" y="1024128"/>
                </a:cubicBezTo>
                <a:cubicBezTo>
                  <a:pt x="92916" y="956546"/>
                  <a:pt x="139365" y="1010001"/>
                  <a:pt x="77011" y="975360"/>
                </a:cubicBezTo>
                <a:cubicBezTo>
                  <a:pt x="51393" y="961128"/>
                  <a:pt x="-16863" y="905870"/>
                  <a:pt x="3859" y="926592"/>
                </a:cubicBezTo>
                <a:cubicBezTo>
                  <a:pt x="16051" y="938784"/>
                  <a:pt x="29397" y="949922"/>
                  <a:pt x="40435" y="963168"/>
                </a:cubicBezTo>
                <a:cubicBezTo>
                  <a:pt x="49816" y="974425"/>
                  <a:pt x="54458" y="989383"/>
                  <a:pt x="64819" y="999744"/>
                </a:cubicBezTo>
                <a:cubicBezTo>
                  <a:pt x="75180" y="1010105"/>
                  <a:pt x="91034" y="1013767"/>
                  <a:pt x="101395" y="1024128"/>
                </a:cubicBezTo>
                <a:cubicBezTo>
                  <a:pt x="115763" y="1038496"/>
                  <a:pt x="126318" y="1056249"/>
                  <a:pt x="137971" y="1072896"/>
                </a:cubicBezTo>
                <a:cubicBezTo>
                  <a:pt x="154777" y="1096904"/>
                  <a:pt x="162355" y="1129792"/>
                  <a:pt x="186739" y="1146048"/>
                </a:cubicBezTo>
                <a:lnTo>
                  <a:pt x="223315" y="1170432"/>
                </a:lnTo>
                <a:cubicBezTo>
                  <a:pt x="235507" y="1166368"/>
                  <a:pt x="251863" y="1168275"/>
                  <a:pt x="259891" y="1158240"/>
                </a:cubicBezTo>
                <a:cubicBezTo>
                  <a:pt x="270359" y="1145156"/>
                  <a:pt x="265482" y="1124873"/>
                  <a:pt x="272083" y="1109472"/>
                </a:cubicBezTo>
                <a:cubicBezTo>
                  <a:pt x="277855" y="1096004"/>
                  <a:pt x="286106" y="1083257"/>
                  <a:pt x="296467" y="1072896"/>
                </a:cubicBezTo>
                <a:cubicBezTo>
                  <a:pt x="346095" y="1023268"/>
                  <a:pt x="333761" y="1072417"/>
                  <a:pt x="406195" y="1024128"/>
                </a:cubicBezTo>
                <a:cubicBezTo>
                  <a:pt x="418387" y="1016000"/>
                  <a:pt x="429303" y="1005516"/>
                  <a:pt x="442771" y="999744"/>
                </a:cubicBezTo>
                <a:cubicBezTo>
                  <a:pt x="471779" y="987312"/>
                  <a:pt x="544202" y="983657"/>
                  <a:pt x="564691" y="963168"/>
                </a:cubicBezTo>
                <a:lnTo>
                  <a:pt x="589075" y="93878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295400"/>
            <a:ext cx="8890001" cy="5181600"/>
          </a:xfrm>
        </p:spPr>
        <p:txBody>
          <a:bodyPr/>
          <a:lstStyle/>
          <a:p>
            <a:r>
              <a:rPr lang="en-US" sz="2500" dirty="0" smtClean="0"/>
              <a:t>Know how to store data in and retrieve data from </a:t>
            </a:r>
            <a:r>
              <a:rPr lang="en-US" sz="2500" dirty="0" smtClean="0"/>
              <a:t>a </a:t>
            </a:r>
            <a:r>
              <a:rPr lang="en-US" sz="2500" b="1" dirty="0" err="1" smtClean="0"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sz="2500" dirty="0" smtClean="0"/>
              <a:t>. </a:t>
            </a:r>
            <a:endParaRPr lang="en-US" sz="25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89" y="1608983"/>
            <a:ext cx="6534220" cy="455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0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6"/>
    </mc:Choice>
    <mc:Fallback xmlns="">
      <p:transition spd="slow" advTm="184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Our First </a:t>
            </a:r>
            <a:r>
              <a:rPr lang="en-US" altLang="x-none" dirty="0" err="1" smtClean="0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&lt;String, </a:t>
            </a:r>
            <a:r>
              <a:rPr lang="en-US" alt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alt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23891" y="2208021"/>
            <a:ext cx="2743200" cy="995362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108000" tIns="63000" rIns="108000" bIns="63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4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Type of </a:t>
            </a:r>
            <a:r>
              <a:rPr lang="en-US" altLang="en-US" sz="24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values your </a:t>
            </a:r>
            <a:r>
              <a:rPr lang="en-US" altLang="en-US" sz="2400" dirty="0" err="1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HashMap</a:t>
            </a:r>
            <a:r>
              <a:rPr lang="en-US" altLang="en-US" sz="24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will </a:t>
            </a:r>
            <a:r>
              <a:rPr lang="en-US" altLang="en-US" sz="24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store.</a:t>
            </a:r>
            <a:endParaRPr lang="en-US" altLang="en-US" sz="2400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178912" y="2533205"/>
            <a:ext cx="1344979" cy="1170432"/>
          </a:xfrm>
          <a:custGeom>
            <a:avLst/>
            <a:gdLst>
              <a:gd name="connsiteX0" fmla="*/ 1344979 w 1344979"/>
              <a:gd name="connsiteY0" fmla="*/ 0 h 1170432"/>
              <a:gd name="connsiteX1" fmla="*/ 1296211 w 1344979"/>
              <a:gd name="connsiteY1" fmla="*/ 12192 h 1170432"/>
              <a:gd name="connsiteX2" fmla="*/ 771955 w 1344979"/>
              <a:gd name="connsiteY2" fmla="*/ 48768 h 1170432"/>
              <a:gd name="connsiteX3" fmla="*/ 674419 w 1344979"/>
              <a:gd name="connsiteY3" fmla="*/ 97536 h 1170432"/>
              <a:gd name="connsiteX4" fmla="*/ 637843 w 1344979"/>
              <a:gd name="connsiteY4" fmla="*/ 109728 h 1170432"/>
              <a:gd name="connsiteX5" fmla="*/ 601267 w 1344979"/>
              <a:gd name="connsiteY5" fmla="*/ 134112 h 1170432"/>
              <a:gd name="connsiteX6" fmla="*/ 564691 w 1344979"/>
              <a:gd name="connsiteY6" fmla="*/ 146304 h 1170432"/>
              <a:gd name="connsiteX7" fmla="*/ 491539 w 1344979"/>
              <a:gd name="connsiteY7" fmla="*/ 195072 h 1170432"/>
              <a:gd name="connsiteX8" fmla="*/ 454963 w 1344979"/>
              <a:gd name="connsiteY8" fmla="*/ 219456 h 1170432"/>
              <a:gd name="connsiteX9" fmla="*/ 418387 w 1344979"/>
              <a:gd name="connsiteY9" fmla="*/ 243840 h 1170432"/>
              <a:gd name="connsiteX10" fmla="*/ 320851 w 1344979"/>
              <a:gd name="connsiteY10" fmla="*/ 390144 h 1170432"/>
              <a:gd name="connsiteX11" fmla="*/ 296467 w 1344979"/>
              <a:gd name="connsiteY11" fmla="*/ 426720 h 1170432"/>
              <a:gd name="connsiteX12" fmla="*/ 259891 w 1344979"/>
              <a:gd name="connsiteY12" fmla="*/ 536448 h 1170432"/>
              <a:gd name="connsiteX13" fmla="*/ 247699 w 1344979"/>
              <a:gd name="connsiteY13" fmla="*/ 573024 h 1170432"/>
              <a:gd name="connsiteX14" fmla="*/ 235507 w 1344979"/>
              <a:gd name="connsiteY14" fmla="*/ 731520 h 1170432"/>
              <a:gd name="connsiteX15" fmla="*/ 223315 w 1344979"/>
              <a:gd name="connsiteY15" fmla="*/ 792480 h 1170432"/>
              <a:gd name="connsiteX16" fmla="*/ 211123 w 1344979"/>
              <a:gd name="connsiteY16" fmla="*/ 914400 h 1170432"/>
              <a:gd name="connsiteX17" fmla="*/ 198931 w 1344979"/>
              <a:gd name="connsiteY17" fmla="*/ 1121664 h 1170432"/>
              <a:gd name="connsiteX18" fmla="*/ 137971 w 1344979"/>
              <a:gd name="connsiteY18" fmla="*/ 1024128 h 1170432"/>
              <a:gd name="connsiteX19" fmla="*/ 77011 w 1344979"/>
              <a:gd name="connsiteY19" fmla="*/ 975360 h 1170432"/>
              <a:gd name="connsiteX20" fmla="*/ 3859 w 1344979"/>
              <a:gd name="connsiteY20" fmla="*/ 926592 h 1170432"/>
              <a:gd name="connsiteX21" fmla="*/ 40435 w 1344979"/>
              <a:gd name="connsiteY21" fmla="*/ 963168 h 1170432"/>
              <a:gd name="connsiteX22" fmla="*/ 64819 w 1344979"/>
              <a:gd name="connsiteY22" fmla="*/ 999744 h 1170432"/>
              <a:gd name="connsiteX23" fmla="*/ 101395 w 1344979"/>
              <a:gd name="connsiteY23" fmla="*/ 1024128 h 1170432"/>
              <a:gd name="connsiteX24" fmla="*/ 137971 w 1344979"/>
              <a:gd name="connsiteY24" fmla="*/ 1072896 h 1170432"/>
              <a:gd name="connsiteX25" fmla="*/ 186739 w 1344979"/>
              <a:gd name="connsiteY25" fmla="*/ 1146048 h 1170432"/>
              <a:gd name="connsiteX26" fmla="*/ 223315 w 1344979"/>
              <a:gd name="connsiteY26" fmla="*/ 1170432 h 1170432"/>
              <a:gd name="connsiteX27" fmla="*/ 259891 w 1344979"/>
              <a:gd name="connsiteY27" fmla="*/ 1158240 h 1170432"/>
              <a:gd name="connsiteX28" fmla="*/ 272083 w 1344979"/>
              <a:gd name="connsiteY28" fmla="*/ 1109472 h 1170432"/>
              <a:gd name="connsiteX29" fmla="*/ 296467 w 1344979"/>
              <a:gd name="connsiteY29" fmla="*/ 1072896 h 1170432"/>
              <a:gd name="connsiteX30" fmla="*/ 406195 w 1344979"/>
              <a:gd name="connsiteY30" fmla="*/ 1024128 h 1170432"/>
              <a:gd name="connsiteX31" fmla="*/ 442771 w 1344979"/>
              <a:gd name="connsiteY31" fmla="*/ 999744 h 1170432"/>
              <a:gd name="connsiteX32" fmla="*/ 564691 w 1344979"/>
              <a:gd name="connsiteY32" fmla="*/ 963168 h 1170432"/>
              <a:gd name="connsiteX33" fmla="*/ 589075 w 1344979"/>
              <a:gd name="connsiteY33" fmla="*/ 938784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44979" h="1170432">
                <a:moveTo>
                  <a:pt x="1344979" y="0"/>
                </a:moveTo>
                <a:cubicBezTo>
                  <a:pt x="1328723" y="4064"/>
                  <a:pt x="1312947" y="11376"/>
                  <a:pt x="1296211" y="12192"/>
                </a:cubicBezTo>
                <a:cubicBezTo>
                  <a:pt x="1263037" y="13810"/>
                  <a:pt x="912008" y="-21258"/>
                  <a:pt x="771955" y="48768"/>
                </a:cubicBezTo>
                <a:cubicBezTo>
                  <a:pt x="739443" y="65024"/>
                  <a:pt x="708903" y="86041"/>
                  <a:pt x="674419" y="97536"/>
                </a:cubicBezTo>
                <a:cubicBezTo>
                  <a:pt x="662227" y="101600"/>
                  <a:pt x="649338" y="103981"/>
                  <a:pt x="637843" y="109728"/>
                </a:cubicBezTo>
                <a:cubicBezTo>
                  <a:pt x="624737" y="116281"/>
                  <a:pt x="614373" y="127559"/>
                  <a:pt x="601267" y="134112"/>
                </a:cubicBezTo>
                <a:cubicBezTo>
                  <a:pt x="589772" y="139859"/>
                  <a:pt x="575925" y="140063"/>
                  <a:pt x="564691" y="146304"/>
                </a:cubicBezTo>
                <a:cubicBezTo>
                  <a:pt x="539073" y="160536"/>
                  <a:pt x="515923" y="178816"/>
                  <a:pt x="491539" y="195072"/>
                </a:cubicBezTo>
                <a:lnTo>
                  <a:pt x="454963" y="219456"/>
                </a:lnTo>
                <a:lnTo>
                  <a:pt x="418387" y="243840"/>
                </a:lnTo>
                <a:lnTo>
                  <a:pt x="320851" y="390144"/>
                </a:lnTo>
                <a:cubicBezTo>
                  <a:pt x="312723" y="402336"/>
                  <a:pt x="301101" y="412819"/>
                  <a:pt x="296467" y="426720"/>
                </a:cubicBezTo>
                <a:lnTo>
                  <a:pt x="259891" y="536448"/>
                </a:lnTo>
                <a:lnTo>
                  <a:pt x="247699" y="573024"/>
                </a:lnTo>
                <a:cubicBezTo>
                  <a:pt x="243635" y="625856"/>
                  <a:pt x="241359" y="678856"/>
                  <a:pt x="235507" y="731520"/>
                </a:cubicBezTo>
                <a:cubicBezTo>
                  <a:pt x="233219" y="752116"/>
                  <a:pt x="226054" y="771939"/>
                  <a:pt x="223315" y="792480"/>
                </a:cubicBezTo>
                <a:cubicBezTo>
                  <a:pt x="217917" y="832964"/>
                  <a:pt x="214140" y="873669"/>
                  <a:pt x="211123" y="914400"/>
                </a:cubicBezTo>
                <a:cubicBezTo>
                  <a:pt x="206011" y="983418"/>
                  <a:pt x="202995" y="1052576"/>
                  <a:pt x="198931" y="1121664"/>
                </a:cubicBezTo>
                <a:cubicBezTo>
                  <a:pt x="169913" y="1034611"/>
                  <a:pt x="195933" y="1062769"/>
                  <a:pt x="137971" y="1024128"/>
                </a:cubicBezTo>
                <a:cubicBezTo>
                  <a:pt x="92916" y="956546"/>
                  <a:pt x="139365" y="1010001"/>
                  <a:pt x="77011" y="975360"/>
                </a:cubicBezTo>
                <a:cubicBezTo>
                  <a:pt x="51393" y="961128"/>
                  <a:pt x="-16863" y="905870"/>
                  <a:pt x="3859" y="926592"/>
                </a:cubicBezTo>
                <a:cubicBezTo>
                  <a:pt x="16051" y="938784"/>
                  <a:pt x="29397" y="949922"/>
                  <a:pt x="40435" y="963168"/>
                </a:cubicBezTo>
                <a:cubicBezTo>
                  <a:pt x="49816" y="974425"/>
                  <a:pt x="54458" y="989383"/>
                  <a:pt x="64819" y="999744"/>
                </a:cubicBezTo>
                <a:cubicBezTo>
                  <a:pt x="75180" y="1010105"/>
                  <a:pt x="91034" y="1013767"/>
                  <a:pt x="101395" y="1024128"/>
                </a:cubicBezTo>
                <a:cubicBezTo>
                  <a:pt x="115763" y="1038496"/>
                  <a:pt x="126318" y="1056249"/>
                  <a:pt x="137971" y="1072896"/>
                </a:cubicBezTo>
                <a:cubicBezTo>
                  <a:pt x="154777" y="1096904"/>
                  <a:pt x="162355" y="1129792"/>
                  <a:pt x="186739" y="1146048"/>
                </a:cubicBezTo>
                <a:lnTo>
                  <a:pt x="223315" y="1170432"/>
                </a:lnTo>
                <a:cubicBezTo>
                  <a:pt x="235507" y="1166368"/>
                  <a:pt x="251863" y="1168275"/>
                  <a:pt x="259891" y="1158240"/>
                </a:cubicBezTo>
                <a:cubicBezTo>
                  <a:pt x="270359" y="1145156"/>
                  <a:pt x="265482" y="1124873"/>
                  <a:pt x="272083" y="1109472"/>
                </a:cubicBezTo>
                <a:cubicBezTo>
                  <a:pt x="277855" y="1096004"/>
                  <a:pt x="286106" y="1083257"/>
                  <a:pt x="296467" y="1072896"/>
                </a:cubicBezTo>
                <a:cubicBezTo>
                  <a:pt x="346095" y="1023268"/>
                  <a:pt x="333761" y="1072417"/>
                  <a:pt x="406195" y="1024128"/>
                </a:cubicBezTo>
                <a:cubicBezTo>
                  <a:pt x="418387" y="1016000"/>
                  <a:pt x="429303" y="1005516"/>
                  <a:pt x="442771" y="999744"/>
                </a:cubicBezTo>
                <a:cubicBezTo>
                  <a:pt x="471779" y="987312"/>
                  <a:pt x="544202" y="983657"/>
                  <a:pt x="564691" y="963168"/>
                </a:cubicBezTo>
                <a:lnTo>
                  <a:pt x="589075" y="93878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Our First </a:t>
            </a:r>
            <a:r>
              <a:rPr lang="en-US" altLang="x-none" dirty="0" err="1" smtClean="0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altLang="en-US" sz="24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9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Our First </a:t>
            </a:r>
            <a:r>
              <a:rPr lang="en-US" altLang="x-none" dirty="0" err="1" smtClean="0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&lt;&gt;()</a:t>
            </a:r>
            <a:r>
              <a:rPr lang="en-US" altLang="en-US" sz="24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en-US" sz="24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Our First </a:t>
            </a:r>
            <a:r>
              <a:rPr lang="en-US" altLang="x-none" dirty="0" err="1" smtClean="0"/>
              <a:t>HashMap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4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&lt;String, String&gt; </a:t>
            </a:r>
            <a:r>
              <a:rPr lang="en-US" altLang="en-US" sz="24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myHashMap</a:t>
            </a:r>
            <a:r>
              <a:rPr lang="en-US" altLang="en-US" sz="24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4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4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HashMap</a:t>
            </a:r>
            <a:r>
              <a:rPr lang="en-US" altLang="en-US" sz="24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en-US" sz="24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 smtClean="0"/>
              <a:t>HashMap</a:t>
            </a:r>
            <a:r>
              <a:rPr lang="en-US" altLang="x-none" dirty="0" smtClean="0"/>
              <a:t> - Put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Create an (initially empty) </a:t>
            </a:r>
            <a:r>
              <a:rPr lang="en-US" altLang="x-none" dirty="0" err="1" smtClean="0">
                <a:solidFill>
                  <a:srgbClr val="00B050"/>
                </a:solidFill>
                <a:latin typeface="Consolas" charset="0"/>
              </a:rPr>
              <a:t>HashMap</a:t>
            </a: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</a:rPr>
              <a:t>HashMap</a:t>
            </a:r>
            <a:r>
              <a:rPr lang="en-US" altLang="x-none" dirty="0" smtClean="0">
                <a:latin typeface="Consolas" charset="0"/>
              </a:rPr>
              <a:t>&lt;String, String&gt; map = </a:t>
            </a:r>
            <a:r>
              <a:rPr lang="en-US" altLang="x-none" b="1" dirty="0" smtClean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altLang="x-none" dirty="0" smtClean="0">
                <a:latin typeface="Consolas" charset="0"/>
              </a:rPr>
              <a:t> </a:t>
            </a:r>
            <a:r>
              <a:rPr lang="en-US" altLang="x-none" dirty="0" err="1" smtClean="0">
                <a:latin typeface="Consolas" charset="0"/>
              </a:rPr>
              <a:t>HashMap</a:t>
            </a:r>
            <a:r>
              <a:rPr lang="en-US" altLang="x-none" dirty="0" smtClean="0">
                <a:latin typeface="Consolas" charset="0"/>
              </a:rPr>
              <a:t>&lt;&gt;();</a:t>
            </a:r>
            <a:endParaRPr lang="en-US" altLang="x-none" dirty="0" smtClean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 smtClean="0">
                <a:latin typeface="Consolas" charset="0"/>
              </a:rPr>
              <a:t>map.put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"dog"</a:t>
            </a:r>
            <a:r>
              <a:rPr lang="en-US" altLang="x-none" dirty="0" smtClean="0">
                <a:latin typeface="Consolas" charset="0"/>
              </a:rPr>
              <a:t>,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 "bark"</a:t>
            </a:r>
            <a:r>
              <a:rPr lang="en-US" altLang="x-none" dirty="0" smtClean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a key-value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pair</a:t>
            </a: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map.put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"cat"</a:t>
            </a:r>
            <a:r>
              <a:rPr lang="en-US" altLang="x-none" dirty="0" smtClean="0">
                <a:latin typeface="Consolas" charset="0"/>
              </a:rPr>
              <a:t>,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 "meow"</a:t>
            </a:r>
            <a:r>
              <a:rPr lang="en-US" altLang="x-none" dirty="0" smtClean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another pair</a:t>
            </a: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map.put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"seal"</a:t>
            </a:r>
            <a:r>
              <a:rPr lang="en-US" altLang="x-none" dirty="0" smtClean="0">
                <a:latin typeface="Consolas" charset="0"/>
              </a:rPr>
              <a:t>,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 "ow ow"</a:t>
            </a:r>
            <a:r>
              <a:rPr lang="en-US" altLang="x-none" dirty="0" smtClean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Add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another pair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 smtClean="0">
                <a:latin typeface="Consolas" charset="0"/>
              </a:rPr>
              <a:t>map.put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"seal"</a:t>
            </a:r>
            <a:r>
              <a:rPr lang="en-US" altLang="x-none" dirty="0">
                <a:latin typeface="Consolas" charset="0"/>
              </a:rPr>
              <a:t>,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 "ow 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ow ow"</a:t>
            </a:r>
            <a:r>
              <a:rPr lang="en-US" altLang="x-none" dirty="0" smtClean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Overwrites!</a:t>
            </a: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12" y="5643786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Keys: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112" y="4576986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Values: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2971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84876">
            <a:off x="2249641" y="4616951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“bark”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71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“dog”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87115" y="3758596"/>
            <a:ext cx="7674964" cy="271840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49712" y="3510186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314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314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“cat”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9984876">
            <a:off x="6483942" y="4616950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“meow”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377948" y="4107422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77948" y="5783822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“seal”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5332" y="4297634"/>
            <a:ext cx="1097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51545" y="4297634"/>
            <a:ext cx="98106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endParaRPr lang="en-US" sz="2400" dirty="0" smtClean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3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 animBg="1"/>
      <p:bldP spid="12" grpId="0" animBg="1"/>
      <p:bldP spid="15" grpId="0" animBg="1"/>
      <p:bldP spid="16" grpId="0"/>
      <p:bldP spid="17" grpId="0"/>
      <p:bldP spid="20" grpId="0" animBg="1"/>
      <p:bldP spid="21" grpId="0"/>
      <p:bldP spid="22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 smtClean="0"/>
              <a:t>HashMap</a:t>
            </a:r>
            <a:r>
              <a:rPr lang="en-US" altLang="x-none" dirty="0" smtClean="0"/>
              <a:t> - Get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x-none" dirty="0" smtClean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smtClean="0">
                <a:latin typeface="Consolas" charset="0"/>
              </a:rPr>
              <a:t>String s = </a:t>
            </a:r>
            <a:r>
              <a:rPr lang="en-US" altLang="x-none" dirty="0" err="1" smtClean="0">
                <a:latin typeface="Consolas" charset="0"/>
              </a:rPr>
              <a:t>map.get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"dog"</a:t>
            </a:r>
            <a:r>
              <a:rPr lang="en-US" altLang="x-none" dirty="0" smtClean="0">
                <a:latin typeface="Consolas" charset="0"/>
              </a:rPr>
              <a:t>);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Get a value for a key</a:t>
            </a: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String s = </a:t>
            </a:r>
            <a:r>
              <a:rPr lang="en-US" altLang="x-none" dirty="0" err="1">
                <a:latin typeface="Consolas" charset="0"/>
              </a:rPr>
              <a:t>map.get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"cat"</a:t>
            </a:r>
            <a:r>
              <a:rPr lang="en-US" altLang="x-none" dirty="0" smtClean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Get a value for a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key</a:t>
            </a: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String s = </a:t>
            </a:r>
            <a:r>
              <a:rPr lang="en-US" altLang="x-none" dirty="0" err="1">
                <a:latin typeface="Consolas" charset="0"/>
              </a:rPr>
              <a:t>map.get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"fox"</a:t>
            </a:r>
            <a:r>
              <a:rPr lang="en-US" altLang="x-none" dirty="0" smtClean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null</a:t>
            </a: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12" y="5643786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Keys: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112" y="4576986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Values: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2971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84876">
            <a:off x="2249641" y="4616951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“bark”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71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“dog”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87115" y="3758596"/>
            <a:ext cx="7674964" cy="271840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49712" y="3510186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314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314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“cat”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9984876">
            <a:off x="6483942" y="4616950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“meow”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377948" y="4107422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77948" y="5783822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“seal”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5332" y="4297634"/>
            <a:ext cx="1097257" cy="112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endParaRPr lang="en-US" sz="2400" dirty="0" smtClean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168087" y="4297634"/>
            <a:ext cx="1429965" cy="1094282"/>
          </a:xfrm>
          <a:custGeom>
            <a:avLst/>
            <a:gdLst>
              <a:gd name="connsiteX0" fmla="*/ 1280064 w 1429965"/>
              <a:gd name="connsiteY0" fmla="*/ 104931 h 1094282"/>
              <a:gd name="connsiteX1" fmla="*/ 1220103 w 1429965"/>
              <a:gd name="connsiteY1" fmla="*/ 119921 h 1094282"/>
              <a:gd name="connsiteX2" fmla="*/ 1055211 w 1429965"/>
              <a:gd name="connsiteY2" fmla="*/ 74950 h 1094282"/>
              <a:gd name="connsiteX3" fmla="*/ 965270 w 1429965"/>
              <a:gd name="connsiteY3" fmla="*/ 59960 h 1094282"/>
              <a:gd name="connsiteX4" fmla="*/ 530555 w 1429965"/>
              <a:gd name="connsiteY4" fmla="*/ 59960 h 1094282"/>
              <a:gd name="connsiteX5" fmla="*/ 440614 w 1429965"/>
              <a:gd name="connsiteY5" fmla="*/ 74950 h 1094282"/>
              <a:gd name="connsiteX6" fmla="*/ 320693 w 1429965"/>
              <a:gd name="connsiteY6" fmla="*/ 104931 h 1094282"/>
              <a:gd name="connsiteX7" fmla="*/ 170791 w 1429965"/>
              <a:gd name="connsiteY7" fmla="*/ 194872 h 1094282"/>
              <a:gd name="connsiteX8" fmla="*/ 125821 w 1429965"/>
              <a:gd name="connsiteY8" fmla="*/ 254832 h 1094282"/>
              <a:gd name="connsiteX9" fmla="*/ 65860 w 1429965"/>
              <a:gd name="connsiteY9" fmla="*/ 314793 h 1094282"/>
              <a:gd name="connsiteX10" fmla="*/ 35880 w 1429965"/>
              <a:gd name="connsiteY10" fmla="*/ 404734 h 1094282"/>
              <a:gd name="connsiteX11" fmla="*/ 20890 w 1429965"/>
              <a:gd name="connsiteY11" fmla="*/ 449705 h 1094282"/>
              <a:gd name="connsiteX12" fmla="*/ 20890 w 1429965"/>
              <a:gd name="connsiteY12" fmla="*/ 824459 h 1094282"/>
              <a:gd name="connsiteX13" fmla="*/ 95841 w 1429965"/>
              <a:gd name="connsiteY13" fmla="*/ 914400 h 1094282"/>
              <a:gd name="connsiteX14" fmla="*/ 125821 w 1429965"/>
              <a:gd name="connsiteY14" fmla="*/ 959370 h 1094282"/>
              <a:gd name="connsiteX15" fmla="*/ 230752 w 1429965"/>
              <a:gd name="connsiteY15" fmla="*/ 1019331 h 1094282"/>
              <a:gd name="connsiteX16" fmla="*/ 290713 w 1429965"/>
              <a:gd name="connsiteY16" fmla="*/ 1049311 h 1094282"/>
              <a:gd name="connsiteX17" fmla="*/ 335683 w 1429965"/>
              <a:gd name="connsiteY17" fmla="*/ 1079291 h 1094282"/>
              <a:gd name="connsiteX18" fmla="*/ 395644 w 1429965"/>
              <a:gd name="connsiteY18" fmla="*/ 1094282 h 1094282"/>
              <a:gd name="connsiteX19" fmla="*/ 800378 w 1429965"/>
              <a:gd name="connsiteY19" fmla="*/ 1079291 h 1094282"/>
              <a:gd name="connsiteX20" fmla="*/ 845349 w 1429965"/>
              <a:gd name="connsiteY20" fmla="*/ 1049311 h 1094282"/>
              <a:gd name="connsiteX21" fmla="*/ 995250 w 1429965"/>
              <a:gd name="connsiteY21" fmla="*/ 989350 h 1094282"/>
              <a:gd name="connsiteX22" fmla="*/ 1085191 w 1429965"/>
              <a:gd name="connsiteY22" fmla="*/ 929390 h 1094282"/>
              <a:gd name="connsiteX23" fmla="*/ 1205113 w 1429965"/>
              <a:gd name="connsiteY23" fmla="*/ 839449 h 1094282"/>
              <a:gd name="connsiteX24" fmla="*/ 1235093 w 1429965"/>
              <a:gd name="connsiteY24" fmla="*/ 794478 h 1094282"/>
              <a:gd name="connsiteX25" fmla="*/ 1325034 w 1429965"/>
              <a:gd name="connsiteY25" fmla="*/ 704537 h 1094282"/>
              <a:gd name="connsiteX26" fmla="*/ 1340024 w 1429965"/>
              <a:gd name="connsiteY26" fmla="*/ 659567 h 1094282"/>
              <a:gd name="connsiteX27" fmla="*/ 1399985 w 1429965"/>
              <a:gd name="connsiteY27" fmla="*/ 554636 h 1094282"/>
              <a:gd name="connsiteX28" fmla="*/ 1429965 w 1429965"/>
              <a:gd name="connsiteY28" fmla="*/ 389744 h 1094282"/>
              <a:gd name="connsiteX29" fmla="*/ 1414975 w 1429965"/>
              <a:gd name="connsiteY29" fmla="*/ 179882 h 1094282"/>
              <a:gd name="connsiteX30" fmla="*/ 1325034 w 1429965"/>
              <a:gd name="connsiteY30" fmla="*/ 74950 h 1094282"/>
              <a:gd name="connsiteX31" fmla="*/ 1280064 w 1429965"/>
              <a:gd name="connsiteY31" fmla="*/ 29980 h 1094282"/>
              <a:gd name="connsiteX32" fmla="*/ 1190123 w 1429965"/>
              <a:gd name="connsiteY32" fmla="*/ 0 h 1094282"/>
              <a:gd name="connsiteX33" fmla="*/ 1130162 w 1429965"/>
              <a:gd name="connsiteY33" fmla="*/ 44970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29965" h="1094282">
                <a:moveTo>
                  <a:pt x="1280064" y="104931"/>
                </a:moveTo>
                <a:cubicBezTo>
                  <a:pt x="1260077" y="109928"/>
                  <a:pt x="1240705" y="119921"/>
                  <a:pt x="1220103" y="119921"/>
                </a:cubicBezTo>
                <a:cubicBezTo>
                  <a:pt x="1149285" y="119921"/>
                  <a:pt x="1125761" y="86708"/>
                  <a:pt x="1055211" y="74950"/>
                </a:cubicBezTo>
                <a:lnTo>
                  <a:pt x="965270" y="59960"/>
                </a:lnTo>
                <a:cubicBezTo>
                  <a:pt x="799954" y="4855"/>
                  <a:pt x="911462" y="36154"/>
                  <a:pt x="530555" y="59960"/>
                </a:cubicBezTo>
                <a:cubicBezTo>
                  <a:pt x="500220" y="61856"/>
                  <a:pt x="470518" y="69513"/>
                  <a:pt x="440614" y="74950"/>
                </a:cubicBezTo>
                <a:cubicBezTo>
                  <a:pt x="418908" y="78897"/>
                  <a:pt x="347204" y="90656"/>
                  <a:pt x="320693" y="104931"/>
                </a:cubicBezTo>
                <a:cubicBezTo>
                  <a:pt x="269387" y="132557"/>
                  <a:pt x="220758" y="164892"/>
                  <a:pt x="170791" y="194872"/>
                </a:cubicBezTo>
                <a:cubicBezTo>
                  <a:pt x="155801" y="214859"/>
                  <a:pt x="142273" y="236030"/>
                  <a:pt x="125821" y="254832"/>
                </a:cubicBezTo>
                <a:cubicBezTo>
                  <a:pt x="107208" y="276104"/>
                  <a:pt x="65860" y="314793"/>
                  <a:pt x="65860" y="314793"/>
                </a:cubicBezTo>
                <a:lnTo>
                  <a:pt x="35880" y="404734"/>
                </a:lnTo>
                <a:lnTo>
                  <a:pt x="20890" y="449705"/>
                </a:lnTo>
                <a:cubicBezTo>
                  <a:pt x="-191" y="597272"/>
                  <a:pt x="-13010" y="638009"/>
                  <a:pt x="20890" y="824459"/>
                </a:cubicBezTo>
                <a:cubicBezTo>
                  <a:pt x="26892" y="857472"/>
                  <a:pt x="75035" y="888393"/>
                  <a:pt x="95841" y="914400"/>
                </a:cubicBezTo>
                <a:cubicBezTo>
                  <a:pt x="107095" y="928468"/>
                  <a:pt x="113082" y="946631"/>
                  <a:pt x="125821" y="959370"/>
                </a:cubicBezTo>
                <a:cubicBezTo>
                  <a:pt x="184756" y="1018305"/>
                  <a:pt x="170724" y="993605"/>
                  <a:pt x="230752" y="1019331"/>
                </a:cubicBezTo>
                <a:cubicBezTo>
                  <a:pt x="251291" y="1028133"/>
                  <a:pt x="271311" y="1038224"/>
                  <a:pt x="290713" y="1049311"/>
                </a:cubicBezTo>
                <a:cubicBezTo>
                  <a:pt x="306355" y="1058249"/>
                  <a:pt x="319124" y="1072194"/>
                  <a:pt x="335683" y="1079291"/>
                </a:cubicBezTo>
                <a:cubicBezTo>
                  <a:pt x="354619" y="1087407"/>
                  <a:pt x="375657" y="1089285"/>
                  <a:pt x="395644" y="1094282"/>
                </a:cubicBezTo>
                <a:cubicBezTo>
                  <a:pt x="530555" y="1089285"/>
                  <a:pt x="666044" y="1092725"/>
                  <a:pt x="800378" y="1079291"/>
                </a:cubicBezTo>
                <a:cubicBezTo>
                  <a:pt x="818305" y="1077498"/>
                  <a:pt x="828886" y="1056628"/>
                  <a:pt x="845349" y="1049311"/>
                </a:cubicBezTo>
                <a:cubicBezTo>
                  <a:pt x="955675" y="1000278"/>
                  <a:pt x="907600" y="1041940"/>
                  <a:pt x="995250" y="989350"/>
                </a:cubicBezTo>
                <a:cubicBezTo>
                  <a:pt x="1026147" y="970812"/>
                  <a:pt x="1057055" y="951899"/>
                  <a:pt x="1085191" y="929390"/>
                </a:cubicBezTo>
                <a:cubicBezTo>
                  <a:pt x="1174210" y="858174"/>
                  <a:pt x="1133521" y="887176"/>
                  <a:pt x="1205113" y="839449"/>
                </a:cubicBezTo>
                <a:cubicBezTo>
                  <a:pt x="1215106" y="824459"/>
                  <a:pt x="1223124" y="807943"/>
                  <a:pt x="1235093" y="794478"/>
                </a:cubicBezTo>
                <a:cubicBezTo>
                  <a:pt x="1263261" y="762789"/>
                  <a:pt x="1325034" y="704537"/>
                  <a:pt x="1325034" y="704537"/>
                </a:cubicBezTo>
                <a:cubicBezTo>
                  <a:pt x="1330031" y="689547"/>
                  <a:pt x="1333800" y="674090"/>
                  <a:pt x="1340024" y="659567"/>
                </a:cubicBezTo>
                <a:cubicBezTo>
                  <a:pt x="1362846" y="606316"/>
                  <a:pt x="1369877" y="599798"/>
                  <a:pt x="1399985" y="554636"/>
                </a:cubicBezTo>
                <a:cubicBezTo>
                  <a:pt x="1413105" y="502157"/>
                  <a:pt x="1429965" y="443455"/>
                  <a:pt x="1429965" y="389744"/>
                </a:cubicBezTo>
                <a:cubicBezTo>
                  <a:pt x="1429965" y="319612"/>
                  <a:pt x="1427163" y="248947"/>
                  <a:pt x="1414975" y="179882"/>
                </a:cubicBezTo>
                <a:cubicBezTo>
                  <a:pt x="1410083" y="152159"/>
                  <a:pt x="1333774" y="83690"/>
                  <a:pt x="1325034" y="74950"/>
                </a:cubicBezTo>
                <a:cubicBezTo>
                  <a:pt x="1310044" y="59960"/>
                  <a:pt x="1300175" y="36684"/>
                  <a:pt x="1280064" y="29980"/>
                </a:cubicBezTo>
                <a:lnTo>
                  <a:pt x="1190123" y="0"/>
                </a:lnTo>
                <a:cubicBezTo>
                  <a:pt x="1134552" y="18523"/>
                  <a:pt x="1152218" y="857"/>
                  <a:pt x="1130162" y="44970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015687" y="5974034"/>
            <a:ext cx="369758" cy="304800"/>
          </a:xfrm>
          <a:custGeom>
            <a:avLst/>
            <a:gdLst>
              <a:gd name="connsiteX0" fmla="*/ 0 w 674558"/>
              <a:gd name="connsiteY0" fmla="*/ 389744 h 389744"/>
              <a:gd name="connsiteX1" fmla="*/ 59961 w 674558"/>
              <a:gd name="connsiteY1" fmla="*/ 359764 h 389744"/>
              <a:gd name="connsiteX2" fmla="*/ 119922 w 674558"/>
              <a:gd name="connsiteY2" fmla="*/ 284813 h 389744"/>
              <a:gd name="connsiteX3" fmla="*/ 164892 w 674558"/>
              <a:gd name="connsiteY3" fmla="*/ 269823 h 389744"/>
              <a:gd name="connsiteX4" fmla="*/ 239843 w 674558"/>
              <a:gd name="connsiteY4" fmla="*/ 224853 h 389744"/>
              <a:gd name="connsiteX5" fmla="*/ 269823 w 674558"/>
              <a:gd name="connsiteY5" fmla="*/ 194872 h 389744"/>
              <a:gd name="connsiteX6" fmla="*/ 359764 w 674558"/>
              <a:gd name="connsiteY6" fmla="*/ 164892 h 389744"/>
              <a:gd name="connsiteX7" fmla="*/ 449705 w 674558"/>
              <a:gd name="connsiteY7" fmla="*/ 119922 h 389744"/>
              <a:gd name="connsiteX8" fmla="*/ 494676 w 674558"/>
              <a:gd name="connsiteY8" fmla="*/ 89941 h 389744"/>
              <a:gd name="connsiteX9" fmla="*/ 674558 w 674558"/>
              <a:gd name="connsiteY9" fmla="*/ 44971 h 389744"/>
              <a:gd name="connsiteX10" fmla="*/ 584617 w 674558"/>
              <a:gd name="connsiteY10" fmla="*/ 14990 h 389744"/>
              <a:gd name="connsiteX11" fmla="*/ 539646 w 674558"/>
              <a:gd name="connsiteY11" fmla="*/ 0 h 389744"/>
              <a:gd name="connsiteX12" fmla="*/ 584617 w 674558"/>
              <a:gd name="connsiteY12" fmla="*/ 14990 h 389744"/>
              <a:gd name="connsiteX13" fmla="*/ 629587 w 674558"/>
              <a:gd name="connsiteY13" fmla="*/ 29981 h 389744"/>
              <a:gd name="connsiteX14" fmla="*/ 674558 w 674558"/>
              <a:gd name="connsiteY14" fmla="*/ 44971 h 389744"/>
              <a:gd name="connsiteX15" fmla="*/ 629587 w 674558"/>
              <a:gd name="connsiteY15" fmla="*/ 119922 h 389744"/>
              <a:gd name="connsiteX16" fmla="*/ 614597 w 674558"/>
              <a:gd name="connsiteY16" fmla="*/ 164892 h 389744"/>
              <a:gd name="connsiteX17" fmla="*/ 584617 w 674558"/>
              <a:gd name="connsiteY17" fmla="*/ 209862 h 389744"/>
              <a:gd name="connsiteX18" fmla="*/ 569627 w 674558"/>
              <a:gd name="connsiteY18" fmla="*/ 239843 h 38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4558" h="389744">
                <a:moveTo>
                  <a:pt x="0" y="389744"/>
                </a:moveTo>
                <a:cubicBezTo>
                  <a:pt x="19987" y="379751"/>
                  <a:pt x="42794" y="374070"/>
                  <a:pt x="59961" y="359764"/>
                </a:cubicBezTo>
                <a:cubicBezTo>
                  <a:pt x="112488" y="315992"/>
                  <a:pt x="65664" y="317368"/>
                  <a:pt x="119922" y="284813"/>
                </a:cubicBezTo>
                <a:cubicBezTo>
                  <a:pt x="133471" y="276683"/>
                  <a:pt x="149902" y="274820"/>
                  <a:pt x="164892" y="269823"/>
                </a:cubicBezTo>
                <a:cubicBezTo>
                  <a:pt x="240862" y="193855"/>
                  <a:pt x="142540" y="283236"/>
                  <a:pt x="239843" y="224853"/>
                </a:cubicBezTo>
                <a:cubicBezTo>
                  <a:pt x="251962" y="217582"/>
                  <a:pt x="257182" y="201192"/>
                  <a:pt x="269823" y="194872"/>
                </a:cubicBezTo>
                <a:cubicBezTo>
                  <a:pt x="298089" y="180739"/>
                  <a:pt x="333469" y="182421"/>
                  <a:pt x="359764" y="164892"/>
                </a:cubicBezTo>
                <a:cubicBezTo>
                  <a:pt x="417882" y="126147"/>
                  <a:pt x="387644" y="140609"/>
                  <a:pt x="449705" y="119922"/>
                </a:cubicBezTo>
                <a:cubicBezTo>
                  <a:pt x="464695" y="109928"/>
                  <a:pt x="478213" y="97258"/>
                  <a:pt x="494676" y="89941"/>
                </a:cubicBezTo>
                <a:cubicBezTo>
                  <a:pt x="565940" y="58268"/>
                  <a:pt x="599140" y="57541"/>
                  <a:pt x="674558" y="44971"/>
                </a:cubicBezTo>
                <a:lnTo>
                  <a:pt x="584617" y="14990"/>
                </a:lnTo>
                <a:lnTo>
                  <a:pt x="539646" y="0"/>
                </a:lnTo>
                <a:lnTo>
                  <a:pt x="584617" y="14990"/>
                </a:lnTo>
                <a:lnTo>
                  <a:pt x="629587" y="29981"/>
                </a:lnTo>
                <a:lnTo>
                  <a:pt x="674558" y="44971"/>
                </a:lnTo>
                <a:cubicBezTo>
                  <a:pt x="632095" y="172361"/>
                  <a:pt x="691317" y="17039"/>
                  <a:pt x="629587" y="119922"/>
                </a:cubicBezTo>
                <a:cubicBezTo>
                  <a:pt x="621457" y="133471"/>
                  <a:pt x="621663" y="150759"/>
                  <a:pt x="614597" y="164892"/>
                </a:cubicBezTo>
                <a:cubicBezTo>
                  <a:pt x="606540" y="181006"/>
                  <a:pt x="593886" y="194414"/>
                  <a:pt x="584617" y="209862"/>
                </a:cubicBezTo>
                <a:cubicBezTo>
                  <a:pt x="578869" y="219443"/>
                  <a:pt x="574624" y="229849"/>
                  <a:pt x="569627" y="239843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463412" y="4326160"/>
            <a:ext cx="1429965" cy="1094282"/>
          </a:xfrm>
          <a:custGeom>
            <a:avLst/>
            <a:gdLst>
              <a:gd name="connsiteX0" fmla="*/ 1280064 w 1429965"/>
              <a:gd name="connsiteY0" fmla="*/ 104931 h 1094282"/>
              <a:gd name="connsiteX1" fmla="*/ 1220103 w 1429965"/>
              <a:gd name="connsiteY1" fmla="*/ 119921 h 1094282"/>
              <a:gd name="connsiteX2" fmla="*/ 1055211 w 1429965"/>
              <a:gd name="connsiteY2" fmla="*/ 74950 h 1094282"/>
              <a:gd name="connsiteX3" fmla="*/ 965270 w 1429965"/>
              <a:gd name="connsiteY3" fmla="*/ 59960 h 1094282"/>
              <a:gd name="connsiteX4" fmla="*/ 530555 w 1429965"/>
              <a:gd name="connsiteY4" fmla="*/ 59960 h 1094282"/>
              <a:gd name="connsiteX5" fmla="*/ 440614 w 1429965"/>
              <a:gd name="connsiteY5" fmla="*/ 74950 h 1094282"/>
              <a:gd name="connsiteX6" fmla="*/ 320693 w 1429965"/>
              <a:gd name="connsiteY6" fmla="*/ 104931 h 1094282"/>
              <a:gd name="connsiteX7" fmla="*/ 170791 w 1429965"/>
              <a:gd name="connsiteY7" fmla="*/ 194872 h 1094282"/>
              <a:gd name="connsiteX8" fmla="*/ 125821 w 1429965"/>
              <a:gd name="connsiteY8" fmla="*/ 254832 h 1094282"/>
              <a:gd name="connsiteX9" fmla="*/ 65860 w 1429965"/>
              <a:gd name="connsiteY9" fmla="*/ 314793 h 1094282"/>
              <a:gd name="connsiteX10" fmla="*/ 35880 w 1429965"/>
              <a:gd name="connsiteY10" fmla="*/ 404734 h 1094282"/>
              <a:gd name="connsiteX11" fmla="*/ 20890 w 1429965"/>
              <a:gd name="connsiteY11" fmla="*/ 449705 h 1094282"/>
              <a:gd name="connsiteX12" fmla="*/ 20890 w 1429965"/>
              <a:gd name="connsiteY12" fmla="*/ 824459 h 1094282"/>
              <a:gd name="connsiteX13" fmla="*/ 95841 w 1429965"/>
              <a:gd name="connsiteY13" fmla="*/ 914400 h 1094282"/>
              <a:gd name="connsiteX14" fmla="*/ 125821 w 1429965"/>
              <a:gd name="connsiteY14" fmla="*/ 959370 h 1094282"/>
              <a:gd name="connsiteX15" fmla="*/ 230752 w 1429965"/>
              <a:gd name="connsiteY15" fmla="*/ 1019331 h 1094282"/>
              <a:gd name="connsiteX16" fmla="*/ 290713 w 1429965"/>
              <a:gd name="connsiteY16" fmla="*/ 1049311 h 1094282"/>
              <a:gd name="connsiteX17" fmla="*/ 335683 w 1429965"/>
              <a:gd name="connsiteY17" fmla="*/ 1079291 h 1094282"/>
              <a:gd name="connsiteX18" fmla="*/ 395644 w 1429965"/>
              <a:gd name="connsiteY18" fmla="*/ 1094282 h 1094282"/>
              <a:gd name="connsiteX19" fmla="*/ 800378 w 1429965"/>
              <a:gd name="connsiteY19" fmla="*/ 1079291 h 1094282"/>
              <a:gd name="connsiteX20" fmla="*/ 845349 w 1429965"/>
              <a:gd name="connsiteY20" fmla="*/ 1049311 h 1094282"/>
              <a:gd name="connsiteX21" fmla="*/ 995250 w 1429965"/>
              <a:gd name="connsiteY21" fmla="*/ 989350 h 1094282"/>
              <a:gd name="connsiteX22" fmla="*/ 1085191 w 1429965"/>
              <a:gd name="connsiteY22" fmla="*/ 929390 h 1094282"/>
              <a:gd name="connsiteX23" fmla="*/ 1205113 w 1429965"/>
              <a:gd name="connsiteY23" fmla="*/ 839449 h 1094282"/>
              <a:gd name="connsiteX24" fmla="*/ 1235093 w 1429965"/>
              <a:gd name="connsiteY24" fmla="*/ 794478 h 1094282"/>
              <a:gd name="connsiteX25" fmla="*/ 1325034 w 1429965"/>
              <a:gd name="connsiteY25" fmla="*/ 704537 h 1094282"/>
              <a:gd name="connsiteX26" fmla="*/ 1340024 w 1429965"/>
              <a:gd name="connsiteY26" fmla="*/ 659567 h 1094282"/>
              <a:gd name="connsiteX27" fmla="*/ 1399985 w 1429965"/>
              <a:gd name="connsiteY27" fmla="*/ 554636 h 1094282"/>
              <a:gd name="connsiteX28" fmla="*/ 1429965 w 1429965"/>
              <a:gd name="connsiteY28" fmla="*/ 389744 h 1094282"/>
              <a:gd name="connsiteX29" fmla="*/ 1414975 w 1429965"/>
              <a:gd name="connsiteY29" fmla="*/ 179882 h 1094282"/>
              <a:gd name="connsiteX30" fmla="*/ 1325034 w 1429965"/>
              <a:gd name="connsiteY30" fmla="*/ 74950 h 1094282"/>
              <a:gd name="connsiteX31" fmla="*/ 1280064 w 1429965"/>
              <a:gd name="connsiteY31" fmla="*/ 29980 h 1094282"/>
              <a:gd name="connsiteX32" fmla="*/ 1190123 w 1429965"/>
              <a:gd name="connsiteY32" fmla="*/ 0 h 1094282"/>
              <a:gd name="connsiteX33" fmla="*/ 1130162 w 1429965"/>
              <a:gd name="connsiteY33" fmla="*/ 44970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29965" h="1094282">
                <a:moveTo>
                  <a:pt x="1280064" y="104931"/>
                </a:moveTo>
                <a:cubicBezTo>
                  <a:pt x="1260077" y="109928"/>
                  <a:pt x="1240705" y="119921"/>
                  <a:pt x="1220103" y="119921"/>
                </a:cubicBezTo>
                <a:cubicBezTo>
                  <a:pt x="1149285" y="119921"/>
                  <a:pt x="1125761" y="86708"/>
                  <a:pt x="1055211" y="74950"/>
                </a:cubicBezTo>
                <a:lnTo>
                  <a:pt x="965270" y="59960"/>
                </a:lnTo>
                <a:cubicBezTo>
                  <a:pt x="799954" y="4855"/>
                  <a:pt x="911462" y="36154"/>
                  <a:pt x="530555" y="59960"/>
                </a:cubicBezTo>
                <a:cubicBezTo>
                  <a:pt x="500220" y="61856"/>
                  <a:pt x="470518" y="69513"/>
                  <a:pt x="440614" y="74950"/>
                </a:cubicBezTo>
                <a:cubicBezTo>
                  <a:pt x="418908" y="78897"/>
                  <a:pt x="347204" y="90656"/>
                  <a:pt x="320693" y="104931"/>
                </a:cubicBezTo>
                <a:cubicBezTo>
                  <a:pt x="269387" y="132557"/>
                  <a:pt x="220758" y="164892"/>
                  <a:pt x="170791" y="194872"/>
                </a:cubicBezTo>
                <a:cubicBezTo>
                  <a:pt x="155801" y="214859"/>
                  <a:pt x="142273" y="236030"/>
                  <a:pt x="125821" y="254832"/>
                </a:cubicBezTo>
                <a:cubicBezTo>
                  <a:pt x="107208" y="276104"/>
                  <a:pt x="65860" y="314793"/>
                  <a:pt x="65860" y="314793"/>
                </a:cubicBezTo>
                <a:lnTo>
                  <a:pt x="35880" y="404734"/>
                </a:lnTo>
                <a:lnTo>
                  <a:pt x="20890" y="449705"/>
                </a:lnTo>
                <a:cubicBezTo>
                  <a:pt x="-191" y="597272"/>
                  <a:pt x="-13010" y="638009"/>
                  <a:pt x="20890" y="824459"/>
                </a:cubicBezTo>
                <a:cubicBezTo>
                  <a:pt x="26892" y="857472"/>
                  <a:pt x="75035" y="888393"/>
                  <a:pt x="95841" y="914400"/>
                </a:cubicBezTo>
                <a:cubicBezTo>
                  <a:pt x="107095" y="928468"/>
                  <a:pt x="113082" y="946631"/>
                  <a:pt x="125821" y="959370"/>
                </a:cubicBezTo>
                <a:cubicBezTo>
                  <a:pt x="184756" y="1018305"/>
                  <a:pt x="170724" y="993605"/>
                  <a:pt x="230752" y="1019331"/>
                </a:cubicBezTo>
                <a:cubicBezTo>
                  <a:pt x="251291" y="1028133"/>
                  <a:pt x="271311" y="1038224"/>
                  <a:pt x="290713" y="1049311"/>
                </a:cubicBezTo>
                <a:cubicBezTo>
                  <a:pt x="306355" y="1058249"/>
                  <a:pt x="319124" y="1072194"/>
                  <a:pt x="335683" y="1079291"/>
                </a:cubicBezTo>
                <a:cubicBezTo>
                  <a:pt x="354619" y="1087407"/>
                  <a:pt x="375657" y="1089285"/>
                  <a:pt x="395644" y="1094282"/>
                </a:cubicBezTo>
                <a:cubicBezTo>
                  <a:pt x="530555" y="1089285"/>
                  <a:pt x="666044" y="1092725"/>
                  <a:pt x="800378" y="1079291"/>
                </a:cubicBezTo>
                <a:cubicBezTo>
                  <a:pt x="818305" y="1077498"/>
                  <a:pt x="828886" y="1056628"/>
                  <a:pt x="845349" y="1049311"/>
                </a:cubicBezTo>
                <a:cubicBezTo>
                  <a:pt x="955675" y="1000278"/>
                  <a:pt x="907600" y="1041940"/>
                  <a:pt x="995250" y="989350"/>
                </a:cubicBezTo>
                <a:cubicBezTo>
                  <a:pt x="1026147" y="970812"/>
                  <a:pt x="1057055" y="951899"/>
                  <a:pt x="1085191" y="929390"/>
                </a:cubicBezTo>
                <a:cubicBezTo>
                  <a:pt x="1174210" y="858174"/>
                  <a:pt x="1133521" y="887176"/>
                  <a:pt x="1205113" y="839449"/>
                </a:cubicBezTo>
                <a:cubicBezTo>
                  <a:pt x="1215106" y="824459"/>
                  <a:pt x="1223124" y="807943"/>
                  <a:pt x="1235093" y="794478"/>
                </a:cubicBezTo>
                <a:cubicBezTo>
                  <a:pt x="1263261" y="762789"/>
                  <a:pt x="1325034" y="704537"/>
                  <a:pt x="1325034" y="704537"/>
                </a:cubicBezTo>
                <a:cubicBezTo>
                  <a:pt x="1330031" y="689547"/>
                  <a:pt x="1333800" y="674090"/>
                  <a:pt x="1340024" y="659567"/>
                </a:cubicBezTo>
                <a:cubicBezTo>
                  <a:pt x="1362846" y="606316"/>
                  <a:pt x="1369877" y="599798"/>
                  <a:pt x="1399985" y="554636"/>
                </a:cubicBezTo>
                <a:cubicBezTo>
                  <a:pt x="1413105" y="502157"/>
                  <a:pt x="1429965" y="443455"/>
                  <a:pt x="1429965" y="389744"/>
                </a:cubicBezTo>
                <a:cubicBezTo>
                  <a:pt x="1429965" y="319612"/>
                  <a:pt x="1427163" y="248947"/>
                  <a:pt x="1414975" y="179882"/>
                </a:cubicBezTo>
                <a:cubicBezTo>
                  <a:pt x="1410083" y="152159"/>
                  <a:pt x="1333774" y="83690"/>
                  <a:pt x="1325034" y="74950"/>
                </a:cubicBezTo>
                <a:cubicBezTo>
                  <a:pt x="1310044" y="59960"/>
                  <a:pt x="1300175" y="36684"/>
                  <a:pt x="1280064" y="29980"/>
                </a:cubicBezTo>
                <a:lnTo>
                  <a:pt x="1190123" y="0"/>
                </a:lnTo>
                <a:cubicBezTo>
                  <a:pt x="1134552" y="18523"/>
                  <a:pt x="1152218" y="857"/>
                  <a:pt x="1130162" y="44970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311012" y="6002560"/>
            <a:ext cx="369758" cy="304800"/>
          </a:xfrm>
          <a:custGeom>
            <a:avLst/>
            <a:gdLst>
              <a:gd name="connsiteX0" fmla="*/ 0 w 674558"/>
              <a:gd name="connsiteY0" fmla="*/ 389744 h 389744"/>
              <a:gd name="connsiteX1" fmla="*/ 59961 w 674558"/>
              <a:gd name="connsiteY1" fmla="*/ 359764 h 389744"/>
              <a:gd name="connsiteX2" fmla="*/ 119922 w 674558"/>
              <a:gd name="connsiteY2" fmla="*/ 284813 h 389744"/>
              <a:gd name="connsiteX3" fmla="*/ 164892 w 674558"/>
              <a:gd name="connsiteY3" fmla="*/ 269823 h 389744"/>
              <a:gd name="connsiteX4" fmla="*/ 239843 w 674558"/>
              <a:gd name="connsiteY4" fmla="*/ 224853 h 389744"/>
              <a:gd name="connsiteX5" fmla="*/ 269823 w 674558"/>
              <a:gd name="connsiteY5" fmla="*/ 194872 h 389744"/>
              <a:gd name="connsiteX6" fmla="*/ 359764 w 674558"/>
              <a:gd name="connsiteY6" fmla="*/ 164892 h 389744"/>
              <a:gd name="connsiteX7" fmla="*/ 449705 w 674558"/>
              <a:gd name="connsiteY7" fmla="*/ 119922 h 389744"/>
              <a:gd name="connsiteX8" fmla="*/ 494676 w 674558"/>
              <a:gd name="connsiteY8" fmla="*/ 89941 h 389744"/>
              <a:gd name="connsiteX9" fmla="*/ 674558 w 674558"/>
              <a:gd name="connsiteY9" fmla="*/ 44971 h 389744"/>
              <a:gd name="connsiteX10" fmla="*/ 584617 w 674558"/>
              <a:gd name="connsiteY10" fmla="*/ 14990 h 389744"/>
              <a:gd name="connsiteX11" fmla="*/ 539646 w 674558"/>
              <a:gd name="connsiteY11" fmla="*/ 0 h 389744"/>
              <a:gd name="connsiteX12" fmla="*/ 584617 w 674558"/>
              <a:gd name="connsiteY12" fmla="*/ 14990 h 389744"/>
              <a:gd name="connsiteX13" fmla="*/ 629587 w 674558"/>
              <a:gd name="connsiteY13" fmla="*/ 29981 h 389744"/>
              <a:gd name="connsiteX14" fmla="*/ 674558 w 674558"/>
              <a:gd name="connsiteY14" fmla="*/ 44971 h 389744"/>
              <a:gd name="connsiteX15" fmla="*/ 629587 w 674558"/>
              <a:gd name="connsiteY15" fmla="*/ 119922 h 389744"/>
              <a:gd name="connsiteX16" fmla="*/ 614597 w 674558"/>
              <a:gd name="connsiteY16" fmla="*/ 164892 h 389744"/>
              <a:gd name="connsiteX17" fmla="*/ 584617 w 674558"/>
              <a:gd name="connsiteY17" fmla="*/ 209862 h 389744"/>
              <a:gd name="connsiteX18" fmla="*/ 569627 w 674558"/>
              <a:gd name="connsiteY18" fmla="*/ 239843 h 38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4558" h="389744">
                <a:moveTo>
                  <a:pt x="0" y="389744"/>
                </a:moveTo>
                <a:cubicBezTo>
                  <a:pt x="19987" y="379751"/>
                  <a:pt x="42794" y="374070"/>
                  <a:pt x="59961" y="359764"/>
                </a:cubicBezTo>
                <a:cubicBezTo>
                  <a:pt x="112488" y="315992"/>
                  <a:pt x="65664" y="317368"/>
                  <a:pt x="119922" y="284813"/>
                </a:cubicBezTo>
                <a:cubicBezTo>
                  <a:pt x="133471" y="276683"/>
                  <a:pt x="149902" y="274820"/>
                  <a:pt x="164892" y="269823"/>
                </a:cubicBezTo>
                <a:cubicBezTo>
                  <a:pt x="240862" y="193855"/>
                  <a:pt x="142540" y="283236"/>
                  <a:pt x="239843" y="224853"/>
                </a:cubicBezTo>
                <a:cubicBezTo>
                  <a:pt x="251962" y="217582"/>
                  <a:pt x="257182" y="201192"/>
                  <a:pt x="269823" y="194872"/>
                </a:cubicBezTo>
                <a:cubicBezTo>
                  <a:pt x="298089" y="180739"/>
                  <a:pt x="333469" y="182421"/>
                  <a:pt x="359764" y="164892"/>
                </a:cubicBezTo>
                <a:cubicBezTo>
                  <a:pt x="417882" y="126147"/>
                  <a:pt x="387644" y="140609"/>
                  <a:pt x="449705" y="119922"/>
                </a:cubicBezTo>
                <a:cubicBezTo>
                  <a:pt x="464695" y="109928"/>
                  <a:pt x="478213" y="97258"/>
                  <a:pt x="494676" y="89941"/>
                </a:cubicBezTo>
                <a:cubicBezTo>
                  <a:pt x="565940" y="58268"/>
                  <a:pt x="599140" y="57541"/>
                  <a:pt x="674558" y="44971"/>
                </a:cubicBezTo>
                <a:lnTo>
                  <a:pt x="584617" y="14990"/>
                </a:lnTo>
                <a:lnTo>
                  <a:pt x="539646" y="0"/>
                </a:lnTo>
                <a:lnTo>
                  <a:pt x="584617" y="14990"/>
                </a:lnTo>
                <a:lnTo>
                  <a:pt x="629587" y="29981"/>
                </a:lnTo>
                <a:lnTo>
                  <a:pt x="674558" y="44971"/>
                </a:lnTo>
                <a:cubicBezTo>
                  <a:pt x="632095" y="172361"/>
                  <a:pt x="691317" y="17039"/>
                  <a:pt x="629587" y="119922"/>
                </a:cubicBezTo>
                <a:cubicBezTo>
                  <a:pt x="621457" y="133471"/>
                  <a:pt x="621663" y="150759"/>
                  <a:pt x="614597" y="164892"/>
                </a:cubicBezTo>
                <a:cubicBezTo>
                  <a:pt x="606540" y="181006"/>
                  <a:pt x="593886" y="194414"/>
                  <a:pt x="584617" y="209862"/>
                </a:cubicBezTo>
                <a:cubicBezTo>
                  <a:pt x="578869" y="219443"/>
                  <a:pt x="574624" y="229849"/>
                  <a:pt x="569627" y="239843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4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 smtClean="0"/>
              <a:t>HashMap</a:t>
            </a:r>
            <a:r>
              <a:rPr lang="en-US" altLang="x-none" dirty="0" smtClean="0"/>
              <a:t> - Remove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x-none" dirty="0" smtClean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 smtClean="0">
                <a:latin typeface="Consolas" charset="0"/>
              </a:rPr>
              <a:t>map.remove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"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dog"</a:t>
            </a:r>
            <a:r>
              <a:rPr lang="en-US" altLang="x-none" dirty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Remove pair from map</a:t>
            </a:r>
            <a:endParaRPr lang="en-US" altLang="x-none" dirty="0" smtClean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map.remove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"seal"</a:t>
            </a:r>
            <a:r>
              <a:rPr lang="en-US" altLang="x-none" dirty="0" smtClean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Remove pair from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map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map.remove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"fox"</a:t>
            </a:r>
            <a:r>
              <a:rPr lang="en-US" altLang="x-none" dirty="0" smtClean="0">
                <a:latin typeface="Consolas" charset="0"/>
              </a:rPr>
              <a:t>);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Does nothing if not in map</a:t>
            </a:r>
            <a:endParaRPr lang="en-US" altLang="x-none" dirty="0" smtClean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latin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12" y="5643786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Keys: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112" y="4576986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Values: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2971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84876">
            <a:off x="2249641" y="4616951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“bark”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71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“dog”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87115" y="3758596"/>
            <a:ext cx="7674964" cy="271840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49712" y="3510186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314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314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“cat”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9984876">
            <a:off x="6483942" y="4616950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“meow”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377948" y="4107422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77948" y="5783822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“seal”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5332" y="4297634"/>
            <a:ext cx="1097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2466" y="4253271"/>
            <a:ext cx="98106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endParaRPr lang="en-US" sz="2400" dirty="0" smtClean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20" grpId="0" animBg="1"/>
      <p:bldP spid="21" grpId="0"/>
      <p:bldP spid="22" grpId="0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200" dirty="0" smtClean="0"/>
              <a:t>Review: </a:t>
            </a:r>
            <a:r>
              <a:rPr lang="en-US" altLang="x-none" sz="4200" dirty="0" err="1" smtClean="0"/>
              <a:t>HashMap</a:t>
            </a:r>
            <a:r>
              <a:rPr lang="en-US" altLang="x-none" sz="4200" dirty="0" smtClean="0"/>
              <a:t> Operations</a:t>
            </a:r>
            <a:endParaRPr lang="en-US" altLang="x-none" sz="4200" dirty="0"/>
          </a:p>
        </p:txBody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028950" algn="l"/>
                <a:tab pos="3489325" algn="l"/>
              </a:tabLst>
            </a:pPr>
            <a:r>
              <a:rPr lang="en-US" altLang="x-none" b="1" i="1" dirty="0" err="1">
                <a:latin typeface="Consolas" charset="0"/>
              </a:rPr>
              <a:t>m</a:t>
            </a:r>
            <a:r>
              <a:rPr lang="en-US" altLang="x-none" b="1" dirty="0" err="1">
                <a:latin typeface="Consolas" charset="0"/>
              </a:rPr>
              <a:t>.</a:t>
            </a:r>
            <a:r>
              <a:rPr lang="en-US" altLang="x-none" dirty="0" err="1">
                <a:latin typeface="Consolas" charset="0"/>
              </a:rPr>
              <a:t>put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latin typeface="Consolas" charset="0"/>
              </a:rPr>
              <a:t>key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);</a:t>
            </a:r>
            <a:r>
              <a:rPr lang="en-US" altLang="x-none" dirty="0"/>
              <a:t>	Adds a key/value pair to the map.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m.put</a:t>
            </a:r>
            <a:r>
              <a:rPr lang="en-US" altLang="x-none" dirty="0">
                <a:latin typeface="Consolas" charset="0"/>
              </a:rPr>
              <a:t>("Eric", "650-123-4567"); </a:t>
            </a:r>
          </a:p>
          <a:p>
            <a:pPr lvl="2">
              <a:tabLst>
                <a:tab pos="3028950" algn="l"/>
                <a:tab pos="3489325" algn="l"/>
              </a:tabLst>
            </a:pPr>
            <a:r>
              <a:rPr lang="en-US" altLang="x-none" dirty="0"/>
              <a:t>Replaces any previous value for that key.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endParaRPr lang="en-US" altLang="x-none" dirty="0"/>
          </a:p>
          <a:p>
            <a:pPr>
              <a:tabLst>
                <a:tab pos="3028950" algn="l"/>
                <a:tab pos="3489325" algn="l"/>
              </a:tabLst>
            </a:pPr>
            <a:r>
              <a:rPr lang="en-US" altLang="x-none" b="1" i="1" dirty="0" err="1">
                <a:latin typeface="Consolas" charset="0"/>
              </a:rPr>
              <a:t>m</a:t>
            </a:r>
            <a:r>
              <a:rPr lang="en-US" altLang="x-none" b="1" dirty="0" err="1">
                <a:latin typeface="Consolas" charset="0"/>
              </a:rPr>
              <a:t>.</a:t>
            </a:r>
            <a:r>
              <a:rPr lang="en-US" altLang="x-none" dirty="0" err="1">
                <a:latin typeface="Consolas" charset="0"/>
              </a:rPr>
              <a:t>get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latin typeface="Consolas" charset="0"/>
              </a:rPr>
              <a:t>key</a:t>
            </a:r>
            <a:r>
              <a:rPr lang="en-US" altLang="x-none" dirty="0">
                <a:latin typeface="Consolas" charset="0"/>
              </a:rPr>
              <a:t>)</a:t>
            </a:r>
            <a:r>
              <a:rPr lang="en-US" altLang="x-none" dirty="0"/>
              <a:t>  	Returns the value paired with the given key.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r>
              <a:rPr lang="en-US" altLang="x-none" dirty="0">
                <a:latin typeface="Consolas" charset="0"/>
              </a:rPr>
              <a:t>	String </a:t>
            </a:r>
            <a:r>
              <a:rPr lang="en-US" altLang="x-none" dirty="0" err="1">
                <a:latin typeface="Consolas" charset="0"/>
              </a:rPr>
              <a:t>phoneNum</a:t>
            </a:r>
            <a:r>
              <a:rPr lang="en-US" altLang="x-none" dirty="0">
                <a:latin typeface="Consolas" charset="0"/>
              </a:rPr>
              <a:t> = </a:t>
            </a:r>
            <a:r>
              <a:rPr lang="en-US" altLang="x-none" dirty="0" err="1">
                <a:latin typeface="Consolas" charset="0"/>
              </a:rPr>
              <a:t>m.get</a:t>
            </a:r>
            <a:r>
              <a:rPr lang="en-US" altLang="x-none" dirty="0" smtClean="0">
                <a:latin typeface="Consolas" charset="0"/>
              </a:rPr>
              <a:t>("Jenny");  </a:t>
            </a:r>
            <a:r>
              <a:rPr lang="en-US" altLang="x-none" dirty="0">
                <a:solidFill>
                  <a:srgbClr val="008000"/>
                </a:solidFill>
                <a:latin typeface="Consolas" charset="0"/>
              </a:rPr>
              <a:t>// </a:t>
            </a:r>
            <a:r>
              <a:rPr lang="en-US" altLang="x-none" dirty="0" smtClean="0">
                <a:solidFill>
                  <a:srgbClr val="008000"/>
                </a:solidFill>
                <a:latin typeface="Consolas" charset="0"/>
              </a:rPr>
              <a:t>"867-5309"</a:t>
            </a:r>
            <a:endParaRPr lang="en-US" altLang="x-none" dirty="0">
              <a:solidFill>
                <a:srgbClr val="008000"/>
              </a:solidFill>
              <a:latin typeface="Consolas" charset="0"/>
            </a:endParaRPr>
          </a:p>
          <a:p>
            <a:pPr lvl="2">
              <a:tabLst>
                <a:tab pos="3028950" algn="l"/>
                <a:tab pos="3489325" algn="l"/>
              </a:tabLst>
            </a:pPr>
            <a:r>
              <a:rPr lang="en-US" altLang="x-none" dirty="0"/>
              <a:t>Returns null if the key is not found.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r>
              <a:rPr lang="en-US" altLang="x-none" dirty="0"/>
              <a:t>	</a:t>
            </a:r>
          </a:p>
          <a:p>
            <a:pPr>
              <a:tabLst>
                <a:tab pos="3028950" algn="l"/>
                <a:tab pos="3489325" algn="l"/>
              </a:tabLst>
            </a:pPr>
            <a:r>
              <a:rPr lang="en-US" altLang="x-none" b="1" dirty="0" err="1" smtClean="0">
                <a:latin typeface="Consolas" charset="0"/>
              </a:rPr>
              <a:t>m.remove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i="1" dirty="0" smtClean="0">
                <a:latin typeface="Consolas" charset="0"/>
              </a:rPr>
              <a:t>key</a:t>
            </a:r>
            <a:r>
              <a:rPr lang="en-US" altLang="x-none" dirty="0" smtClean="0">
                <a:latin typeface="Consolas" charset="0"/>
              </a:rPr>
              <a:t>);</a:t>
            </a: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/>
              <a:t>Removes the</a:t>
            </a:r>
            <a:br>
              <a:rPr lang="en-US" altLang="x-none" dirty="0"/>
            </a:br>
            <a:r>
              <a:rPr lang="en-US" altLang="x-none" dirty="0"/>
              <a:t>given key and its paired value.</a:t>
            </a:r>
          </a:p>
          <a:p>
            <a:pPr lvl="1">
              <a:buFontTx/>
              <a:buNone/>
              <a:tabLst>
                <a:tab pos="3028950" algn="l"/>
                <a:tab pos="3489325" algn="l"/>
              </a:tabLst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m.remove</a:t>
            </a:r>
            <a:r>
              <a:rPr lang="en-US" altLang="x-none" dirty="0" smtClean="0">
                <a:latin typeface="Consolas" charset="0"/>
              </a:rPr>
              <a:t>("Rishi");</a:t>
            </a:r>
            <a:endParaRPr lang="en-US" altLang="x-none" dirty="0">
              <a:latin typeface="Consolas" charset="0"/>
            </a:endParaRPr>
          </a:p>
          <a:p>
            <a:pPr lvl="2">
              <a:tabLst>
                <a:tab pos="3028950" algn="l"/>
                <a:tab pos="3489325" algn="l"/>
              </a:tabLst>
            </a:pPr>
            <a:r>
              <a:rPr lang="en-US" altLang="x-none" dirty="0"/>
              <a:t>Has no effect if the key is not in the map.</a:t>
            </a:r>
          </a:p>
        </p:txBody>
      </p:sp>
      <p:sp>
        <p:nvSpPr>
          <p:cNvPr id="1631253" name="Text Box 21"/>
          <p:cNvSpPr txBox="1">
            <a:spLocks noChangeArrowheads="1"/>
          </p:cNvSpPr>
          <p:nvPr/>
        </p:nvSpPr>
        <p:spPr bwMode="auto">
          <a:xfrm>
            <a:off x="5743575" y="4473575"/>
            <a:ext cx="2752677" cy="1477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dirty="0"/>
              <a:t>   </a:t>
            </a:r>
            <a:r>
              <a:rPr lang="en-US" altLang="x-none" u="sng" dirty="0"/>
              <a:t>key</a:t>
            </a:r>
            <a:r>
              <a:rPr lang="en-US" altLang="x-none" dirty="0"/>
              <a:t>                   </a:t>
            </a:r>
            <a:r>
              <a:rPr lang="en-US" altLang="x-none" u="sng" dirty="0"/>
              <a:t>value</a:t>
            </a:r>
          </a:p>
          <a:p>
            <a:r>
              <a:rPr lang="en-US" altLang="x-none" dirty="0" smtClean="0"/>
              <a:t>"Jenny”         </a:t>
            </a:r>
            <a:r>
              <a:rPr lang="en-US" altLang="x-none" dirty="0"/>
              <a:t>→ </a:t>
            </a:r>
            <a:r>
              <a:rPr lang="en-US" altLang="x-none" dirty="0" smtClean="0"/>
              <a:t>"867-5309"</a:t>
            </a:r>
            <a:endParaRPr lang="en-US" altLang="x-none" dirty="0"/>
          </a:p>
          <a:p>
            <a:r>
              <a:rPr lang="en-US" altLang="x-none" dirty="0" smtClean="0"/>
              <a:t>"Mehran"     </a:t>
            </a:r>
            <a:r>
              <a:rPr lang="en-US" altLang="x-none" dirty="0"/>
              <a:t>→ "123-4567"</a:t>
            </a:r>
          </a:p>
          <a:p>
            <a:r>
              <a:rPr lang="en-US" altLang="x-none" dirty="0" smtClean="0"/>
              <a:t>"Marty"        → </a:t>
            </a:r>
            <a:r>
              <a:rPr lang="en-US" altLang="x-none" dirty="0"/>
              <a:t>"685-2181"</a:t>
            </a:r>
          </a:p>
          <a:p>
            <a:r>
              <a:rPr lang="en-US" altLang="x-none" dirty="0" smtClean="0"/>
              <a:t>"Chris”          </a:t>
            </a:r>
            <a:r>
              <a:rPr lang="en-US" altLang="x-none" dirty="0"/>
              <a:t>→ "947-2176"</a:t>
            </a:r>
          </a:p>
        </p:txBody>
      </p:sp>
    </p:spTree>
    <p:extLst>
      <p:ext uri="{BB962C8B-B14F-4D97-AF65-F5344CB8AC3E}">
        <p14:creationId xmlns:p14="http://schemas.microsoft.com/office/powerpoint/2010/main" val="17234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Using </a:t>
            </a:r>
            <a:r>
              <a:rPr lang="en-US" altLang="x-none" dirty="0" err="1" smtClean="0"/>
              <a:t>HashMaps</a:t>
            </a:r>
            <a:endParaRPr lang="en-US" altLang="x-none" dirty="0"/>
          </a:p>
        </p:txBody>
      </p:sp>
      <p:sp>
        <p:nvSpPr>
          <p:cNvPr id="161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</a:t>
            </a:r>
            <a:r>
              <a:rPr lang="en-US" altLang="x-none" dirty="0" err="1" smtClean="0"/>
              <a:t>HashMap</a:t>
            </a:r>
            <a:r>
              <a:rPr lang="en-US" altLang="x-none" dirty="0" smtClean="0"/>
              <a:t> allows </a:t>
            </a:r>
            <a:r>
              <a:rPr lang="en-US" altLang="x-none" dirty="0"/>
              <a:t>you to get from one half of a pair to the other.</a:t>
            </a:r>
          </a:p>
          <a:p>
            <a:pPr lvl="1"/>
            <a:r>
              <a:rPr lang="en-US" altLang="x-none" dirty="0"/>
              <a:t>Remembers one piece of information about every key.</a:t>
            </a:r>
            <a:endParaRPr lang="en-US" altLang="x-none" i="1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>
              <a:lnSpc>
                <a:spcPct val="90000"/>
              </a:lnSpc>
            </a:pPr>
            <a:endParaRPr lang="en-US" altLang="x-none" dirty="0"/>
          </a:p>
          <a:p>
            <a:pPr lvl="1"/>
            <a:r>
              <a:rPr lang="en-US" altLang="x-none" dirty="0"/>
              <a:t>Later, we can supply only the key and get back the related value:</a:t>
            </a:r>
          </a:p>
          <a:p>
            <a:pPr lvl="2">
              <a:buFontTx/>
              <a:buNone/>
            </a:pPr>
            <a:r>
              <a:rPr lang="en-US" altLang="x-none" i="1" dirty="0"/>
              <a:t>	</a:t>
            </a:r>
            <a:r>
              <a:rPr lang="en-US" altLang="x-none" dirty="0"/>
              <a:t>Allows us to ask: </a:t>
            </a:r>
            <a:r>
              <a:rPr lang="en-US" altLang="x-none" i="1" dirty="0"/>
              <a:t>What is </a:t>
            </a:r>
            <a:r>
              <a:rPr lang="en-US" altLang="x-none" i="1" dirty="0" smtClean="0"/>
              <a:t>Jenny’s phone </a:t>
            </a:r>
            <a:r>
              <a:rPr lang="en-US" altLang="x-none" i="1" dirty="0"/>
              <a:t>number?</a:t>
            </a:r>
          </a:p>
        </p:txBody>
      </p:sp>
      <p:sp>
        <p:nvSpPr>
          <p:cNvPr id="1617924" name="Oval 4"/>
          <p:cNvSpPr>
            <a:spLocks noChangeArrowheads="1"/>
          </p:cNvSpPr>
          <p:nvPr/>
        </p:nvSpPr>
        <p:spPr bwMode="auto">
          <a:xfrm>
            <a:off x="5181600" y="4967288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1800" dirty="0" err="1" smtClean="0"/>
              <a:t>HashMap</a:t>
            </a:r>
            <a:endParaRPr lang="en-US" altLang="x-none" sz="1800" dirty="0"/>
          </a:p>
        </p:txBody>
      </p:sp>
      <p:sp>
        <p:nvSpPr>
          <p:cNvPr id="1617925" name="Line 5"/>
          <p:cNvSpPr>
            <a:spLocks noChangeShapeType="1"/>
          </p:cNvSpPr>
          <p:nvPr/>
        </p:nvSpPr>
        <p:spPr bwMode="auto">
          <a:xfrm>
            <a:off x="3200400" y="52371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7926" name="Text Box 6"/>
          <p:cNvSpPr txBox="1">
            <a:spLocks noChangeArrowheads="1"/>
          </p:cNvSpPr>
          <p:nvPr/>
        </p:nvSpPr>
        <p:spPr bwMode="auto">
          <a:xfrm>
            <a:off x="3071613" y="4876800"/>
            <a:ext cx="1957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x-none" sz="1800" dirty="0" err="1">
                <a:latin typeface="Consolas" charset="0"/>
              </a:rPr>
              <a:t>m.get</a:t>
            </a:r>
            <a:r>
              <a:rPr lang="en-US" altLang="x-none" sz="1800" dirty="0" smtClean="0">
                <a:latin typeface="Consolas" charset="0"/>
              </a:rPr>
              <a:t>("Jenny")</a:t>
            </a:r>
            <a:endParaRPr lang="en-US" altLang="x-none" sz="1800" dirty="0">
              <a:latin typeface="Consolas" charset="0"/>
            </a:endParaRPr>
          </a:p>
        </p:txBody>
      </p:sp>
      <p:sp>
        <p:nvSpPr>
          <p:cNvPr id="1617927" name="Text Box 7"/>
          <p:cNvSpPr txBox="1">
            <a:spLocks noChangeArrowheads="1"/>
          </p:cNvSpPr>
          <p:nvPr/>
        </p:nvSpPr>
        <p:spPr bwMode="auto">
          <a:xfrm>
            <a:off x="3472827" y="5576888"/>
            <a:ext cx="1451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x-none" dirty="0" smtClean="0">
                <a:latin typeface="Consolas" charset="0"/>
              </a:rPr>
              <a:t>"</a:t>
            </a:r>
            <a:r>
              <a:rPr lang="en-US" altLang="x-none" sz="1800" dirty="0" smtClean="0">
                <a:latin typeface="Consolas" charset="0"/>
              </a:rPr>
              <a:t>867-5309"</a:t>
            </a:r>
            <a:endParaRPr lang="en-US" altLang="x-none" sz="1800" dirty="0">
              <a:latin typeface="Consolas" charset="0"/>
            </a:endParaRPr>
          </a:p>
        </p:txBody>
      </p:sp>
      <p:sp>
        <p:nvSpPr>
          <p:cNvPr id="1617928" name="Oval 8"/>
          <p:cNvSpPr>
            <a:spLocks noChangeArrowheads="1"/>
          </p:cNvSpPr>
          <p:nvPr/>
        </p:nvSpPr>
        <p:spPr bwMode="auto">
          <a:xfrm>
            <a:off x="5226050" y="2393950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x-none" sz="1800" dirty="0" err="1" smtClean="0"/>
              <a:t>HashMap</a:t>
            </a:r>
            <a:endParaRPr lang="en-US" altLang="x-none" sz="1800" dirty="0"/>
          </a:p>
        </p:txBody>
      </p:sp>
      <p:sp>
        <p:nvSpPr>
          <p:cNvPr id="1617929" name="Line 9"/>
          <p:cNvSpPr>
            <a:spLocks noChangeShapeType="1"/>
          </p:cNvSpPr>
          <p:nvPr/>
        </p:nvSpPr>
        <p:spPr bwMode="auto">
          <a:xfrm>
            <a:off x="1066800" y="2851150"/>
            <a:ext cx="408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7930" name="Text Box 10"/>
          <p:cNvSpPr txBox="1">
            <a:spLocks noChangeArrowheads="1"/>
          </p:cNvSpPr>
          <p:nvPr/>
        </p:nvSpPr>
        <p:spPr bwMode="auto">
          <a:xfrm>
            <a:off x="1006475" y="2195513"/>
            <a:ext cx="36038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 sz="1800" dirty="0">
                <a:solidFill>
                  <a:srgbClr val="008000"/>
                </a:solidFill>
                <a:latin typeface="Consolas" charset="0"/>
              </a:rPr>
              <a:t>//     key         value</a:t>
            </a:r>
          </a:p>
          <a:p>
            <a:r>
              <a:rPr lang="en-US" altLang="x-none" sz="1800" dirty="0" err="1">
                <a:latin typeface="Consolas" charset="0"/>
              </a:rPr>
              <a:t>m.put</a:t>
            </a:r>
            <a:r>
              <a:rPr lang="en-US" altLang="x-none" sz="1800" dirty="0" smtClean="0">
                <a:latin typeface="Consolas" charset="0"/>
              </a:rPr>
              <a:t>("Jenny", "867-5309");</a:t>
            </a:r>
            <a:endParaRPr lang="en-US" altLang="x-none" sz="1800" dirty="0">
              <a:latin typeface="Consolas" charset="0"/>
            </a:endParaRPr>
          </a:p>
        </p:txBody>
      </p:sp>
      <p:sp>
        <p:nvSpPr>
          <p:cNvPr id="1617931" name="Line 11"/>
          <p:cNvSpPr>
            <a:spLocks noChangeShapeType="1"/>
          </p:cNvSpPr>
          <p:nvPr/>
        </p:nvSpPr>
        <p:spPr bwMode="auto">
          <a:xfrm>
            <a:off x="3200400" y="55911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Practice: Map Mystery</a:t>
            </a:r>
            <a:endParaRPr lang="en-US" altLang="x-none" dirty="0"/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b="1" dirty="0"/>
              <a:t>Q:</a:t>
            </a:r>
            <a:r>
              <a:rPr lang="en-US" altLang="x-none" dirty="0"/>
              <a:t>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 smtClean="0">
                <a:latin typeface="Consolas" charset="0"/>
              </a:rPr>
              <a:t>HashMap</a:t>
            </a:r>
            <a:r>
              <a:rPr lang="en-US" altLang="x-none" sz="1900" dirty="0" smtClean="0">
                <a:latin typeface="Consolas" charset="0"/>
              </a:rPr>
              <a:t>&lt;&gt;();</a:t>
            </a:r>
            <a:endParaRPr lang="en-US" altLang="x-none" sz="1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A.</a:t>
            </a:r>
            <a:r>
              <a:rPr lang="en-US" altLang="x-none" sz="1900" dirty="0">
                <a:latin typeface="Consolas" charset="0"/>
              </a:rPr>
              <a:t>	{C=Lee, J=Cain, M=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, M=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B.</a:t>
            </a:r>
            <a:r>
              <a:rPr lang="en-US" altLang="x-none" sz="1900" dirty="0">
                <a:latin typeface="Consolas" charset="0"/>
              </a:rPr>
              <a:t>	{C=Lee, J=Cain, M=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C.</a:t>
            </a:r>
            <a:r>
              <a:rPr lang="en-US" altLang="x-none" sz="1900" dirty="0">
                <a:latin typeface="Consolas" charset="0"/>
              </a:rPr>
              <a:t>	{J=Cain M=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, M=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D.</a:t>
            </a:r>
            <a:r>
              <a:rPr lang="en-US" altLang="x-none" sz="1900" dirty="0">
                <a:latin typeface="Consolas" charset="0"/>
              </a:rPr>
              <a:t>	{J=Cain, K=Schwarz, M=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>
                <a:latin typeface="Consolas" charset="0"/>
              </a:rPr>
              <a:t>E.</a:t>
            </a:r>
            <a:r>
              <a:rPr lang="en-US" altLang="x-none" sz="1900" dirty="0">
                <a:latin typeface="Consolas" charset="0"/>
              </a:rPr>
              <a:t>  other</a:t>
            </a:r>
          </a:p>
        </p:txBody>
      </p:sp>
      <p:sp>
        <p:nvSpPr>
          <p:cNvPr id="1629188" name="Rectangle 4"/>
          <p:cNvSpPr>
            <a:spLocks noChangeArrowheads="1"/>
          </p:cNvSpPr>
          <p:nvPr/>
        </p:nvSpPr>
        <p:spPr bwMode="auto">
          <a:xfrm>
            <a:off x="457200" y="4648200"/>
            <a:ext cx="5715000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</a:t>
            </a:r>
            <a:r>
              <a:rPr lang="en-US" sz="3600" dirty="0" err="1" smtClean="0"/>
              <a:t>ArrayLists</a:t>
            </a:r>
            <a:endParaRPr lang="en-US" sz="3600" dirty="0" smtClean="0"/>
          </a:p>
          <a:p>
            <a:r>
              <a:rPr lang="en-US" sz="3600" dirty="0" err="1" smtClean="0"/>
              <a:t>HashMaps</a:t>
            </a:r>
            <a:endParaRPr lang="en-US" sz="3600" dirty="0" smtClean="0"/>
          </a:p>
          <a:p>
            <a:r>
              <a:rPr lang="en-US" sz="3600" dirty="0" smtClean="0"/>
              <a:t>Practice: Dictionary</a:t>
            </a:r>
          </a:p>
          <a:p>
            <a:r>
              <a:rPr lang="en-US" sz="3600" dirty="0" err="1" smtClean="0"/>
              <a:t>HashMaps</a:t>
            </a:r>
            <a:r>
              <a:rPr lang="en-US" sz="3600" dirty="0" smtClean="0"/>
              <a:t> as Counters</a:t>
            </a:r>
          </a:p>
          <a:p>
            <a:r>
              <a:rPr lang="en-US" sz="3600" dirty="0" smtClean="0"/>
              <a:t>Practice: What’s Trending</a:t>
            </a:r>
            <a:endParaRPr lang="en-US" sz="3600" dirty="0" smtClean="0"/>
          </a:p>
          <a:p>
            <a:r>
              <a:rPr lang="en-US" sz="3600" dirty="0" smtClean="0"/>
              <a:t>Recap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8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Practice: Map Mystery</a:t>
            </a:r>
            <a:endParaRPr lang="en-US" altLang="x-none" dirty="0"/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b="1" dirty="0"/>
              <a:t>Q:</a:t>
            </a:r>
            <a:r>
              <a:rPr lang="en-US" altLang="x-none" dirty="0"/>
              <a:t>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 smtClean="0">
                <a:latin typeface="Consolas" charset="0"/>
              </a:rPr>
              <a:t>HashMap</a:t>
            </a:r>
            <a:r>
              <a:rPr lang="en-US" altLang="x-none" sz="1900" dirty="0" smtClean="0">
                <a:latin typeface="Consolas" charset="0"/>
              </a:rPr>
              <a:t>&lt;&gt;();</a:t>
            </a:r>
            <a:endParaRPr lang="en-US" altLang="x-none" sz="1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("M", "</a:t>
            </a: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Sahami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Keys: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Values: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“K”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Sahami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9984876">
            <a:off x="1174885" y="513879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“Schwarz”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Practice: Map Mystery</a:t>
            </a:r>
            <a:endParaRPr lang="en-US" altLang="x-none" dirty="0"/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 smtClean="0">
                <a:latin typeface="Consolas" charset="0"/>
              </a:rPr>
              <a:t>HashMap</a:t>
            </a:r>
            <a:r>
              <a:rPr lang="en-US" altLang="x-none" sz="1900" dirty="0" smtClean="0">
                <a:latin typeface="Consolas" charset="0"/>
              </a:rPr>
              <a:t>&lt;&gt;();</a:t>
            </a:r>
            <a:endParaRPr lang="en-US" altLang="x-none" sz="1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("M", "</a:t>
            </a: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Stepp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Keys: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Values: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“K”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9984876">
            <a:off x="1174885" y="513879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“Schwarz”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Practice: Map Mystery</a:t>
            </a:r>
            <a:endParaRPr lang="en-US" altLang="x-none" dirty="0"/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 smtClean="0">
                <a:latin typeface="Consolas" charset="0"/>
              </a:rPr>
              <a:t>HashMap</a:t>
            </a:r>
            <a:r>
              <a:rPr lang="en-US" altLang="x-none" sz="1900" dirty="0" smtClean="0">
                <a:latin typeface="Consolas" charset="0"/>
              </a:rPr>
              <a:t>&lt;&gt;();</a:t>
            </a:r>
            <a:endParaRPr lang="en-US" altLang="x-none" sz="1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map.remove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</a:t>
            </a: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Stepp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Keys: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Values: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“K”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19984876">
            <a:off x="1174885" y="513879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“Schwarz”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Practice: Map Mystery</a:t>
            </a:r>
            <a:endParaRPr lang="en-US" altLang="x-none" dirty="0"/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 smtClean="0">
                <a:latin typeface="Consolas" charset="0"/>
              </a:rPr>
              <a:t>HashMap</a:t>
            </a:r>
            <a:r>
              <a:rPr lang="en-US" altLang="x-none" sz="1900" dirty="0" smtClean="0">
                <a:latin typeface="Consolas" charset="0"/>
              </a:rPr>
              <a:t>&lt;&gt;();</a:t>
            </a:r>
            <a:endParaRPr lang="en-US" altLang="x-none" sz="1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map.remove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Keys: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Values: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Practice: Map Mystery</a:t>
            </a:r>
            <a:endParaRPr lang="en-US" altLang="x-none" dirty="0"/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 smtClean="0">
                <a:latin typeface="Consolas" charset="0"/>
              </a:rPr>
              <a:t>HashMap</a:t>
            </a:r>
            <a:r>
              <a:rPr lang="en-US" altLang="x-none" sz="1900" dirty="0" smtClean="0">
                <a:latin typeface="Consolas" charset="0"/>
              </a:rPr>
              <a:t>&lt;&gt;();</a:t>
            </a:r>
            <a:endParaRPr lang="en-US" altLang="x-none" sz="1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map.put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Keys: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Values: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“J”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9984876">
            <a:off x="1451404" y="513879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“Cain”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292852" y="4695599"/>
            <a:ext cx="1987860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Practice: Map Mystery</a:t>
            </a:r>
            <a:endParaRPr lang="en-US" altLang="x-none" dirty="0"/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x-none" dirty="0"/>
              <a:t>Q:  What are the correct map contents after the following code?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HashMap</a:t>
            </a:r>
            <a:r>
              <a:rPr lang="en-US" altLang="x-none" sz="1900" dirty="0">
                <a:latin typeface="Consolas" charset="0"/>
              </a:rPr>
              <a:t>&lt;String, String&gt; map = new </a:t>
            </a:r>
            <a:r>
              <a:rPr lang="en-US" altLang="x-none" sz="1900" dirty="0" err="1" smtClean="0">
                <a:latin typeface="Consolas" charset="0"/>
              </a:rPr>
              <a:t>HashMap</a:t>
            </a:r>
            <a:r>
              <a:rPr lang="en-US" altLang="x-none" sz="1900" dirty="0" smtClean="0">
                <a:latin typeface="Consolas" charset="0"/>
              </a:rPr>
              <a:t>&lt;&gt;();</a:t>
            </a:r>
            <a:endParaRPr lang="en-US" altLang="x-none" sz="1900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("K", "Schwarz");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("C", "Lee");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Sahami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("M", 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</a:t>
            </a:r>
            <a:r>
              <a:rPr lang="en-US" altLang="x-none" sz="1900" dirty="0" err="1">
                <a:latin typeface="Consolas" charset="0"/>
              </a:rPr>
              <a:t>Stepp</a:t>
            </a:r>
            <a:r>
              <a:rPr lang="en-US" altLang="x-none" sz="1900" dirty="0">
                <a:latin typeface="Consolas" charset="0"/>
              </a:rPr>
              <a:t>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map.remove</a:t>
            </a:r>
            <a:r>
              <a:rPr lang="en-US" altLang="x-none" sz="1900" dirty="0">
                <a:latin typeface="Consolas" charset="0"/>
              </a:rPr>
              <a:t>("K");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dirty="0" err="1">
                <a:latin typeface="Consolas" charset="0"/>
              </a:rPr>
              <a:t>map.put</a:t>
            </a:r>
            <a:r>
              <a:rPr lang="en-US" altLang="x-none" sz="1900" dirty="0">
                <a:latin typeface="Consolas" charset="0"/>
              </a:rPr>
              <a:t>("J", "Cain");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900" b="1" dirty="0" err="1">
                <a:solidFill>
                  <a:srgbClr val="FF0000"/>
                </a:solidFill>
                <a:latin typeface="Consolas" charset="0"/>
              </a:rPr>
              <a:t>map.remove</a:t>
            </a:r>
            <a:r>
              <a:rPr lang="en-US" altLang="x-none" sz="1900" b="1" dirty="0">
                <a:solidFill>
                  <a:srgbClr val="FF0000"/>
                </a:solidFill>
                <a:latin typeface="Consolas" charset="0"/>
              </a:rPr>
              <a:t>("C, Lee");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1900" dirty="0">
              <a:latin typeface="Consola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079" y="6195113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Keys: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573" y="4993843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Values: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2400" y="4460443"/>
            <a:ext cx="8736105" cy="243341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7386" y="4635254"/>
            <a:ext cx="2149782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46906" y="620500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9984876">
            <a:off x="6089080" y="51387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“Lee”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7931" y="620500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15883" y="5138794"/>
            <a:ext cx="169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Stepp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131215" y="4140579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7921" y="622376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“J”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307089" y="4677128"/>
            <a:ext cx="1699089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9984876">
            <a:off x="1451404" y="513879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“Cain”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8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/>
              <a:t>Practice: Dictionary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2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Exercise: Dictionary</a:t>
            </a:r>
            <a:endParaRPr lang="en-US" altLang="x-none" dirty="0"/>
          </a:p>
        </p:txBody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Write a program to read a dictionary of words and definitions from a file, then prompt the user for words to look up.</a:t>
            </a:r>
          </a:p>
          <a:p>
            <a:pPr lvl="1"/>
            <a:endParaRPr lang="en-US" altLang="x-none" sz="800" dirty="0"/>
          </a:p>
          <a:p>
            <a:pPr lvl="1"/>
            <a:r>
              <a:rPr lang="en-US" altLang="x-none" dirty="0"/>
              <a:t>Example data from the dictionary input file:</a:t>
            </a:r>
          </a:p>
          <a:p>
            <a:pPr lvl="1">
              <a:buFontTx/>
              <a:buNone/>
            </a:pPr>
            <a:endParaRPr lang="en-US" altLang="x-none" sz="800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abate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to lessen; to subside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pernicious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harmful, injurious</a:t>
            </a:r>
          </a:p>
          <a:p>
            <a:pPr lvl="1">
              <a:buFontTx/>
              <a:buNone/>
            </a:pPr>
            <a:endParaRPr lang="en-US" altLang="x-none" dirty="0"/>
          </a:p>
          <a:p>
            <a:pPr lvl="1">
              <a:buFontTx/>
              <a:buNone/>
            </a:pPr>
            <a:endParaRPr lang="en-US" altLang="x-none" dirty="0"/>
          </a:p>
          <a:p>
            <a:r>
              <a:rPr lang="en-US" altLang="x-none" dirty="0"/>
              <a:t>How can a </a:t>
            </a:r>
            <a:r>
              <a:rPr lang="en-US" altLang="x-none" b="1" dirty="0" err="1" smtClean="0"/>
              <a:t>HashMap</a:t>
            </a:r>
            <a:r>
              <a:rPr lang="en-US" altLang="x-none" b="1" dirty="0" smtClean="0"/>
              <a:t> </a:t>
            </a:r>
            <a:r>
              <a:rPr lang="en-US" altLang="x-none" dirty="0" smtClean="0"/>
              <a:t>help </a:t>
            </a:r>
            <a:r>
              <a:rPr lang="en-US" altLang="x-none" dirty="0"/>
              <a:t>us solve this problem?</a:t>
            </a:r>
            <a:endParaRPr lang="en-US" altLang="x-none" dirty="0">
              <a:latin typeface="Consolas" charset="0"/>
            </a:endParaRPr>
          </a:p>
        </p:txBody>
      </p:sp>
      <p:sp>
        <p:nvSpPr>
          <p:cNvPr id="1635332" name="Rectangle 4"/>
          <p:cNvSpPr>
            <a:spLocks noChangeArrowheads="1"/>
          </p:cNvSpPr>
          <p:nvPr/>
        </p:nvSpPr>
        <p:spPr bwMode="auto">
          <a:xfrm>
            <a:off x="685800" y="2743200"/>
            <a:ext cx="3505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 smtClean="0"/>
              <a:t>HashMaps</a:t>
            </a:r>
            <a:r>
              <a:rPr lang="en-US" sz="3600" dirty="0" smtClean="0"/>
              <a:t> as Counters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Iterating Over </a:t>
            </a:r>
            <a:r>
              <a:rPr lang="en-US" altLang="x-none" dirty="0" err="1" smtClean="0"/>
              <a:t>HashMaps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x-none" dirty="0" smtClean="0">
                <a:latin typeface="Consolas" charset="0"/>
              </a:rPr>
              <a:t>...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smtClean="0">
                <a:latin typeface="Consolas" charset="0"/>
              </a:rPr>
              <a:t>for (String key : </a:t>
            </a:r>
            <a:r>
              <a:rPr lang="en-US" altLang="x-none" dirty="0" err="1" smtClean="0">
                <a:latin typeface="Consolas" charset="0"/>
              </a:rPr>
              <a:t>map.keySet</a:t>
            </a:r>
            <a:r>
              <a:rPr lang="en-US" altLang="x-none" dirty="0" smtClean="0">
                <a:latin typeface="Consolas" charset="0"/>
              </a:rPr>
              <a:t>()) {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smtClean="0">
                <a:latin typeface="Consolas" charset="0"/>
              </a:rPr>
              <a:t>String value = </a:t>
            </a:r>
            <a:r>
              <a:rPr lang="en-US" altLang="x-none" dirty="0" err="1" smtClean="0">
                <a:latin typeface="Consolas" charset="0"/>
              </a:rPr>
              <a:t>map.get</a:t>
            </a:r>
            <a:r>
              <a:rPr lang="en-US" altLang="x-none" dirty="0" smtClean="0">
                <a:latin typeface="Consolas" charset="0"/>
              </a:rPr>
              <a:t>(key);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b="1" dirty="0" smtClean="0">
                <a:solidFill>
                  <a:srgbClr val="00B050"/>
                </a:solidFill>
                <a:latin typeface="Consolas" charset="0"/>
              </a:rPr>
              <a:t>// do something with key/value pair...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smtClean="0"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b="1" dirty="0" smtClean="0">
                <a:solidFill>
                  <a:srgbClr val="00B050"/>
                </a:solidFill>
                <a:latin typeface="Consolas" charset="0"/>
              </a:rPr>
              <a:t>// Keys occur in an unpredictable order!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12" y="5643786"/>
            <a:ext cx="95410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Keys: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112" y="4576986"/>
            <a:ext cx="118942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a typeface="Arial" charset="0"/>
                <a:cs typeface="Arial" charset="0"/>
              </a:rPr>
              <a:t>Values:</a:t>
            </a:r>
            <a:endParaRPr lang="en-US" sz="2400" dirty="0">
              <a:ea typeface="Arial" charset="0"/>
              <a:cs typeface="Arial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2971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9984876">
            <a:off x="2249641" y="4616951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“bark”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71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“dog”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87115" y="3758596"/>
            <a:ext cx="7674964" cy="2718404"/>
          </a:xfrm>
          <a:custGeom>
            <a:avLst/>
            <a:gdLst>
              <a:gd name="connsiteX0" fmla="*/ 7165298 w 7674964"/>
              <a:gd name="connsiteY0" fmla="*/ 62819 h 2718404"/>
              <a:gd name="connsiteX1" fmla="*/ 6490741 w 7674964"/>
              <a:gd name="connsiteY1" fmla="*/ 62819 h 2718404"/>
              <a:gd name="connsiteX2" fmla="*/ 6340839 w 7674964"/>
              <a:gd name="connsiteY2" fmla="*/ 32838 h 2718404"/>
              <a:gd name="connsiteX3" fmla="*/ 6145967 w 7674964"/>
              <a:gd name="connsiteY3" fmla="*/ 17848 h 2718404"/>
              <a:gd name="connsiteX4" fmla="*/ 5966085 w 7674964"/>
              <a:gd name="connsiteY4" fmla="*/ 17848 h 2718404"/>
              <a:gd name="connsiteX5" fmla="*/ 5861154 w 7674964"/>
              <a:gd name="connsiteY5" fmla="*/ 32838 h 2718404"/>
              <a:gd name="connsiteX6" fmla="*/ 5696262 w 7674964"/>
              <a:gd name="connsiteY6" fmla="*/ 62819 h 2718404"/>
              <a:gd name="connsiteX7" fmla="*/ 5021705 w 7674964"/>
              <a:gd name="connsiteY7" fmla="*/ 77809 h 2718404"/>
              <a:gd name="connsiteX8" fmla="*/ 4856813 w 7674964"/>
              <a:gd name="connsiteY8" fmla="*/ 92799 h 2718404"/>
              <a:gd name="connsiteX9" fmla="*/ 4811842 w 7674964"/>
              <a:gd name="connsiteY9" fmla="*/ 107789 h 2718404"/>
              <a:gd name="connsiteX10" fmla="*/ 4721901 w 7674964"/>
              <a:gd name="connsiteY10" fmla="*/ 122779 h 2718404"/>
              <a:gd name="connsiteX11" fmla="*/ 4661941 w 7674964"/>
              <a:gd name="connsiteY11" fmla="*/ 137769 h 2718404"/>
              <a:gd name="connsiteX12" fmla="*/ 4122295 w 7674964"/>
              <a:gd name="connsiteY12" fmla="*/ 152760 h 2718404"/>
              <a:gd name="connsiteX13" fmla="*/ 2818151 w 7674964"/>
              <a:gd name="connsiteY13" fmla="*/ 152760 h 2718404"/>
              <a:gd name="connsiteX14" fmla="*/ 2713219 w 7674964"/>
              <a:gd name="connsiteY14" fmla="*/ 122779 h 2718404"/>
              <a:gd name="connsiteX15" fmla="*/ 2563318 w 7674964"/>
              <a:gd name="connsiteY15" fmla="*/ 92799 h 2718404"/>
              <a:gd name="connsiteX16" fmla="*/ 1439055 w 7674964"/>
              <a:gd name="connsiteY16" fmla="*/ 107789 h 2718404"/>
              <a:gd name="connsiteX17" fmla="*/ 1124262 w 7674964"/>
              <a:gd name="connsiteY17" fmla="*/ 122779 h 2718404"/>
              <a:gd name="connsiteX18" fmla="*/ 1079292 w 7674964"/>
              <a:gd name="connsiteY18" fmla="*/ 137769 h 2718404"/>
              <a:gd name="connsiteX19" fmla="*/ 989351 w 7674964"/>
              <a:gd name="connsiteY19" fmla="*/ 152760 h 2718404"/>
              <a:gd name="connsiteX20" fmla="*/ 854439 w 7674964"/>
              <a:gd name="connsiteY20" fmla="*/ 182740 h 2718404"/>
              <a:gd name="connsiteX21" fmla="*/ 524655 w 7674964"/>
              <a:gd name="connsiteY21" fmla="*/ 197730 h 2718404"/>
              <a:gd name="connsiteX22" fmla="*/ 344774 w 7674964"/>
              <a:gd name="connsiteY22" fmla="*/ 242701 h 2718404"/>
              <a:gd name="connsiteX23" fmla="*/ 254833 w 7674964"/>
              <a:gd name="connsiteY23" fmla="*/ 287671 h 2718404"/>
              <a:gd name="connsiteX24" fmla="*/ 134911 w 7674964"/>
              <a:gd name="connsiteY24" fmla="*/ 437573 h 2718404"/>
              <a:gd name="connsiteX25" fmla="*/ 104931 w 7674964"/>
              <a:gd name="connsiteY25" fmla="*/ 482543 h 2718404"/>
              <a:gd name="connsiteX26" fmla="*/ 89941 w 7674964"/>
              <a:gd name="connsiteY26" fmla="*/ 527514 h 2718404"/>
              <a:gd name="connsiteX27" fmla="*/ 44970 w 7674964"/>
              <a:gd name="connsiteY27" fmla="*/ 602464 h 2718404"/>
              <a:gd name="connsiteX28" fmla="*/ 59960 w 7674964"/>
              <a:gd name="connsiteY28" fmla="*/ 902268 h 2718404"/>
              <a:gd name="connsiteX29" fmla="*/ 29980 w 7674964"/>
              <a:gd name="connsiteY29" fmla="*/ 1786687 h 2718404"/>
              <a:gd name="connsiteX30" fmla="*/ 14990 w 7674964"/>
              <a:gd name="connsiteY30" fmla="*/ 1876628 h 2718404"/>
              <a:gd name="connsiteX31" fmla="*/ 0 w 7674964"/>
              <a:gd name="connsiteY31" fmla="*/ 1996550 h 2718404"/>
              <a:gd name="connsiteX32" fmla="*/ 14990 w 7674964"/>
              <a:gd name="connsiteY32" fmla="*/ 2401284 h 2718404"/>
              <a:gd name="connsiteX33" fmla="*/ 104931 w 7674964"/>
              <a:gd name="connsiteY33" fmla="*/ 2551186 h 2718404"/>
              <a:gd name="connsiteX34" fmla="*/ 149901 w 7674964"/>
              <a:gd name="connsiteY34" fmla="*/ 2566176 h 2718404"/>
              <a:gd name="connsiteX35" fmla="*/ 734518 w 7674964"/>
              <a:gd name="connsiteY35" fmla="*/ 2581166 h 2718404"/>
              <a:gd name="connsiteX36" fmla="*/ 779488 w 7674964"/>
              <a:gd name="connsiteY36" fmla="*/ 2611146 h 2718404"/>
              <a:gd name="connsiteX37" fmla="*/ 1783829 w 7674964"/>
              <a:gd name="connsiteY37" fmla="*/ 2596156 h 2718404"/>
              <a:gd name="connsiteX38" fmla="*/ 2833141 w 7674964"/>
              <a:gd name="connsiteY38" fmla="*/ 2611146 h 2718404"/>
              <a:gd name="connsiteX39" fmla="*/ 3043003 w 7674964"/>
              <a:gd name="connsiteY39" fmla="*/ 2641127 h 2718404"/>
              <a:gd name="connsiteX40" fmla="*/ 3147934 w 7674964"/>
              <a:gd name="connsiteY40" fmla="*/ 2656117 h 2718404"/>
              <a:gd name="connsiteX41" fmla="*/ 3837482 w 7674964"/>
              <a:gd name="connsiteY41" fmla="*/ 2671107 h 2718404"/>
              <a:gd name="connsiteX42" fmla="*/ 6475751 w 7674964"/>
              <a:gd name="connsiteY42" fmla="*/ 2686097 h 2718404"/>
              <a:gd name="connsiteX43" fmla="*/ 6910465 w 7674964"/>
              <a:gd name="connsiteY43" fmla="*/ 2686097 h 2718404"/>
              <a:gd name="connsiteX44" fmla="*/ 7060367 w 7674964"/>
              <a:gd name="connsiteY44" fmla="*/ 2656117 h 2718404"/>
              <a:gd name="connsiteX45" fmla="*/ 7345180 w 7674964"/>
              <a:gd name="connsiteY45" fmla="*/ 2641127 h 2718404"/>
              <a:gd name="connsiteX46" fmla="*/ 7375160 w 7674964"/>
              <a:gd name="connsiteY46" fmla="*/ 2566176 h 2718404"/>
              <a:gd name="connsiteX47" fmla="*/ 7405141 w 7674964"/>
              <a:gd name="connsiteY47" fmla="*/ 2536196 h 2718404"/>
              <a:gd name="connsiteX48" fmla="*/ 7450111 w 7674964"/>
              <a:gd name="connsiteY48" fmla="*/ 2476235 h 2718404"/>
              <a:gd name="connsiteX49" fmla="*/ 7480092 w 7674964"/>
              <a:gd name="connsiteY49" fmla="*/ 2416274 h 2718404"/>
              <a:gd name="connsiteX50" fmla="*/ 7525062 w 7674964"/>
              <a:gd name="connsiteY50" fmla="*/ 2356314 h 2718404"/>
              <a:gd name="connsiteX51" fmla="*/ 7585023 w 7674964"/>
              <a:gd name="connsiteY51" fmla="*/ 2266373 h 2718404"/>
              <a:gd name="connsiteX52" fmla="*/ 7629993 w 7674964"/>
              <a:gd name="connsiteY52" fmla="*/ 2116471 h 2718404"/>
              <a:gd name="connsiteX53" fmla="*/ 7644983 w 7674964"/>
              <a:gd name="connsiteY53" fmla="*/ 2071501 h 2718404"/>
              <a:gd name="connsiteX54" fmla="*/ 7659974 w 7674964"/>
              <a:gd name="connsiteY54" fmla="*/ 2026530 h 2718404"/>
              <a:gd name="connsiteX55" fmla="*/ 7674964 w 7674964"/>
              <a:gd name="connsiteY55" fmla="*/ 1966569 h 2718404"/>
              <a:gd name="connsiteX56" fmla="*/ 7659974 w 7674964"/>
              <a:gd name="connsiteY56" fmla="*/ 1576825 h 2718404"/>
              <a:gd name="connsiteX57" fmla="*/ 7644983 w 7674964"/>
              <a:gd name="connsiteY57" fmla="*/ 1531855 h 2718404"/>
              <a:gd name="connsiteX58" fmla="*/ 7629993 w 7674964"/>
              <a:gd name="connsiteY58" fmla="*/ 1351973 h 2718404"/>
              <a:gd name="connsiteX59" fmla="*/ 7600013 w 7674964"/>
              <a:gd name="connsiteY59" fmla="*/ 1232051 h 2718404"/>
              <a:gd name="connsiteX60" fmla="*/ 7585023 w 7674964"/>
              <a:gd name="connsiteY60" fmla="*/ 1127120 h 2718404"/>
              <a:gd name="connsiteX61" fmla="*/ 7570033 w 7674964"/>
              <a:gd name="connsiteY61" fmla="*/ 977219 h 2718404"/>
              <a:gd name="connsiteX62" fmla="*/ 7540052 w 7674964"/>
              <a:gd name="connsiteY62" fmla="*/ 887278 h 2718404"/>
              <a:gd name="connsiteX63" fmla="*/ 7510072 w 7674964"/>
              <a:gd name="connsiteY63" fmla="*/ 797337 h 2718404"/>
              <a:gd name="connsiteX64" fmla="*/ 7495082 w 7674964"/>
              <a:gd name="connsiteY64" fmla="*/ 752366 h 2718404"/>
              <a:gd name="connsiteX65" fmla="*/ 7465101 w 7674964"/>
              <a:gd name="connsiteY65" fmla="*/ 707396 h 2718404"/>
              <a:gd name="connsiteX66" fmla="*/ 7450111 w 7674964"/>
              <a:gd name="connsiteY66" fmla="*/ 662425 h 2718404"/>
              <a:gd name="connsiteX67" fmla="*/ 7420131 w 7674964"/>
              <a:gd name="connsiteY67" fmla="*/ 617455 h 2718404"/>
              <a:gd name="connsiteX68" fmla="*/ 7390151 w 7674964"/>
              <a:gd name="connsiteY68" fmla="*/ 467553 h 2718404"/>
              <a:gd name="connsiteX69" fmla="*/ 7375160 w 7674964"/>
              <a:gd name="connsiteY69" fmla="*/ 392602 h 2718404"/>
              <a:gd name="connsiteX70" fmla="*/ 7330190 w 7674964"/>
              <a:gd name="connsiteY70" fmla="*/ 377612 h 2718404"/>
              <a:gd name="connsiteX71" fmla="*/ 7300210 w 7674964"/>
              <a:gd name="connsiteY71" fmla="*/ 332642 h 2718404"/>
              <a:gd name="connsiteX72" fmla="*/ 7225259 w 7674964"/>
              <a:gd name="connsiteY72" fmla="*/ 272681 h 2718404"/>
              <a:gd name="connsiteX73" fmla="*/ 7180288 w 7674964"/>
              <a:gd name="connsiteY73" fmla="*/ 257691 h 2718404"/>
              <a:gd name="connsiteX74" fmla="*/ 7105337 w 7674964"/>
              <a:gd name="connsiteY74" fmla="*/ 182740 h 2718404"/>
              <a:gd name="connsiteX75" fmla="*/ 7060367 w 7674964"/>
              <a:gd name="connsiteY75" fmla="*/ 152760 h 2718404"/>
              <a:gd name="connsiteX76" fmla="*/ 6970426 w 7674964"/>
              <a:gd name="connsiteY76" fmla="*/ 62819 h 271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674964" h="2718404">
                <a:moveTo>
                  <a:pt x="7165298" y="62819"/>
                </a:moveTo>
                <a:cubicBezTo>
                  <a:pt x="6913650" y="125730"/>
                  <a:pt x="7055107" y="96017"/>
                  <a:pt x="6490741" y="62819"/>
                </a:cubicBezTo>
                <a:cubicBezTo>
                  <a:pt x="6439872" y="59827"/>
                  <a:pt x="6391646" y="36746"/>
                  <a:pt x="6340839" y="32838"/>
                </a:cubicBezTo>
                <a:lnTo>
                  <a:pt x="6145967" y="17848"/>
                </a:lnTo>
                <a:cubicBezTo>
                  <a:pt x="6059665" y="-10919"/>
                  <a:pt x="6112136" y="-408"/>
                  <a:pt x="5966085" y="17848"/>
                </a:cubicBezTo>
                <a:cubicBezTo>
                  <a:pt x="5931026" y="22230"/>
                  <a:pt x="5895916" y="26518"/>
                  <a:pt x="5861154" y="32838"/>
                </a:cubicBezTo>
                <a:cubicBezTo>
                  <a:pt x="5775317" y="48445"/>
                  <a:pt x="5807180" y="58553"/>
                  <a:pt x="5696262" y="62819"/>
                </a:cubicBezTo>
                <a:cubicBezTo>
                  <a:pt x="5471520" y="71463"/>
                  <a:pt x="5246557" y="72812"/>
                  <a:pt x="5021705" y="77809"/>
                </a:cubicBezTo>
                <a:cubicBezTo>
                  <a:pt x="4966741" y="82806"/>
                  <a:pt x="4911449" y="84994"/>
                  <a:pt x="4856813" y="92799"/>
                </a:cubicBezTo>
                <a:cubicBezTo>
                  <a:pt x="4841171" y="95034"/>
                  <a:pt x="4827267" y="104361"/>
                  <a:pt x="4811842" y="107789"/>
                </a:cubicBezTo>
                <a:cubicBezTo>
                  <a:pt x="4782172" y="114382"/>
                  <a:pt x="4751705" y="116818"/>
                  <a:pt x="4721901" y="122779"/>
                </a:cubicBezTo>
                <a:cubicBezTo>
                  <a:pt x="4701699" y="126819"/>
                  <a:pt x="4682517" y="136740"/>
                  <a:pt x="4661941" y="137769"/>
                </a:cubicBezTo>
                <a:cubicBezTo>
                  <a:pt x="4482214" y="146756"/>
                  <a:pt x="4302177" y="147763"/>
                  <a:pt x="4122295" y="152760"/>
                </a:cubicBezTo>
                <a:cubicBezTo>
                  <a:pt x="3652721" y="246674"/>
                  <a:pt x="3957325" y="191160"/>
                  <a:pt x="2818151" y="152760"/>
                </a:cubicBezTo>
                <a:cubicBezTo>
                  <a:pt x="2781795" y="151534"/>
                  <a:pt x="2748314" y="132351"/>
                  <a:pt x="2713219" y="122779"/>
                </a:cubicBezTo>
                <a:cubicBezTo>
                  <a:pt x="2642941" y="103612"/>
                  <a:pt x="2645301" y="106463"/>
                  <a:pt x="2563318" y="92799"/>
                </a:cubicBezTo>
                <a:lnTo>
                  <a:pt x="1439055" y="107789"/>
                </a:lnTo>
                <a:cubicBezTo>
                  <a:pt x="1334028" y="109977"/>
                  <a:pt x="1228949" y="114055"/>
                  <a:pt x="1124262" y="122779"/>
                </a:cubicBezTo>
                <a:cubicBezTo>
                  <a:pt x="1108516" y="124091"/>
                  <a:pt x="1094717" y="134341"/>
                  <a:pt x="1079292" y="137769"/>
                </a:cubicBezTo>
                <a:cubicBezTo>
                  <a:pt x="1049622" y="144363"/>
                  <a:pt x="1019155" y="146799"/>
                  <a:pt x="989351" y="152760"/>
                </a:cubicBezTo>
                <a:cubicBezTo>
                  <a:pt x="947994" y="161032"/>
                  <a:pt x="896016" y="179660"/>
                  <a:pt x="854439" y="182740"/>
                </a:cubicBezTo>
                <a:cubicBezTo>
                  <a:pt x="744698" y="190869"/>
                  <a:pt x="634583" y="192733"/>
                  <a:pt x="524655" y="197730"/>
                </a:cubicBezTo>
                <a:cubicBezTo>
                  <a:pt x="479695" y="205223"/>
                  <a:pt x="384369" y="216305"/>
                  <a:pt x="344774" y="242701"/>
                </a:cubicBezTo>
                <a:cubicBezTo>
                  <a:pt x="286656" y="281446"/>
                  <a:pt x="316894" y="266984"/>
                  <a:pt x="254833" y="287671"/>
                </a:cubicBezTo>
                <a:cubicBezTo>
                  <a:pt x="169394" y="373110"/>
                  <a:pt x="210551" y="324114"/>
                  <a:pt x="134911" y="437573"/>
                </a:cubicBezTo>
                <a:lnTo>
                  <a:pt x="104931" y="482543"/>
                </a:lnTo>
                <a:cubicBezTo>
                  <a:pt x="99934" y="497533"/>
                  <a:pt x="98071" y="513965"/>
                  <a:pt x="89941" y="527514"/>
                </a:cubicBezTo>
                <a:cubicBezTo>
                  <a:pt x="28210" y="630399"/>
                  <a:pt x="87435" y="475069"/>
                  <a:pt x="44970" y="602464"/>
                </a:cubicBezTo>
                <a:cubicBezTo>
                  <a:pt x="49967" y="702399"/>
                  <a:pt x="59960" y="802208"/>
                  <a:pt x="59960" y="902268"/>
                </a:cubicBezTo>
                <a:cubicBezTo>
                  <a:pt x="59960" y="1071416"/>
                  <a:pt x="53895" y="1535577"/>
                  <a:pt x="29980" y="1786687"/>
                </a:cubicBezTo>
                <a:cubicBezTo>
                  <a:pt x="27098" y="1816944"/>
                  <a:pt x="19288" y="1846540"/>
                  <a:pt x="14990" y="1876628"/>
                </a:cubicBezTo>
                <a:cubicBezTo>
                  <a:pt x="9293" y="1916508"/>
                  <a:pt x="4997" y="1956576"/>
                  <a:pt x="0" y="1996550"/>
                </a:cubicBezTo>
                <a:cubicBezTo>
                  <a:pt x="4997" y="2131461"/>
                  <a:pt x="2767" y="2266835"/>
                  <a:pt x="14990" y="2401284"/>
                </a:cubicBezTo>
                <a:cubicBezTo>
                  <a:pt x="18968" y="2445046"/>
                  <a:pt x="53876" y="2534168"/>
                  <a:pt x="104931" y="2551186"/>
                </a:cubicBezTo>
                <a:cubicBezTo>
                  <a:pt x="119921" y="2556183"/>
                  <a:pt x="134118" y="2565424"/>
                  <a:pt x="149901" y="2566176"/>
                </a:cubicBezTo>
                <a:cubicBezTo>
                  <a:pt x="344617" y="2575448"/>
                  <a:pt x="539646" y="2576169"/>
                  <a:pt x="734518" y="2581166"/>
                </a:cubicBezTo>
                <a:cubicBezTo>
                  <a:pt x="749508" y="2591159"/>
                  <a:pt x="761474" y="2610889"/>
                  <a:pt x="779488" y="2611146"/>
                </a:cubicBezTo>
                <a:lnTo>
                  <a:pt x="1783829" y="2596156"/>
                </a:lnTo>
                <a:cubicBezTo>
                  <a:pt x="2133635" y="2596156"/>
                  <a:pt x="2483370" y="2606149"/>
                  <a:pt x="2833141" y="2611146"/>
                </a:cubicBezTo>
                <a:lnTo>
                  <a:pt x="3043003" y="2641127"/>
                </a:lnTo>
                <a:cubicBezTo>
                  <a:pt x="3077980" y="2646124"/>
                  <a:pt x="3112610" y="2655349"/>
                  <a:pt x="3147934" y="2656117"/>
                </a:cubicBezTo>
                <a:lnTo>
                  <a:pt x="3837482" y="2671107"/>
                </a:lnTo>
                <a:lnTo>
                  <a:pt x="6475751" y="2686097"/>
                </a:lnTo>
                <a:cubicBezTo>
                  <a:pt x="6638752" y="2740431"/>
                  <a:pt x="6548604" y="2716252"/>
                  <a:pt x="6910465" y="2686097"/>
                </a:cubicBezTo>
                <a:cubicBezTo>
                  <a:pt x="6961246" y="2681865"/>
                  <a:pt x="7009481" y="2658795"/>
                  <a:pt x="7060367" y="2656117"/>
                </a:cubicBezTo>
                <a:lnTo>
                  <a:pt x="7345180" y="2641127"/>
                </a:lnTo>
                <a:cubicBezTo>
                  <a:pt x="7355173" y="2616143"/>
                  <a:pt x="7361810" y="2589539"/>
                  <a:pt x="7375160" y="2566176"/>
                </a:cubicBezTo>
                <a:cubicBezTo>
                  <a:pt x="7382172" y="2553905"/>
                  <a:pt x="7396093" y="2547053"/>
                  <a:pt x="7405141" y="2536196"/>
                </a:cubicBezTo>
                <a:cubicBezTo>
                  <a:pt x="7421135" y="2517003"/>
                  <a:pt x="7436870" y="2497421"/>
                  <a:pt x="7450111" y="2476235"/>
                </a:cubicBezTo>
                <a:cubicBezTo>
                  <a:pt x="7461954" y="2457285"/>
                  <a:pt x="7468248" y="2435224"/>
                  <a:pt x="7480092" y="2416274"/>
                </a:cubicBezTo>
                <a:cubicBezTo>
                  <a:pt x="7493333" y="2395088"/>
                  <a:pt x="7510735" y="2376781"/>
                  <a:pt x="7525062" y="2356314"/>
                </a:cubicBezTo>
                <a:cubicBezTo>
                  <a:pt x="7545725" y="2326796"/>
                  <a:pt x="7585023" y="2266373"/>
                  <a:pt x="7585023" y="2266373"/>
                </a:cubicBezTo>
                <a:cubicBezTo>
                  <a:pt x="7607677" y="2175755"/>
                  <a:pt x="7593499" y="2225955"/>
                  <a:pt x="7629993" y="2116471"/>
                </a:cubicBezTo>
                <a:lnTo>
                  <a:pt x="7644983" y="2071501"/>
                </a:lnTo>
                <a:cubicBezTo>
                  <a:pt x="7649980" y="2056511"/>
                  <a:pt x="7656142" y="2041859"/>
                  <a:pt x="7659974" y="2026530"/>
                </a:cubicBezTo>
                <a:lnTo>
                  <a:pt x="7674964" y="1966569"/>
                </a:lnTo>
                <a:cubicBezTo>
                  <a:pt x="7669967" y="1836654"/>
                  <a:pt x="7668919" y="1706528"/>
                  <a:pt x="7659974" y="1576825"/>
                </a:cubicBezTo>
                <a:cubicBezTo>
                  <a:pt x="7658887" y="1561061"/>
                  <a:pt x="7647071" y="1547517"/>
                  <a:pt x="7644983" y="1531855"/>
                </a:cubicBezTo>
                <a:cubicBezTo>
                  <a:pt x="7637031" y="1472214"/>
                  <a:pt x="7637023" y="1411729"/>
                  <a:pt x="7629993" y="1351973"/>
                </a:cubicBezTo>
                <a:cubicBezTo>
                  <a:pt x="7623415" y="1296062"/>
                  <a:pt x="7615921" y="1279776"/>
                  <a:pt x="7600013" y="1232051"/>
                </a:cubicBezTo>
                <a:cubicBezTo>
                  <a:pt x="7595016" y="1197074"/>
                  <a:pt x="7589151" y="1162210"/>
                  <a:pt x="7585023" y="1127120"/>
                </a:cubicBezTo>
                <a:cubicBezTo>
                  <a:pt x="7579156" y="1077248"/>
                  <a:pt x="7579287" y="1026575"/>
                  <a:pt x="7570033" y="977219"/>
                </a:cubicBezTo>
                <a:cubicBezTo>
                  <a:pt x="7564209" y="946158"/>
                  <a:pt x="7550046" y="917258"/>
                  <a:pt x="7540052" y="887278"/>
                </a:cubicBezTo>
                <a:lnTo>
                  <a:pt x="7510072" y="797337"/>
                </a:lnTo>
                <a:cubicBezTo>
                  <a:pt x="7505075" y="782347"/>
                  <a:pt x="7503847" y="765513"/>
                  <a:pt x="7495082" y="752366"/>
                </a:cubicBezTo>
                <a:lnTo>
                  <a:pt x="7465101" y="707396"/>
                </a:lnTo>
                <a:cubicBezTo>
                  <a:pt x="7460104" y="692406"/>
                  <a:pt x="7457177" y="676558"/>
                  <a:pt x="7450111" y="662425"/>
                </a:cubicBezTo>
                <a:cubicBezTo>
                  <a:pt x="7442054" y="646311"/>
                  <a:pt x="7427228" y="634014"/>
                  <a:pt x="7420131" y="617455"/>
                </a:cubicBezTo>
                <a:cubicBezTo>
                  <a:pt x="7407572" y="588150"/>
                  <a:pt x="7394067" y="489089"/>
                  <a:pt x="7390151" y="467553"/>
                </a:cubicBezTo>
                <a:cubicBezTo>
                  <a:pt x="7385593" y="442485"/>
                  <a:pt x="7389293" y="413801"/>
                  <a:pt x="7375160" y="392602"/>
                </a:cubicBezTo>
                <a:cubicBezTo>
                  <a:pt x="7366395" y="379455"/>
                  <a:pt x="7345180" y="382609"/>
                  <a:pt x="7330190" y="377612"/>
                </a:cubicBezTo>
                <a:cubicBezTo>
                  <a:pt x="7320197" y="362622"/>
                  <a:pt x="7311464" y="346710"/>
                  <a:pt x="7300210" y="332642"/>
                </a:cubicBezTo>
                <a:cubicBezTo>
                  <a:pt x="7281620" y="309404"/>
                  <a:pt x="7251230" y="285666"/>
                  <a:pt x="7225259" y="272681"/>
                </a:cubicBezTo>
                <a:cubicBezTo>
                  <a:pt x="7211126" y="265615"/>
                  <a:pt x="7195278" y="262688"/>
                  <a:pt x="7180288" y="257691"/>
                </a:cubicBezTo>
                <a:cubicBezTo>
                  <a:pt x="7155304" y="232707"/>
                  <a:pt x="7134735" y="202339"/>
                  <a:pt x="7105337" y="182740"/>
                </a:cubicBezTo>
                <a:cubicBezTo>
                  <a:pt x="7090347" y="172747"/>
                  <a:pt x="7074046" y="164484"/>
                  <a:pt x="7060367" y="152760"/>
                </a:cubicBezTo>
                <a:lnTo>
                  <a:pt x="6970426" y="62819"/>
                </a:ln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049712" y="3510186"/>
            <a:ext cx="859019" cy="494675"/>
          </a:xfrm>
          <a:custGeom>
            <a:avLst/>
            <a:gdLst>
              <a:gd name="connsiteX0" fmla="*/ 394324 w 859019"/>
              <a:gd name="connsiteY0" fmla="*/ 404734 h 494675"/>
              <a:gd name="connsiteX1" fmla="*/ 154481 w 859019"/>
              <a:gd name="connsiteY1" fmla="*/ 59961 h 494675"/>
              <a:gd name="connsiteX2" fmla="*/ 259412 w 859019"/>
              <a:gd name="connsiteY2" fmla="*/ 0 h 494675"/>
              <a:gd name="connsiteX3" fmla="*/ 319373 w 859019"/>
              <a:gd name="connsiteY3" fmla="*/ 119921 h 494675"/>
              <a:gd name="connsiteX4" fmla="*/ 349353 w 859019"/>
              <a:gd name="connsiteY4" fmla="*/ 209862 h 494675"/>
              <a:gd name="connsiteX5" fmla="*/ 379334 w 859019"/>
              <a:gd name="connsiteY5" fmla="*/ 119921 h 494675"/>
              <a:gd name="connsiteX6" fmla="*/ 424304 w 859019"/>
              <a:gd name="connsiteY6" fmla="*/ 44970 h 494675"/>
              <a:gd name="connsiteX7" fmla="*/ 469275 w 859019"/>
              <a:gd name="connsiteY7" fmla="*/ 14990 h 494675"/>
              <a:gd name="connsiteX8" fmla="*/ 559216 w 859019"/>
              <a:gd name="connsiteY8" fmla="*/ 29980 h 494675"/>
              <a:gd name="connsiteX9" fmla="*/ 589196 w 859019"/>
              <a:gd name="connsiteY9" fmla="*/ 74951 h 494675"/>
              <a:gd name="connsiteX10" fmla="*/ 574206 w 859019"/>
              <a:gd name="connsiteY10" fmla="*/ 299803 h 494675"/>
              <a:gd name="connsiteX11" fmla="*/ 559216 w 859019"/>
              <a:gd name="connsiteY11" fmla="*/ 344774 h 494675"/>
              <a:gd name="connsiteX12" fmla="*/ 454284 w 859019"/>
              <a:gd name="connsiteY12" fmla="*/ 419725 h 494675"/>
              <a:gd name="connsiteX13" fmla="*/ 409314 w 859019"/>
              <a:gd name="connsiteY13" fmla="*/ 464695 h 494675"/>
              <a:gd name="connsiteX14" fmla="*/ 319373 w 859019"/>
              <a:gd name="connsiteY14" fmla="*/ 494675 h 494675"/>
              <a:gd name="connsiteX15" fmla="*/ 244422 w 859019"/>
              <a:gd name="connsiteY15" fmla="*/ 479685 h 494675"/>
              <a:gd name="connsiteX16" fmla="*/ 229432 w 859019"/>
              <a:gd name="connsiteY16" fmla="*/ 434715 h 494675"/>
              <a:gd name="connsiteX17" fmla="*/ 199452 w 859019"/>
              <a:gd name="connsiteY17" fmla="*/ 404734 h 494675"/>
              <a:gd name="connsiteX18" fmla="*/ 139491 w 859019"/>
              <a:gd name="connsiteY18" fmla="*/ 269823 h 494675"/>
              <a:gd name="connsiteX19" fmla="*/ 94521 w 859019"/>
              <a:gd name="connsiteY19" fmla="*/ 179882 h 494675"/>
              <a:gd name="connsiteX20" fmla="*/ 34560 w 859019"/>
              <a:gd name="connsiteY20" fmla="*/ 119921 h 494675"/>
              <a:gd name="connsiteX21" fmla="*/ 4580 w 859019"/>
              <a:gd name="connsiteY21" fmla="*/ 74951 h 494675"/>
              <a:gd name="connsiteX22" fmla="*/ 124501 w 859019"/>
              <a:gd name="connsiteY22" fmla="*/ 164892 h 494675"/>
              <a:gd name="connsiteX23" fmla="*/ 154481 w 859019"/>
              <a:gd name="connsiteY23" fmla="*/ 209862 h 494675"/>
              <a:gd name="connsiteX24" fmla="*/ 214442 w 859019"/>
              <a:gd name="connsiteY24" fmla="*/ 284813 h 494675"/>
              <a:gd name="connsiteX25" fmla="*/ 229432 w 859019"/>
              <a:gd name="connsiteY25" fmla="*/ 329784 h 494675"/>
              <a:gd name="connsiteX26" fmla="*/ 364344 w 859019"/>
              <a:gd name="connsiteY26" fmla="*/ 404734 h 494675"/>
              <a:gd name="connsiteX27" fmla="*/ 469275 w 859019"/>
              <a:gd name="connsiteY27" fmla="*/ 374754 h 494675"/>
              <a:gd name="connsiteX28" fmla="*/ 559216 w 859019"/>
              <a:gd name="connsiteY28" fmla="*/ 314793 h 494675"/>
              <a:gd name="connsiteX29" fmla="*/ 619176 w 859019"/>
              <a:gd name="connsiteY29" fmla="*/ 284813 h 494675"/>
              <a:gd name="connsiteX30" fmla="*/ 679137 w 859019"/>
              <a:gd name="connsiteY30" fmla="*/ 224852 h 494675"/>
              <a:gd name="connsiteX31" fmla="*/ 724107 w 859019"/>
              <a:gd name="connsiteY31" fmla="*/ 194872 h 494675"/>
              <a:gd name="connsiteX32" fmla="*/ 754088 w 859019"/>
              <a:gd name="connsiteY32" fmla="*/ 164892 h 494675"/>
              <a:gd name="connsiteX33" fmla="*/ 799058 w 859019"/>
              <a:gd name="connsiteY33" fmla="*/ 149902 h 494675"/>
              <a:gd name="connsiteX34" fmla="*/ 859019 w 859019"/>
              <a:gd name="connsiteY34" fmla="*/ 119921 h 4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9019" h="494675">
                <a:moveTo>
                  <a:pt x="394324" y="404734"/>
                </a:moveTo>
                <a:cubicBezTo>
                  <a:pt x="222171" y="447774"/>
                  <a:pt x="227210" y="467245"/>
                  <a:pt x="154481" y="59961"/>
                </a:cubicBezTo>
                <a:cubicBezTo>
                  <a:pt x="147399" y="20303"/>
                  <a:pt x="224435" y="19987"/>
                  <a:pt x="259412" y="0"/>
                </a:cubicBezTo>
                <a:cubicBezTo>
                  <a:pt x="299409" y="59994"/>
                  <a:pt x="290036" y="39243"/>
                  <a:pt x="319373" y="119921"/>
                </a:cubicBezTo>
                <a:cubicBezTo>
                  <a:pt x="330173" y="149620"/>
                  <a:pt x="349353" y="209862"/>
                  <a:pt x="349353" y="209862"/>
                </a:cubicBezTo>
                <a:lnTo>
                  <a:pt x="379334" y="119921"/>
                </a:lnTo>
                <a:cubicBezTo>
                  <a:pt x="394610" y="74093"/>
                  <a:pt x="386893" y="74899"/>
                  <a:pt x="424304" y="44970"/>
                </a:cubicBezTo>
                <a:cubicBezTo>
                  <a:pt x="438372" y="33715"/>
                  <a:pt x="454285" y="24983"/>
                  <a:pt x="469275" y="14990"/>
                </a:cubicBezTo>
                <a:cubicBezTo>
                  <a:pt x="499255" y="19987"/>
                  <a:pt x="532031" y="16387"/>
                  <a:pt x="559216" y="29980"/>
                </a:cubicBezTo>
                <a:cubicBezTo>
                  <a:pt x="575330" y="38037"/>
                  <a:pt x="588197" y="56963"/>
                  <a:pt x="589196" y="74951"/>
                </a:cubicBezTo>
                <a:cubicBezTo>
                  <a:pt x="593363" y="149952"/>
                  <a:pt x="582501" y="225145"/>
                  <a:pt x="574206" y="299803"/>
                </a:cubicBezTo>
                <a:cubicBezTo>
                  <a:pt x="572461" y="315508"/>
                  <a:pt x="569332" y="332635"/>
                  <a:pt x="559216" y="344774"/>
                </a:cubicBezTo>
                <a:cubicBezTo>
                  <a:pt x="534673" y="374225"/>
                  <a:pt x="484108" y="394872"/>
                  <a:pt x="454284" y="419725"/>
                </a:cubicBezTo>
                <a:cubicBezTo>
                  <a:pt x="437998" y="433296"/>
                  <a:pt x="427845" y="454400"/>
                  <a:pt x="409314" y="464695"/>
                </a:cubicBezTo>
                <a:cubicBezTo>
                  <a:pt x="381689" y="480042"/>
                  <a:pt x="319373" y="494675"/>
                  <a:pt x="319373" y="494675"/>
                </a:cubicBezTo>
                <a:cubicBezTo>
                  <a:pt x="294389" y="489678"/>
                  <a:pt x="265621" y="493818"/>
                  <a:pt x="244422" y="479685"/>
                </a:cubicBezTo>
                <a:cubicBezTo>
                  <a:pt x="231275" y="470920"/>
                  <a:pt x="237561" y="448264"/>
                  <a:pt x="229432" y="434715"/>
                </a:cubicBezTo>
                <a:cubicBezTo>
                  <a:pt x="222161" y="422596"/>
                  <a:pt x="209445" y="414728"/>
                  <a:pt x="199452" y="404734"/>
                </a:cubicBezTo>
                <a:cubicBezTo>
                  <a:pt x="163774" y="297702"/>
                  <a:pt x="187001" y="341088"/>
                  <a:pt x="139491" y="269823"/>
                </a:cubicBezTo>
                <a:cubicBezTo>
                  <a:pt x="124982" y="226296"/>
                  <a:pt x="126222" y="216866"/>
                  <a:pt x="94521" y="179882"/>
                </a:cubicBezTo>
                <a:cubicBezTo>
                  <a:pt x="76126" y="158421"/>
                  <a:pt x="50239" y="143440"/>
                  <a:pt x="34560" y="119921"/>
                </a:cubicBezTo>
                <a:cubicBezTo>
                  <a:pt x="24567" y="104931"/>
                  <a:pt x="-12898" y="70582"/>
                  <a:pt x="4580" y="74951"/>
                </a:cubicBezTo>
                <a:cubicBezTo>
                  <a:pt x="28562" y="80946"/>
                  <a:pt x="99527" y="133674"/>
                  <a:pt x="124501" y="164892"/>
                </a:cubicBezTo>
                <a:cubicBezTo>
                  <a:pt x="135755" y="178960"/>
                  <a:pt x="143227" y="195794"/>
                  <a:pt x="154481" y="209862"/>
                </a:cubicBezTo>
                <a:cubicBezTo>
                  <a:pt x="239920" y="316660"/>
                  <a:pt x="122168" y="146403"/>
                  <a:pt x="214442" y="284813"/>
                </a:cubicBezTo>
                <a:cubicBezTo>
                  <a:pt x="219439" y="299803"/>
                  <a:pt x="218259" y="318611"/>
                  <a:pt x="229432" y="329784"/>
                </a:cubicBezTo>
                <a:cubicBezTo>
                  <a:pt x="280976" y="381328"/>
                  <a:pt x="307794" y="385885"/>
                  <a:pt x="364344" y="404734"/>
                </a:cubicBezTo>
                <a:cubicBezTo>
                  <a:pt x="378456" y="401206"/>
                  <a:pt x="451681" y="384528"/>
                  <a:pt x="469275" y="374754"/>
                </a:cubicBezTo>
                <a:cubicBezTo>
                  <a:pt x="500773" y="357255"/>
                  <a:pt x="526988" y="330907"/>
                  <a:pt x="559216" y="314793"/>
                </a:cubicBezTo>
                <a:cubicBezTo>
                  <a:pt x="579203" y="304800"/>
                  <a:pt x="601299" y="298220"/>
                  <a:pt x="619176" y="284813"/>
                </a:cubicBezTo>
                <a:cubicBezTo>
                  <a:pt x="641789" y="267853"/>
                  <a:pt x="655618" y="240531"/>
                  <a:pt x="679137" y="224852"/>
                </a:cubicBezTo>
                <a:cubicBezTo>
                  <a:pt x="694127" y="214859"/>
                  <a:pt x="710039" y="206126"/>
                  <a:pt x="724107" y="194872"/>
                </a:cubicBezTo>
                <a:cubicBezTo>
                  <a:pt x="735143" y="186043"/>
                  <a:pt x="741969" y="172163"/>
                  <a:pt x="754088" y="164892"/>
                </a:cubicBezTo>
                <a:cubicBezTo>
                  <a:pt x="767637" y="156763"/>
                  <a:pt x="784068" y="154899"/>
                  <a:pt x="799058" y="149902"/>
                </a:cubicBezTo>
                <a:cubicBezTo>
                  <a:pt x="848186" y="117149"/>
                  <a:pt x="826013" y="119921"/>
                  <a:pt x="859019" y="119921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31412" y="4043586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31412" y="5719986"/>
            <a:ext cx="1106393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“cat”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9984876">
            <a:off x="6483942" y="4616950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“meow”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377948" y="4107422"/>
            <a:ext cx="1185756" cy="1505080"/>
          </a:xfrm>
          <a:custGeom>
            <a:avLst/>
            <a:gdLst>
              <a:gd name="connsiteX0" fmla="*/ 758667 w 1272103"/>
              <a:gd name="connsiteY0" fmla="*/ 104932 h 1633928"/>
              <a:gd name="connsiteX1" fmla="*/ 698706 w 1272103"/>
              <a:gd name="connsiteY1" fmla="*/ 119922 h 1633928"/>
              <a:gd name="connsiteX2" fmla="*/ 9159 w 1272103"/>
              <a:gd name="connsiteY2" fmla="*/ 764499 h 1633928"/>
              <a:gd name="connsiteX3" fmla="*/ 24149 w 1272103"/>
              <a:gd name="connsiteY3" fmla="*/ 1543987 h 1633928"/>
              <a:gd name="connsiteX4" fmla="*/ 114090 w 1272103"/>
              <a:gd name="connsiteY4" fmla="*/ 1573968 h 1633928"/>
              <a:gd name="connsiteX5" fmla="*/ 249001 w 1272103"/>
              <a:gd name="connsiteY5" fmla="*/ 1618938 h 1633928"/>
              <a:gd name="connsiteX6" fmla="*/ 293972 w 1272103"/>
              <a:gd name="connsiteY6" fmla="*/ 1633928 h 1633928"/>
              <a:gd name="connsiteX7" fmla="*/ 548805 w 1272103"/>
              <a:gd name="connsiteY7" fmla="*/ 1618938 h 1633928"/>
              <a:gd name="connsiteX8" fmla="*/ 608765 w 1272103"/>
              <a:gd name="connsiteY8" fmla="*/ 1603948 h 1633928"/>
              <a:gd name="connsiteX9" fmla="*/ 713696 w 1272103"/>
              <a:gd name="connsiteY9" fmla="*/ 1588958 h 1633928"/>
              <a:gd name="connsiteX10" fmla="*/ 788647 w 1272103"/>
              <a:gd name="connsiteY10" fmla="*/ 1573968 h 1633928"/>
              <a:gd name="connsiteX11" fmla="*/ 848608 w 1272103"/>
              <a:gd name="connsiteY11" fmla="*/ 1558977 h 1633928"/>
              <a:gd name="connsiteX12" fmla="*/ 1223362 w 1272103"/>
              <a:gd name="connsiteY12" fmla="*/ 1528997 h 1633928"/>
              <a:gd name="connsiteX13" fmla="*/ 1223362 w 1272103"/>
              <a:gd name="connsiteY13" fmla="*/ 719528 h 1633928"/>
              <a:gd name="connsiteX14" fmla="*/ 1208372 w 1272103"/>
              <a:gd name="connsiteY14" fmla="*/ 644577 h 1633928"/>
              <a:gd name="connsiteX15" fmla="*/ 1193382 w 1272103"/>
              <a:gd name="connsiteY15" fmla="*/ 554636 h 1633928"/>
              <a:gd name="connsiteX16" fmla="*/ 1178392 w 1272103"/>
              <a:gd name="connsiteY16" fmla="*/ 479686 h 1633928"/>
              <a:gd name="connsiteX17" fmla="*/ 1163401 w 1272103"/>
              <a:gd name="connsiteY17" fmla="*/ 359764 h 1633928"/>
              <a:gd name="connsiteX18" fmla="*/ 1148411 w 1272103"/>
              <a:gd name="connsiteY18" fmla="*/ 254833 h 1633928"/>
              <a:gd name="connsiteX19" fmla="*/ 1133421 w 1272103"/>
              <a:gd name="connsiteY19" fmla="*/ 89941 h 1633928"/>
              <a:gd name="connsiteX20" fmla="*/ 1118431 w 1272103"/>
              <a:gd name="connsiteY20" fmla="*/ 29981 h 1633928"/>
              <a:gd name="connsiteX21" fmla="*/ 1088451 w 1272103"/>
              <a:gd name="connsiteY21" fmla="*/ 0 h 1633928"/>
              <a:gd name="connsiteX22" fmla="*/ 803637 w 1272103"/>
              <a:gd name="connsiteY22" fmla="*/ 29981 h 1633928"/>
              <a:gd name="connsiteX23" fmla="*/ 653736 w 1272103"/>
              <a:gd name="connsiteY23" fmla="*/ 74951 h 163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72103" h="1633928">
                <a:moveTo>
                  <a:pt x="758667" y="104932"/>
                </a:moveTo>
                <a:cubicBezTo>
                  <a:pt x="738680" y="109929"/>
                  <a:pt x="719291" y="119082"/>
                  <a:pt x="698706" y="119922"/>
                </a:cubicBezTo>
                <a:cubicBezTo>
                  <a:pt x="-186113" y="156037"/>
                  <a:pt x="29868" y="-105296"/>
                  <a:pt x="9159" y="764499"/>
                </a:cubicBezTo>
                <a:cubicBezTo>
                  <a:pt x="14156" y="1024328"/>
                  <a:pt x="-9259" y="1286266"/>
                  <a:pt x="24149" y="1543987"/>
                </a:cubicBezTo>
                <a:cubicBezTo>
                  <a:pt x="28212" y="1575327"/>
                  <a:pt x="84110" y="1563974"/>
                  <a:pt x="114090" y="1573968"/>
                </a:cubicBezTo>
                <a:lnTo>
                  <a:pt x="249001" y="1618938"/>
                </a:lnTo>
                <a:lnTo>
                  <a:pt x="293972" y="1633928"/>
                </a:lnTo>
                <a:cubicBezTo>
                  <a:pt x="378916" y="1628931"/>
                  <a:pt x="464097" y="1627005"/>
                  <a:pt x="548805" y="1618938"/>
                </a:cubicBezTo>
                <a:cubicBezTo>
                  <a:pt x="569314" y="1616985"/>
                  <a:pt x="588496" y="1607633"/>
                  <a:pt x="608765" y="1603948"/>
                </a:cubicBezTo>
                <a:cubicBezTo>
                  <a:pt x="643527" y="1597628"/>
                  <a:pt x="678845" y="1594766"/>
                  <a:pt x="713696" y="1588958"/>
                </a:cubicBezTo>
                <a:cubicBezTo>
                  <a:pt x="738828" y="1584769"/>
                  <a:pt x="763775" y="1579495"/>
                  <a:pt x="788647" y="1573968"/>
                </a:cubicBezTo>
                <a:cubicBezTo>
                  <a:pt x="808759" y="1569499"/>
                  <a:pt x="828115" y="1561097"/>
                  <a:pt x="848608" y="1558977"/>
                </a:cubicBezTo>
                <a:cubicBezTo>
                  <a:pt x="973260" y="1546082"/>
                  <a:pt x="1223362" y="1528997"/>
                  <a:pt x="1223362" y="1528997"/>
                </a:cubicBezTo>
                <a:cubicBezTo>
                  <a:pt x="1318249" y="1244336"/>
                  <a:pt x="1250013" y="1465770"/>
                  <a:pt x="1223362" y="719528"/>
                </a:cubicBezTo>
                <a:cubicBezTo>
                  <a:pt x="1222453" y="694066"/>
                  <a:pt x="1212930" y="669644"/>
                  <a:pt x="1208372" y="644577"/>
                </a:cubicBezTo>
                <a:cubicBezTo>
                  <a:pt x="1202935" y="614673"/>
                  <a:pt x="1198819" y="584540"/>
                  <a:pt x="1193382" y="554636"/>
                </a:cubicBezTo>
                <a:cubicBezTo>
                  <a:pt x="1188824" y="529569"/>
                  <a:pt x="1182266" y="504868"/>
                  <a:pt x="1178392" y="479686"/>
                </a:cubicBezTo>
                <a:cubicBezTo>
                  <a:pt x="1172266" y="439869"/>
                  <a:pt x="1168725" y="399696"/>
                  <a:pt x="1163401" y="359764"/>
                </a:cubicBezTo>
                <a:cubicBezTo>
                  <a:pt x="1158731" y="324742"/>
                  <a:pt x="1152313" y="289949"/>
                  <a:pt x="1148411" y="254833"/>
                </a:cubicBezTo>
                <a:cubicBezTo>
                  <a:pt x="1142316" y="199980"/>
                  <a:pt x="1140715" y="144648"/>
                  <a:pt x="1133421" y="89941"/>
                </a:cubicBezTo>
                <a:cubicBezTo>
                  <a:pt x="1130698" y="69520"/>
                  <a:pt x="1127644" y="48408"/>
                  <a:pt x="1118431" y="29981"/>
                </a:cubicBezTo>
                <a:cubicBezTo>
                  <a:pt x="1112111" y="17340"/>
                  <a:pt x="1098444" y="9994"/>
                  <a:pt x="1088451" y="0"/>
                </a:cubicBezTo>
                <a:cubicBezTo>
                  <a:pt x="977865" y="8507"/>
                  <a:pt x="904382" y="8393"/>
                  <a:pt x="803637" y="29981"/>
                </a:cubicBezTo>
                <a:cubicBezTo>
                  <a:pt x="689222" y="54498"/>
                  <a:pt x="716138" y="43750"/>
                  <a:pt x="653736" y="74951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77948" y="5783822"/>
            <a:ext cx="129073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“seal”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5332" y="4297634"/>
            <a:ext cx="1097257" cy="112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endParaRPr lang="en-US" sz="2400" dirty="0" smtClean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ow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endParaRPr lang="en-US" sz="24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</a:t>
            </a:r>
            <a:r>
              <a:rPr lang="en-US" sz="3600" dirty="0" err="1" smtClean="0"/>
              <a:t>ArrayLists</a:t>
            </a:r>
            <a:endParaRPr lang="en-US" sz="3600" dirty="0" smtClean="0"/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What’s Trending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68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Counting </a:t>
            </a:r>
            <a:r>
              <a:rPr lang="en-US" altLang="x-none" dirty="0" smtClean="0"/>
              <a:t>Exercise</a:t>
            </a:r>
            <a:endParaRPr lang="en-US" altLang="x-none" dirty="0"/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Write a program to count the number of occurrences of each unique word in a large text file (e.g. </a:t>
            </a:r>
            <a:r>
              <a:rPr lang="en-US" altLang="x-none" i="1" dirty="0"/>
              <a:t>Moby Dick</a:t>
            </a:r>
            <a:r>
              <a:rPr lang="en-US" altLang="x-none" dirty="0"/>
              <a:t> ).</a:t>
            </a:r>
          </a:p>
          <a:p>
            <a:pPr lvl="1"/>
            <a:endParaRPr lang="en-US" altLang="x-none" sz="800" dirty="0"/>
          </a:p>
          <a:p>
            <a:pPr lvl="1"/>
            <a:r>
              <a:rPr lang="en-US" altLang="x-none" dirty="0"/>
              <a:t>Allow the user to type a word and report how many times that word appeared in the book.</a:t>
            </a:r>
          </a:p>
          <a:p>
            <a:pPr lvl="1"/>
            <a:r>
              <a:rPr lang="en-US" altLang="x-none" dirty="0"/>
              <a:t>Report all words that appeared in the book at least 500 times.</a:t>
            </a:r>
          </a:p>
          <a:p>
            <a:pPr lvl="1"/>
            <a:endParaRPr lang="en-US" altLang="x-none" dirty="0"/>
          </a:p>
          <a:p>
            <a:pPr lvl="1"/>
            <a:endParaRPr lang="en-US" altLang="x-none" dirty="0"/>
          </a:p>
          <a:p>
            <a:r>
              <a:rPr lang="en-US" altLang="x-none" dirty="0"/>
              <a:t>How can a </a:t>
            </a:r>
            <a:r>
              <a:rPr lang="en-US" altLang="x-none" b="1" dirty="0"/>
              <a:t>map</a:t>
            </a:r>
            <a:r>
              <a:rPr lang="en-US" altLang="x-none" dirty="0"/>
              <a:t> help us solve this problem?</a:t>
            </a:r>
          </a:p>
          <a:p>
            <a:pPr lvl="1"/>
            <a:r>
              <a:rPr lang="en-US" altLang="x-none" dirty="0"/>
              <a:t>Think about scanning over a file containing this input data:</a:t>
            </a:r>
          </a:p>
          <a:p>
            <a:pPr lvl="1"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To be or not to be or to be a bee not two bees ...</a:t>
            </a:r>
          </a:p>
          <a:p>
            <a:pPr lvl="1">
              <a:buFontTx/>
              <a:buNone/>
            </a:pPr>
            <a:r>
              <a:rPr lang="en-US" altLang="x-none" b="1" dirty="0">
                <a:latin typeface="Consolas" charset="0"/>
              </a:rPr>
              <a:t>^</a:t>
            </a:r>
          </a:p>
        </p:txBody>
      </p:sp>
      <p:sp>
        <p:nvSpPr>
          <p:cNvPr id="1620996" name="Rectangle 4"/>
          <p:cNvSpPr>
            <a:spLocks noChangeArrowheads="1"/>
          </p:cNvSpPr>
          <p:nvPr/>
        </p:nvSpPr>
        <p:spPr bwMode="auto">
          <a:xfrm>
            <a:off x="381000" y="5257800"/>
            <a:ext cx="8229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Maps and </a:t>
            </a:r>
            <a:r>
              <a:rPr lang="en-US" altLang="x-none" dirty="0" smtClean="0"/>
              <a:t>Tallying</a:t>
            </a:r>
            <a:endParaRPr lang="en-US" altLang="x-none" dirty="0"/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1775" indent="-231775">
              <a:tabLst>
                <a:tab pos="2228850" algn="l"/>
              </a:tabLst>
            </a:pPr>
            <a:r>
              <a:rPr lang="en-US" altLang="x-none"/>
              <a:t>a map can be thought of as generalization of a tallying array</a:t>
            </a:r>
          </a:p>
          <a:p>
            <a:pPr marL="625475" lvl="1" indent="-279400">
              <a:tabLst>
                <a:tab pos="2228850" algn="l"/>
              </a:tabLst>
            </a:pPr>
            <a:r>
              <a:rPr lang="en-US" altLang="x-none"/>
              <a:t>the "index" (key) doesn't have to be an </a:t>
            </a:r>
            <a:r>
              <a:rPr lang="en-US" altLang="x-none">
                <a:latin typeface="Consolas" charset="0"/>
              </a:rPr>
              <a:t>int</a:t>
            </a:r>
          </a:p>
          <a:p>
            <a:pPr marL="625475" lvl="1" indent="-279400">
              <a:tabLst>
                <a:tab pos="2228850" algn="l"/>
              </a:tabLst>
            </a:pPr>
            <a:endParaRPr lang="en-US" altLang="x-none" sz="800"/>
          </a:p>
          <a:p>
            <a:pPr marL="625475" lvl="1" indent="-279400">
              <a:tabLst>
                <a:tab pos="2228850" algn="l"/>
              </a:tabLst>
            </a:pPr>
            <a:r>
              <a:rPr lang="en-US" altLang="x-none"/>
              <a:t>count digits: </a:t>
            </a:r>
            <a:r>
              <a:rPr lang="en-US" altLang="x-none">
                <a:latin typeface="Consolas" charset="0"/>
              </a:rPr>
              <a:t>22092310907</a:t>
            </a:r>
          </a:p>
          <a:p>
            <a:pPr marL="625475" lvl="1" indent="-279400">
              <a:tabLst>
                <a:tab pos="2228850" algn="l"/>
              </a:tabLst>
            </a:pPr>
            <a:endParaRPr lang="en-US" altLang="x-none"/>
          </a:p>
          <a:p>
            <a:pPr marL="625475" lvl="1" indent="-279400">
              <a:tabLst>
                <a:tab pos="2228850" algn="l"/>
              </a:tabLst>
            </a:pPr>
            <a:endParaRPr lang="en-US" altLang="x-none"/>
          </a:p>
          <a:p>
            <a:pPr marL="625475" lvl="1" indent="-279400">
              <a:lnSpc>
                <a:spcPct val="70000"/>
              </a:lnSpc>
              <a:buFontTx/>
              <a:buNone/>
              <a:tabLst>
                <a:tab pos="2228850" algn="l"/>
              </a:tabLst>
            </a:pPr>
            <a:r>
              <a:rPr lang="en-US" altLang="x-none">
                <a:solidFill>
                  <a:srgbClr val="008000"/>
                </a:solidFill>
                <a:latin typeface="Consolas" charset="0"/>
              </a:rPr>
              <a:t>	// (R)epublican, (D)emocrat, (I)ndependent</a:t>
            </a:r>
          </a:p>
          <a:p>
            <a:pPr marL="625475" lvl="1" indent="-279400">
              <a:lnSpc>
                <a:spcPct val="70000"/>
              </a:lnSpc>
              <a:tabLst>
                <a:tab pos="2228850" algn="l"/>
              </a:tabLst>
            </a:pPr>
            <a:r>
              <a:rPr lang="en-US" altLang="x-none"/>
              <a:t>count votes:	</a:t>
            </a:r>
            <a:r>
              <a:rPr lang="en-US" altLang="x-none">
                <a:latin typeface="Consolas" charset="0"/>
              </a:rPr>
              <a:t>"RDDDDDDRRRRRDDDDDDRDRRIRDRRIRDRRID"</a:t>
            </a:r>
          </a:p>
        </p:txBody>
      </p:sp>
      <p:graphicFrame>
        <p:nvGraphicFramePr>
          <p:cNvPr id="1618948" name="Group 4"/>
          <p:cNvGraphicFramePr>
            <a:graphicFrameLocks noGrp="1"/>
          </p:cNvGraphicFramePr>
          <p:nvPr/>
        </p:nvGraphicFramePr>
        <p:xfrm>
          <a:off x="4600575" y="2209800"/>
          <a:ext cx="4086225" cy="792480"/>
        </p:xfrm>
        <a:graphic>
          <a:graphicData uri="http://schemas.openxmlformats.org/drawingml/2006/table">
            <a:tbl>
              <a:tblPr/>
              <a:tblGrid>
                <a:gridCol w="782638"/>
                <a:gridCol w="330200"/>
                <a:gridCol w="330200"/>
                <a:gridCol w="330200"/>
                <a:gridCol w="330200"/>
                <a:gridCol w="331787"/>
                <a:gridCol w="330200"/>
                <a:gridCol w="330200"/>
                <a:gridCol w="330200"/>
                <a:gridCol w="330200"/>
                <a:gridCol w="330200"/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8984" name="Line 40"/>
          <p:cNvSpPr>
            <a:spLocks noChangeShapeType="1"/>
          </p:cNvSpPr>
          <p:nvPr/>
        </p:nvSpPr>
        <p:spPr bwMode="auto">
          <a:xfrm>
            <a:off x="2971800" y="26955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18985" name="Group 41"/>
          <p:cNvGraphicFramePr>
            <a:graphicFrameLocks noGrp="1"/>
          </p:cNvGraphicFramePr>
          <p:nvPr/>
        </p:nvGraphicFramePr>
        <p:xfrm>
          <a:off x="1095375" y="4257675"/>
          <a:ext cx="2638425" cy="792480"/>
        </p:xfrm>
        <a:graphic>
          <a:graphicData uri="http://schemas.openxmlformats.org/drawingml/2006/table">
            <a:tbl>
              <a:tblPr/>
              <a:tblGrid>
                <a:gridCol w="855663"/>
                <a:gridCol w="636587"/>
                <a:gridCol w="619125"/>
                <a:gridCol w="527050"/>
              </a:tblGrid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key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"R"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"D"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"I"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9014" name="Text Box 70"/>
          <p:cNvSpPr txBox="1">
            <a:spLocks noChangeArrowheads="1"/>
          </p:cNvSpPr>
          <p:nvPr/>
        </p:nvSpPr>
        <p:spPr bwMode="auto">
          <a:xfrm>
            <a:off x="4724400" y="4473575"/>
            <a:ext cx="2176463" cy="156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x-none"/>
              <a:t> </a:t>
            </a:r>
            <a:r>
              <a:rPr lang="en-US" altLang="x-none" u="sng"/>
              <a:t>key</a:t>
            </a:r>
            <a:r>
              <a:rPr lang="en-US" altLang="x-none"/>
              <a:t>            </a:t>
            </a:r>
            <a:r>
              <a:rPr lang="en-US" altLang="x-none" u="sng"/>
              <a:t>value</a:t>
            </a:r>
          </a:p>
          <a:p>
            <a:r>
              <a:rPr lang="en-US" altLang="x-none"/>
              <a:t>"R"	→    16</a:t>
            </a:r>
          </a:p>
          <a:p>
            <a:r>
              <a:rPr lang="en-US" altLang="x-none"/>
              <a:t>"D"	→    14</a:t>
            </a:r>
          </a:p>
          <a:p>
            <a:r>
              <a:rPr lang="en-US" altLang="x-none"/>
              <a:t>"I"	→      3</a:t>
            </a:r>
          </a:p>
        </p:txBody>
      </p:sp>
    </p:spTree>
    <p:extLst>
      <p:ext uri="{BB962C8B-B14F-4D97-AF65-F5344CB8AC3E}">
        <p14:creationId xmlns:p14="http://schemas.microsoft.com/office/powerpoint/2010/main" val="196052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</a:t>
            </a:r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HashMaps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Practice: Dictionary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HashMaps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as Counters</a:t>
            </a:r>
          </a:p>
          <a:p>
            <a:r>
              <a:rPr lang="en-US" sz="3600" dirty="0" smtClean="0"/>
              <a:t>Practice: What’s Trending</a:t>
            </a:r>
            <a:endParaRPr lang="en-US" sz="3600" dirty="0" smtClean="0"/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3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Practice: What's Trending</a:t>
            </a:r>
            <a:r>
              <a:rPr lang="en-US" altLang="x-none" dirty="0"/>
              <a:t>?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Social media can be used to monitor popular conversation topics.</a:t>
            </a:r>
          </a:p>
          <a:p>
            <a:r>
              <a:rPr lang="en-US" altLang="x-none" dirty="0"/>
              <a:t>Write a program to count the frequency of </a:t>
            </a:r>
            <a:r>
              <a:rPr lang="en-US" altLang="x-none" b="1" dirty="0"/>
              <a:t>#hashtags</a:t>
            </a:r>
            <a:r>
              <a:rPr lang="en-US" altLang="x-none" dirty="0"/>
              <a:t> in tweets:</a:t>
            </a:r>
          </a:p>
          <a:p>
            <a:pPr lvl="1"/>
            <a:r>
              <a:rPr lang="en-US" altLang="x-none" dirty="0"/>
              <a:t>Read saved tweets from a large text file.</a:t>
            </a:r>
          </a:p>
          <a:p>
            <a:pPr lvl="1"/>
            <a:r>
              <a:rPr lang="en-US" altLang="x-none" dirty="0"/>
              <a:t>Report hashtags that occur at least </a:t>
            </a:r>
            <a:r>
              <a:rPr lang="en-US" altLang="x-none" dirty="0" smtClean="0"/>
              <a:t>15 times</a:t>
            </a:r>
            <a:r>
              <a:rPr lang="en-US" altLang="x-none" dirty="0"/>
              <a:t>.</a:t>
            </a:r>
          </a:p>
          <a:p>
            <a:pPr lvl="1">
              <a:buFontTx/>
              <a:buNone/>
            </a:pPr>
            <a:endParaRPr lang="en-US" altLang="x-none" dirty="0"/>
          </a:p>
          <a:p>
            <a:r>
              <a:rPr lang="en-US" altLang="x-none" dirty="0"/>
              <a:t>How can a </a:t>
            </a:r>
            <a:r>
              <a:rPr lang="en-US" altLang="x-none" b="1" dirty="0"/>
              <a:t>map</a:t>
            </a:r>
            <a:r>
              <a:rPr lang="en-US" altLang="x-none" dirty="0"/>
              <a:t> help us solve this problem?</a:t>
            </a:r>
          </a:p>
          <a:p>
            <a:pPr lvl="1">
              <a:buFontTx/>
              <a:buNone/>
            </a:pPr>
            <a:r>
              <a:rPr lang="en-US" altLang="x-none" dirty="0"/>
              <a:t>Given these hashtags</a:t>
            </a:r>
            <a:r>
              <a:rPr lang="is-IS" altLang="x-none" dirty="0"/>
              <a:t>…		We want to store...</a:t>
            </a:r>
            <a:endParaRPr lang="en-US" altLang="x-none" dirty="0"/>
          </a:p>
        </p:txBody>
      </p:sp>
      <p:sp>
        <p:nvSpPr>
          <p:cNvPr id="1620996" name="Rectangle 4"/>
          <p:cNvSpPr>
            <a:spLocks noChangeArrowheads="1"/>
          </p:cNvSpPr>
          <p:nvPr/>
        </p:nvSpPr>
        <p:spPr bwMode="auto">
          <a:xfrm>
            <a:off x="838200" y="4419600"/>
            <a:ext cx="2438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x-none">
                <a:latin typeface="Consolas" charset="0"/>
                <a:ea typeface="ＭＳ Ｐゴシック" charset="-128"/>
              </a:rPr>
              <a:t>#stanford</a:t>
            </a:r>
          </a:p>
          <a:p>
            <a:r>
              <a:rPr lang="en-US" altLang="x-none">
                <a:latin typeface="Consolas" charset="0"/>
                <a:ea typeface="ＭＳ Ｐゴシック" charset="-128"/>
              </a:rPr>
              <a:t>#summer</a:t>
            </a:r>
          </a:p>
          <a:p>
            <a:r>
              <a:rPr lang="en-US" altLang="x-none">
                <a:latin typeface="Consolas" charset="0"/>
                <a:ea typeface="ＭＳ Ｐゴシック" charset="-128"/>
              </a:rPr>
              <a:t>#california</a:t>
            </a:r>
          </a:p>
          <a:p>
            <a:r>
              <a:rPr lang="en-US" altLang="x-none">
                <a:latin typeface="Consolas" charset="0"/>
                <a:ea typeface="ＭＳ Ｐゴシック" charset="-128"/>
              </a:rPr>
              <a:t>#stanford</a:t>
            </a:r>
          </a:p>
        </p:txBody>
      </p:sp>
      <p:sp>
        <p:nvSpPr>
          <p:cNvPr id="6" name="Text Box 70"/>
          <p:cNvSpPr txBox="1">
            <a:spLocks noChangeArrowheads="1"/>
          </p:cNvSpPr>
          <p:nvPr/>
        </p:nvSpPr>
        <p:spPr bwMode="auto">
          <a:xfrm>
            <a:off x="4724400" y="4419600"/>
            <a:ext cx="35052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Consolas" charset="0"/>
                <a:ea typeface="ＭＳ Ｐゴシック" charset="-128"/>
              </a:rPr>
              <a:t>"</a:t>
            </a:r>
            <a:r>
              <a:rPr lang="en-US" altLang="x-none">
                <a:latin typeface="Consolas" charset="0"/>
                <a:ea typeface="ＭＳ Ｐゴシック" charset="-128"/>
              </a:rPr>
              <a:t>#stanford"   → 2</a:t>
            </a:r>
          </a:p>
          <a:p>
            <a:r>
              <a:rPr lang="en-US" altLang="en-US">
                <a:latin typeface="Consolas" charset="0"/>
                <a:ea typeface="ＭＳ Ｐゴシック" charset="-128"/>
              </a:rPr>
              <a:t>"</a:t>
            </a:r>
            <a:r>
              <a:rPr lang="en-US" altLang="x-none">
                <a:latin typeface="Consolas" charset="0"/>
                <a:ea typeface="ＭＳ Ｐゴシック" charset="-128"/>
              </a:rPr>
              <a:t>#summer"     → 1</a:t>
            </a:r>
          </a:p>
          <a:p>
            <a:r>
              <a:rPr lang="en-US" altLang="en-US">
                <a:latin typeface="Consolas" charset="0"/>
                <a:ea typeface="ＭＳ Ｐゴシック" charset="-128"/>
              </a:rPr>
              <a:t>"</a:t>
            </a:r>
            <a:r>
              <a:rPr lang="en-US" altLang="x-none">
                <a:latin typeface="Consolas" charset="0"/>
                <a:ea typeface="ＭＳ Ｐゴシック" charset="-128"/>
              </a:rPr>
              <a:t>#california" → 1</a:t>
            </a:r>
          </a:p>
        </p:txBody>
      </p:sp>
    </p:spTree>
    <p:extLst>
      <p:ext uri="{BB962C8B-B14F-4D97-AF65-F5344CB8AC3E}">
        <p14:creationId xmlns:p14="http://schemas.microsoft.com/office/powerpoint/2010/main" val="132075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0996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</a:t>
            </a:r>
            <a:r>
              <a:rPr lang="en-US" sz="3600" dirty="0" err="1" smtClean="0"/>
              <a:t>ArrayLists</a:t>
            </a:r>
            <a:endParaRPr lang="en-US" sz="3600" dirty="0" smtClean="0"/>
          </a:p>
          <a:p>
            <a:r>
              <a:rPr lang="en-US" sz="3600" dirty="0" err="1" smtClean="0"/>
              <a:t>HashMaps</a:t>
            </a:r>
            <a:endParaRPr lang="en-US" sz="3600" dirty="0" smtClean="0"/>
          </a:p>
          <a:p>
            <a:r>
              <a:rPr lang="en-US" sz="3600" dirty="0" smtClean="0"/>
              <a:t>Practice: Dictionary</a:t>
            </a:r>
          </a:p>
          <a:p>
            <a:r>
              <a:rPr lang="en-US" sz="3600" dirty="0" err="1" smtClean="0"/>
              <a:t>HashMaps</a:t>
            </a:r>
            <a:r>
              <a:rPr lang="en-US" sz="3600" dirty="0" smtClean="0"/>
              <a:t> as Counters</a:t>
            </a:r>
          </a:p>
          <a:p>
            <a:r>
              <a:rPr lang="en-US" sz="3600" dirty="0" smtClean="0"/>
              <a:t>Practice: What’s Trending</a:t>
            </a:r>
          </a:p>
          <a:p>
            <a:endParaRPr lang="en-US" sz="3600" dirty="0"/>
          </a:p>
          <a:p>
            <a:endParaRPr lang="en-US" sz="3600" dirty="0" smtClean="0"/>
          </a:p>
          <a:p>
            <a:pPr marL="0" indent="0">
              <a:buNone/>
            </a:pPr>
            <a:r>
              <a:rPr lang="en-US" sz="3600" b="1" dirty="0" smtClean="0"/>
              <a:t>Next time: </a:t>
            </a:r>
            <a:r>
              <a:rPr lang="en-US" sz="3600" dirty="0" smtClean="0"/>
              <a:t>defining our own variable types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0892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Overflow (extra) slides</a:t>
            </a:r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6625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Anagram exercise</a:t>
            </a: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Write a program to find all </a:t>
            </a:r>
            <a:r>
              <a:rPr lang="en-US" altLang="x-none" b="1"/>
              <a:t>anagrams</a:t>
            </a:r>
            <a:r>
              <a:rPr lang="en-US" altLang="x-none"/>
              <a:t> of a word the user types.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8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Type a word [Enter to quit]: </a:t>
            </a:r>
            <a:r>
              <a:rPr lang="en-US" altLang="x-none" sz="1800" b="1">
                <a:solidFill>
                  <a:schemeClr val="accent2"/>
                </a:solidFill>
                <a:latin typeface="Consolas" charset="0"/>
              </a:rPr>
              <a:t>scared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Anagrams of scared: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cadres cedars sacred scared</a:t>
            </a:r>
          </a:p>
          <a:p>
            <a:pPr lvl="1">
              <a:buFontTx/>
              <a:buNone/>
            </a:pPr>
            <a:endParaRPr lang="en-US" altLang="x-none" sz="1800">
              <a:latin typeface="Consolas" charset="0"/>
            </a:endParaRPr>
          </a:p>
          <a:p>
            <a:r>
              <a:rPr lang="en-US" altLang="x-none"/>
              <a:t>How can a </a:t>
            </a:r>
            <a:r>
              <a:rPr lang="en-US" altLang="x-none" b="1"/>
              <a:t>map</a:t>
            </a:r>
            <a:r>
              <a:rPr lang="en-US" altLang="x-none"/>
              <a:t> help us solve this problem?</a:t>
            </a:r>
          </a:p>
        </p:txBody>
      </p:sp>
    </p:spTree>
    <p:extLst>
      <p:ext uri="{BB962C8B-B14F-4D97-AF65-F5344CB8AC3E}">
        <p14:creationId xmlns:p14="http://schemas.microsoft.com/office/powerpoint/2010/main" val="7475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Anagram observation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Every word has a </a:t>
            </a:r>
            <a:r>
              <a:rPr lang="en-US" altLang="x-none" i="1"/>
              <a:t>sorted form</a:t>
            </a:r>
            <a:r>
              <a:rPr lang="en-US" altLang="x-none"/>
              <a:t> where its letters are arranged into alphabetical order.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</a:rPr>
              <a:t>	"fare"</a:t>
            </a:r>
            <a:r>
              <a:rPr lang="en-US" altLang="x-none"/>
              <a:t>	</a:t>
            </a:r>
            <a:r>
              <a:rPr lang="en-US" altLang="x-none">
                <a:sym typeface="Symbol" charset="2"/>
              </a:rPr>
              <a:t>  </a:t>
            </a:r>
            <a:r>
              <a:rPr lang="en-US" altLang="x-none">
                <a:latin typeface="Consolas" charset="0"/>
                <a:sym typeface="Symbol" charset="2"/>
              </a:rPr>
              <a:t>"aefr"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</a:rPr>
              <a:t>	"fear"</a:t>
            </a:r>
            <a:r>
              <a:rPr lang="en-US" altLang="x-none"/>
              <a:t>	</a:t>
            </a:r>
            <a:r>
              <a:rPr lang="en-US" altLang="x-none">
                <a:sym typeface="Symbol" charset="2"/>
              </a:rPr>
              <a:t>  </a:t>
            </a:r>
            <a:r>
              <a:rPr lang="en-US" altLang="x-none">
                <a:latin typeface="Consolas" charset="0"/>
                <a:sym typeface="Symbol" charset="2"/>
              </a:rPr>
              <a:t>"aefr"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sym typeface="Symbol" charset="2"/>
              </a:rPr>
              <a:t>	"swell"</a:t>
            </a:r>
            <a:r>
              <a:rPr lang="en-US" altLang="x-none"/>
              <a:t>	</a:t>
            </a:r>
            <a:r>
              <a:rPr lang="en-US" altLang="x-none">
                <a:sym typeface="Symbol" charset="2"/>
              </a:rPr>
              <a:t>  </a:t>
            </a:r>
            <a:r>
              <a:rPr lang="en-US" altLang="x-none">
                <a:latin typeface="Consolas" charset="0"/>
                <a:sym typeface="Symbol" charset="2"/>
              </a:rPr>
              <a:t>"ellsw"</a:t>
            </a:r>
          </a:p>
          <a:p>
            <a:pPr lvl="1">
              <a:buFontTx/>
              <a:buNone/>
            </a:pPr>
            <a:r>
              <a:rPr lang="en-US" altLang="x-none">
                <a:latin typeface="Consolas" charset="0"/>
                <a:sym typeface="Symbol" charset="2"/>
              </a:rPr>
              <a:t>	"wells"</a:t>
            </a:r>
            <a:r>
              <a:rPr lang="en-US" altLang="x-none">
                <a:sym typeface="Symbol" charset="2"/>
              </a:rPr>
              <a:t>	  </a:t>
            </a:r>
            <a:r>
              <a:rPr lang="en-US" altLang="x-none">
                <a:latin typeface="Consolas" charset="0"/>
                <a:sym typeface="Symbol" charset="2"/>
              </a:rPr>
              <a:t>"ellsw"</a:t>
            </a:r>
          </a:p>
          <a:p>
            <a:pPr lvl="1"/>
            <a:endParaRPr lang="en-US" altLang="x-none">
              <a:sym typeface="Symbol" charset="2"/>
            </a:endParaRPr>
          </a:p>
          <a:p>
            <a:r>
              <a:rPr lang="en-US" altLang="x-none">
                <a:sym typeface="Symbol" charset="2"/>
              </a:rPr>
              <a:t>Notice that anagrams have the same sorted form as each other.</a:t>
            </a:r>
          </a:p>
          <a:p>
            <a:pPr lvl="1"/>
            <a:r>
              <a:rPr lang="en-US" altLang="x-none">
                <a:sym typeface="Symbol" charset="2"/>
              </a:rPr>
              <a:t>How is this helpful for solving the problem?</a:t>
            </a:r>
          </a:p>
          <a:p>
            <a:pPr lvl="1"/>
            <a:r>
              <a:rPr lang="en-US" altLang="x-none">
                <a:sym typeface="Symbol" charset="2"/>
              </a:rPr>
              <a:t>Suppose we were given a </a:t>
            </a:r>
            <a:r>
              <a:rPr lang="en-US" altLang="x-none" b="1">
                <a:latin typeface="Consolas" charset="0"/>
                <a:sym typeface="Symbol" charset="2"/>
              </a:rPr>
              <a:t>sortLetters</a:t>
            </a:r>
            <a:r>
              <a:rPr lang="en-US" altLang="x-none">
                <a:sym typeface="Symbol" charset="2"/>
              </a:rPr>
              <a:t> method.  How to use it?</a:t>
            </a:r>
          </a:p>
          <a:p>
            <a:pPr lvl="1"/>
            <a:endParaRPr lang="en-US" altLang="x-none">
              <a:sym typeface="Symbol" charset="2"/>
            </a:endParaRPr>
          </a:p>
          <a:p>
            <a:pPr lvl="1"/>
            <a:endParaRPr lang="en-US" altLang="x-none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40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Anagram solution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public String </a:t>
            </a:r>
            <a:r>
              <a:rPr lang="en-US" altLang="x-none" sz="1800" b="1">
                <a:latin typeface="Consolas" charset="0"/>
              </a:rPr>
              <a:t>sortLetters</a:t>
            </a:r>
            <a:r>
              <a:rPr lang="en-US" altLang="x-none" sz="1800">
                <a:latin typeface="Consolas" charset="0"/>
              </a:rPr>
              <a:t>(String s) { ... }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assume this exists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...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x-none" sz="1800">
              <a:latin typeface="Consolas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build map of {sorted form =&gt; all words with that sorted form}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 b="1">
                <a:latin typeface="Consolas" charset="0"/>
              </a:rPr>
              <a:t>HashMap&lt;String, String&gt; anagrams = new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 b="1">
                <a:latin typeface="Consolas" charset="0"/>
              </a:rPr>
              <a:t>    HashMap&lt;String, String&gt;();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try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Scanner input = new Scanner(new File("dictionary.txt"));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while (true)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String word = input.next();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String sorted = sortLetters(word);   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"acders"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if (</a:t>
            </a:r>
            <a:r>
              <a:rPr lang="en-US" altLang="x-none" sz="1800" b="1">
                <a:latin typeface="Consolas" charset="0"/>
              </a:rPr>
              <a:t>anagrams.containsKey(sorted)</a:t>
            </a:r>
            <a:r>
              <a:rPr lang="en-US" altLang="x-none" sz="1800">
                <a:latin typeface="Consolas" charset="0"/>
              </a:rPr>
              <a:t>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    String rest = anagrams.get(sorted);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    </a:t>
            </a:r>
            <a:r>
              <a:rPr lang="en-US" altLang="x-none" sz="1800" b="1">
                <a:latin typeface="Consolas" charset="0"/>
              </a:rPr>
              <a:t>anagrams.put</a:t>
            </a:r>
            <a:r>
              <a:rPr lang="en-US" altLang="x-none" sz="1800">
                <a:latin typeface="Consolas" charset="0"/>
              </a:rPr>
              <a:t>(sorted, rest + " " + word);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append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    </a:t>
            </a:r>
            <a:r>
              <a:rPr lang="en-US" altLang="x-none" sz="1800" b="1">
                <a:latin typeface="Consolas" charset="0"/>
              </a:rPr>
              <a:t>anagrams.put</a:t>
            </a:r>
            <a:r>
              <a:rPr lang="en-US" altLang="x-none" sz="1800">
                <a:latin typeface="Consolas" charset="0"/>
              </a:rPr>
              <a:t>(sorted, word);      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new k/v pair</a:t>
            </a:r>
            <a:endParaRPr lang="en-US" altLang="x-none" sz="1800" b="1">
              <a:solidFill>
                <a:srgbClr val="008000"/>
              </a:solidFill>
              <a:latin typeface="Consolas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</a:t>
            </a: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{"acders" =&gt; "cadres caders sacred scared", ...}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} catch (FileNotFoundException fnfe)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println("Error reading file: " + fnfe);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080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Anagram solution cont'd.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solidFill>
                  <a:srgbClr val="008000"/>
                </a:solidFill>
                <a:latin typeface="Consolas" charset="0"/>
              </a:rPr>
              <a:t>// prompt user for words and look up anagrams in map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String word = readLine("Type a word [Enter to quit]: 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while (word.length() &gt; 0)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String sorted = sortLetters(word.toLowerCase());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if (</a:t>
            </a:r>
            <a:r>
              <a:rPr lang="en-US" altLang="x-none" sz="1800" b="1">
                <a:latin typeface="Consolas" charset="0"/>
              </a:rPr>
              <a:t>anagrams.containsKey(sorted)</a:t>
            </a:r>
            <a:r>
              <a:rPr lang="en-US" altLang="x-none" sz="1800">
                <a:latin typeface="Consolas" charset="0"/>
              </a:rPr>
              <a:t>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println("Anagrams of " + word + ":");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println(</a:t>
            </a:r>
            <a:r>
              <a:rPr lang="en-US" altLang="x-none" sz="1800" b="1">
                <a:latin typeface="Consolas" charset="0"/>
              </a:rPr>
              <a:t>anagrams.get(sorted)</a:t>
            </a:r>
            <a:r>
              <a:rPr lang="en-US" altLang="x-none" sz="1800">
                <a:latin typeface="Consolas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    println("No anagrams for " + word + ".");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    word = readLine("Type a word [Enter to quit]: 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x-none" sz="1800">
                <a:latin typeface="Consolas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x-none" sz="180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4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Create an (initially empty) list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</a:rPr>
              <a:t>ArrayList</a:t>
            </a:r>
            <a:r>
              <a:rPr lang="en-US" altLang="x-none" dirty="0" smtClean="0">
                <a:latin typeface="Consolas" charset="0"/>
              </a:rPr>
              <a:t>&lt;String&gt; list = </a:t>
            </a:r>
            <a:r>
              <a:rPr lang="en-US" altLang="x-none" b="1" dirty="0" smtClean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altLang="x-none" dirty="0" smtClean="0">
                <a:latin typeface="Consolas" charset="0"/>
              </a:rPr>
              <a:t> </a:t>
            </a:r>
            <a:r>
              <a:rPr lang="en-US" altLang="x-none" dirty="0" err="1" smtClean="0">
                <a:latin typeface="Consolas" charset="0"/>
              </a:rPr>
              <a:t>ArrayList</a:t>
            </a:r>
            <a:r>
              <a:rPr lang="en-US" altLang="x-none" dirty="0" smtClean="0">
                <a:latin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Add an element to the back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</a:rPr>
              <a:t>list.add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"Hello"</a:t>
            </a:r>
            <a:r>
              <a:rPr lang="en-US" altLang="x-none" dirty="0" smtClean="0">
                <a:latin typeface="Consolas" charset="0"/>
              </a:rPr>
              <a:t>);	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now size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 smtClean="0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"there!"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2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763767" y="4068280"/>
          <a:ext cx="1609618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18"/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36005" y="5576868"/>
          <a:ext cx="4065142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571"/>
                <a:gridCol w="2032571"/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“there!”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Methods</a:t>
            </a:r>
            <a:endParaRPr lang="en-US" dirty="0"/>
          </a:p>
        </p:txBody>
      </p:sp>
      <p:graphicFrame>
        <p:nvGraphicFramePr>
          <p:cNvPr id="4" name="Group 57"/>
          <p:cNvGraphicFramePr>
            <a:graphicFrameLocks noGrp="1"/>
          </p:cNvGraphicFramePr>
          <p:nvPr>
            <p:extLst/>
          </p:nvPr>
        </p:nvGraphicFramePr>
        <p:xfrm>
          <a:off x="76200" y="1300163"/>
          <a:ext cx="8991600" cy="5150168"/>
        </p:xfrm>
        <a:graphic>
          <a:graphicData uri="http://schemas.openxmlformats.org/drawingml/2006/table">
            <a:tbl>
              <a:tblPr/>
              <a:tblGrid>
                <a:gridCol w="3352800"/>
                <a:gridCol w="5638800"/>
              </a:tblGrid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.add(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appends value at end of list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.add(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inserts given value just before the given index, shifting subsequent values to the right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.clear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removes all elements of the list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the value at given index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.indexOf(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first index where given value is found in list (-1 if not found)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.isEmpty()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if the list contains no elements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.remove(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removes/returns value at given index, shifting subsequent values to the left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.remove(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removes the first occurrence of the value, if any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.set(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replaces value at given index with given value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.size()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the number of elements </a:t>
                      </a: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 the 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list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.toString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such as </a:t>
                      </a: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"[3, 42, -7, 15]"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1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Insert/remove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200" dirty="0"/>
              <a:t>If you insert/remove in the front or middle of a list, elements </a:t>
            </a:r>
            <a:r>
              <a:rPr lang="en-US" altLang="x-none" sz="2200" b="1" dirty="0"/>
              <a:t>shift</a:t>
            </a:r>
            <a:r>
              <a:rPr lang="en-US" altLang="x-none" sz="2200" dirty="0"/>
              <a:t> to fit.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2</a:t>
            </a:r>
            <a:r>
              <a:rPr lang="en-US" altLang="x-none" dirty="0">
                <a:latin typeface="Consolas" charset="0"/>
              </a:rPr>
              <a:t>, 42);</a:t>
            </a:r>
          </a:p>
          <a:p>
            <a:pPr lvl="2"/>
            <a:r>
              <a:rPr lang="en-US" altLang="x-none" dirty="0"/>
              <a:t>shift elements right to make room for the new element</a:t>
            </a:r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list.remove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1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2"/>
            <a:r>
              <a:rPr lang="en-US" altLang="x-none" dirty="0"/>
              <a:t>shift elements left to cover the space left by the removed element</a:t>
            </a:r>
          </a:p>
        </p:txBody>
      </p:sp>
      <p:graphicFrame>
        <p:nvGraphicFramePr>
          <p:cNvPr id="1448964" name="Group 4"/>
          <p:cNvGraphicFramePr>
            <a:graphicFrameLocks noGrp="1"/>
          </p:cNvGraphicFramePr>
          <p:nvPr/>
        </p:nvGraphicFramePr>
        <p:xfrm>
          <a:off x="228600" y="2667000"/>
          <a:ext cx="3721100" cy="792480"/>
        </p:xfrm>
        <a:graphic>
          <a:graphicData uri="http://schemas.openxmlformats.org/drawingml/2006/table">
            <a:tbl>
              <a:tblPr/>
              <a:tblGrid>
                <a:gridCol w="893763"/>
                <a:gridCol w="565150"/>
                <a:gridCol w="563562"/>
                <a:gridCol w="566738"/>
                <a:gridCol w="563562"/>
                <a:gridCol w="568325"/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8987" name="Group 27"/>
          <p:cNvGraphicFramePr>
            <a:graphicFrameLocks noGrp="1"/>
          </p:cNvGraphicFramePr>
          <p:nvPr/>
        </p:nvGraphicFramePr>
        <p:xfrm>
          <a:off x="4627563" y="2667000"/>
          <a:ext cx="4287837" cy="792480"/>
        </p:xfrm>
        <a:graphic>
          <a:graphicData uri="http://schemas.openxmlformats.org/drawingml/2006/table">
            <a:tbl>
              <a:tblPr/>
              <a:tblGrid>
                <a:gridCol w="893762"/>
                <a:gridCol w="565150"/>
                <a:gridCol w="563563"/>
                <a:gridCol w="566737"/>
                <a:gridCol w="563563"/>
                <a:gridCol w="568325"/>
                <a:gridCol w="566737"/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9013" name="Line 53"/>
          <p:cNvSpPr>
            <a:spLocks noChangeShapeType="1"/>
          </p:cNvSpPr>
          <p:nvPr/>
        </p:nvSpPr>
        <p:spPr bwMode="auto">
          <a:xfrm>
            <a:off x="40386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49014" name="Group 54"/>
          <p:cNvGraphicFramePr>
            <a:graphicFrameLocks noGrp="1"/>
          </p:cNvGraphicFramePr>
          <p:nvPr/>
        </p:nvGraphicFramePr>
        <p:xfrm>
          <a:off x="228600" y="5181600"/>
          <a:ext cx="4287838" cy="792480"/>
        </p:xfrm>
        <a:graphic>
          <a:graphicData uri="http://schemas.openxmlformats.org/drawingml/2006/table">
            <a:tbl>
              <a:tblPr/>
              <a:tblGrid>
                <a:gridCol w="893763"/>
                <a:gridCol w="565150"/>
                <a:gridCol w="563562"/>
                <a:gridCol w="566738"/>
                <a:gridCol w="563562"/>
                <a:gridCol w="568325"/>
                <a:gridCol w="566738"/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9040" name="Group 80"/>
          <p:cNvGraphicFramePr>
            <a:graphicFrameLocks noGrp="1"/>
          </p:cNvGraphicFramePr>
          <p:nvPr/>
        </p:nvGraphicFramePr>
        <p:xfrm>
          <a:off x="5160963" y="5181600"/>
          <a:ext cx="3721100" cy="792480"/>
        </p:xfrm>
        <a:graphic>
          <a:graphicData uri="http://schemas.openxmlformats.org/drawingml/2006/table">
            <a:tbl>
              <a:tblPr/>
              <a:tblGrid>
                <a:gridCol w="893762"/>
                <a:gridCol w="565150"/>
                <a:gridCol w="563563"/>
                <a:gridCol w="566737"/>
                <a:gridCol w="563563"/>
                <a:gridCol w="568325"/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9063" name="Line 103"/>
          <p:cNvSpPr>
            <a:spLocks noChangeShapeType="1"/>
          </p:cNvSpPr>
          <p:nvPr/>
        </p:nvSpPr>
        <p:spPr bwMode="auto">
          <a:xfrm>
            <a:off x="45720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4" name="Line 104"/>
          <p:cNvSpPr>
            <a:spLocks noChangeShapeType="1"/>
          </p:cNvSpPr>
          <p:nvPr/>
        </p:nvSpPr>
        <p:spPr bwMode="auto">
          <a:xfrm flipH="1" flipV="1">
            <a:off x="2252663" y="2424113"/>
            <a:ext cx="0" cy="13716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5" name="Line 105"/>
          <p:cNvSpPr>
            <a:spLocks noChangeShapeType="1"/>
          </p:cNvSpPr>
          <p:nvPr/>
        </p:nvSpPr>
        <p:spPr bwMode="auto">
          <a:xfrm flipV="1">
            <a:off x="1676400" y="5029200"/>
            <a:ext cx="609600" cy="1066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6" name="Line 106"/>
          <p:cNvSpPr>
            <a:spLocks noChangeShapeType="1"/>
          </p:cNvSpPr>
          <p:nvPr/>
        </p:nvSpPr>
        <p:spPr bwMode="auto">
          <a:xfrm>
            <a:off x="2362200" y="3657600"/>
            <a:ext cx="14478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7" name="Line 107"/>
          <p:cNvSpPr>
            <a:spLocks noChangeShapeType="1"/>
          </p:cNvSpPr>
          <p:nvPr/>
        </p:nvSpPr>
        <p:spPr bwMode="auto">
          <a:xfrm flipH="1">
            <a:off x="2362200" y="6172200"/>
            <a:ext cx="19812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ArrayLists</a:t>
            </a:r>
            <a:r>
              <a:rPr lang="en-US" altLang="x-none" dirty="0" smtClean="0"/>
              <a:t> + Primitives = </a:t>
            </a:r>
            <a:r>
              <a:rPr lang="en-US" dirty="0" smtClean="0">
                <a:latin typeface="Calibri"/>
                <a:cs typeface="Calibri"/>
              </a:rPr>
              <a:t>💔</a:t>
            </a:r>
            <a:endParaRPr lang="en-US" alt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69495" y="2657619"/>
          <a:ext cx="6205010" cy="243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2505"/>
                <a:gridCol w="31025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Primitive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“Wrapper” Class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int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Integer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double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Double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boolean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Boolean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char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Character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4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ArrayLists</a:t>
            </a:r>
            <a:r>
              <a:rPr lang="en-US" altLang="x-none" dirty="0" smtClean="0"/>
              <a:t> + Wrappers = </a:t>
            </a:r>
            <a:r>
              <a:rPr lang="en-US" dirty="0" smtClean="0">
                <a:latin typeface="Calibri"/>
                <a:cs typeface="Calibri"/>
              </a:rPr>
              <a:t>❤️️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Use wrapper classes when making an </a:t>
            </a:r>
            <a:r>
              <a:rPr lang="en-US" altLang="x-none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&lt;Integer&gt; list = </a:t>
            </a:r>
            <a:r>
              <a:rPr lang="en-US" altLang="x-none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 smtClean="0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Java converts Integer &lt;-&gt; </a:t>
            </a:r>
            <a:r>
              <a:rPr lang="en-US" altLang="x-none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automatically!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= 123;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list.add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 first = </a:t>
            </a:r>
            <a:r>
              <a:rPr lang="en-US" altLang="x-none" dirty="0" err="1" smtClean="0">
                <a:latin typeface="Consolas" charset="0"/>
                <a:ea typeface="Consolas" charset="0"/>
                <a:cs typeface="Consolas" charset="0"/>
              </a:rPr>
              <a:t>list.get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(0);	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123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28700" y="5253037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3600" dirty="0" smtClean="0">
                <a:solidFill>
                  <a:srgbClr val="0000FF"/>
                </a:solidFill>
                <a:latin typeface="Purisa" charset="0"/>
              </a:rPr>
              <a:t>Conversion happens automatically!</a:t>
            </a:r>
            <a:endParaRPr lang="en-US" altLang="en-US" sz="3600" dirty="0">
              <a:solidFill>
                <a:srgbClr val="0000FF"/>
              </a:solidFill>
              <a:latin typeface="Puris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5|0.3|0.2|0.2"/>
</p:tagLst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5811</TotalTime>
  <Words>2430</Words>
  <Application>Microsoft Macintosh PowerPoint</Application>
  <PresentationFormat>On-screen Show (4:3)</PresentationFormat>
  <Paragraphs>682</Paragraphs>
  <Slides>49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Andale Mono</vt:lpstr>
      <vt:lpstr>Calibri</vt:lpstr>
      <vt:lpstr>Consolas</vt:lpstr>
      <vt:lpstr>Courier</vt:lpstr>
      <vt:lpstr>Droid Sans Fallback</vt:lpstr>
      <vt:lpstr>Garamond</vt:lpstr>
      <vt:lpstr>ＭＳ Ｐゴシック</vt:lpstr>
      <vt:lpstr>Purisa</vt:lpstr>
      <vt:lpstr>Symbol</vt:lpstr>
      <vt:lpstr>Tahoma</vt:lpstr>
      <vt:lpstr>Times New Roman</vt:lpstr>
      <vt:lpstr>Verdana</vt:lpstr>
      <vt:lpstr>Wingdings</vt:lpstr>
      <vt:lpstr>Arial</vt:lpstr>
      <vt:lpstr>DarkRedTop</vt:lpstr>
      <vt:lpstr>CS 106A, Lecture 20 HashMaps</vt:lpstr>
      <vt:lpstr>Learning Goals</vt:lpstr>
      <vt:lpstr>Plan for today</vt:lpstr>
      <vt:lpstr>Plan for today</vt:lpstr>
      <vt:lpstr>Our First ArrayList</vt:lpstr>
      <vt:lpstr>ArrayList Methods</vt:lpstr>
      <vt:lpstr>Insert/remove</vt:lpstr>
      <vt:lpstr>ArrayLists + Primitives = 💔</vt:lpstr>
      <vt:lpstr>ArrayLists + Wrappers = ❤️️</vt:lpstr>
      <vt:lpstr>Example: Opening Crawl</vt:lpstr>
      <vt:lpstr>Example: Planner</vt:lpstr>
      <vt:lpstr>Plan for today</vt:lpstr>
      <vt:lpstr>Limitations of Lists</vt:lpstr>
      <vt:lpstr>How Is Webpage Lookup So Fast?</vt:lpstr>
      <vt:lpstr>Introducing… HashMaps!</vt:lpstr>
      <vt:lpstr>HashMap Examples</vt:lpstr>
      <vt:lpstr>Our First HashMap</vt:lpstr>
      <vt:lpstr>Our First HashMap</vt:lpstr>
      <vt:lpstr>Our First HashMap</vt:lpstr>
      <vt:lpstr>Our First HashMap</vt:lpstr>
      <vt:lpstr>Our First HashMap</vt:lpstr>
      <vt:lpstr>Our First HashMap</vt:lpstr>
      <vt:lpstr>Our First HashMap</vt:lpstr>
      <vt:lpstr>Our First HashMap - Put</vt:lpstr>
      <vt:lpstr>Our First HashMap - Get</vt:lpstr>
      <vt:lpstr>Our First HashMap - Remove</vt:lpstr>
      <vt:lpstr>Review: HashMap Operations</vt:lpstr>
      <vt:lpstr>Using HashMaps</vt:lpstr>
      <vt:lpstr>Practice: Map Mystery</vt:lpstr>
      <vt:lpstr>Practice: Map Mystery</vt:lpstr>
      <vt:lpstr>Practice: Map Mystery</vt:lpstr>
      <vt:lpstr>Practice: Map Mystery</vt:lpstr>
      <vt:lpstr>Practice: Map Mystery</vt:lpstr>
      <vt:lpstr>Practice: Map Mystery</vt:lpstr>
      <vt:lpstr>Practice: Map Mystery</vt:lpstr>
      <vt:lpstr>Plan for today</vt:lpstr>
      <vt:lpstr>Exercise: Dictionary</vt:lpstr>
      <vt:lpstr>Plan for today</vt:lpstr>
      <vt:lpstr>Iterating Over HashMaps</vt:lpstr>
      <vt:lpstr>Counting Exercise</vt:lpstr>
      <vt:lpstr>Maps and Tallying</vt:lpstr>
      <vt:lpstr>Plan for today</vt:lpstr>
      <vt:lpstr>Practice: What's Trending?</vt:lpstr>
      <vt:lpstr>Recap</vt:lpstr>
      <vt:lpstr>Overflow (extra) slides</vt:lpstr>
      <vt:lpstr>Anagram exercise</vt:lpstr>
      <vt:lpstr>Anagram observation</vt:lpstr>
      <vt:lpstr>Anagram solution</vt:lpstr>
      <vt:lpstr>Anagram solution cont'd.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Nick Troccoli</cp:lastModifiedBy>
  <cp:revision>555</cp:revision>
  <cp:lastPrinted>2017-07-31T22:19:53Z</cp:lastPrinted>
  <dcterms:created xsi:type="dcterms:W3CDTF">2017-04-27T05:20:22Z</dcterms:created>
  <dcterms:modified xsi:type="dcterms:W3CDTF">2017-08-01T09:55:37Z</dcterms:modified>
</cp:coreProperties>
</file>