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0"/>
  </p:notesMasterIdLst>
  <p:sldIdLst>
    <p:sldId id="256" r:id="rId2"/>
    <p:sldId id="460" r:id="rId3"/>
    <p:sldId id="523" r:id="rId4"/>
    <p:sldId id="455" r:id="rId5"/>
    <p:sldId id="456" r:id="rId6"/>
    <p:sldId id="457" r:id="rId7"/>
    <p:sldId id="463" r:id="rId8"/>
    <p:sldId id="459" r:id="rId9"/>
    <p:sldId id="504" r:id="rId10"/>
    <p:sldId id="505" r:id="rId11"/>
    <p:sldId id="506" r:id="rId12"/>
    <p:sldId id="507" r:id="rId13"/>
    <p:sldId id="524" r:id="rId14"/>
    <p:sldId id="465" r:id="rId15"/>
    <p:sldId id="466" r:id="rId16"/>
    <p:sldId id="525" r:id="rId17"/>
    <p:sldId id="467" r:id="rId18"/>
    <p:sldId id="468" r:id="rId19"/>
    <p:sldId id="469" r:id="rId20"/>
    <p:sldId id="470" r:id="rId21"/>
    <p:sldId id="471" r:id="rId22"/>
    <p:sldId id="472" r:id="rId23"/>
    <p:sldId id="479" r:id="rId24"/>
    <p:sldId id="473" r:id="rId25"/>
    <p:sldId id="480" r:id="rId26"/>
    <p:sldId id="481" r:id="rId27"/>
    <p:sldId id="526" r:id="rId28"/>
    <p:sldId id="483" r:id="rId29"/>
    <p:sldId id="527" r:id="rId30"/>
    <p:sldId id="484" r:id="rId31"/>
    <p:sldId id="485" r:id="rId32"/>
    <p:sldId id="487" r:id="rId33"/>
    <p:sldId id="486" r:id="rId34"/>
    <p:sldId id="488" r:id="rId35"/>
    <p:sldId id="489" r:id="rId36"/>
    <p:sldId id="492" r:id="rId37"/>
    <p:sldId id="490" r:id="rId38"/>
    <p:sldId id="491" r:id="rId39"/>
    <p:sldId id="528" r:id="rId40"/>
    <p:sldId id="493" r:id="rId41"/>
    <p:sldId id="494" r:id="rId42"/>
    <p:sldId id="529" r:id="rId43"/>
    <p:sldId id="508" r:id="rId44"/>
    <p:sldId id="509" r:id="rId45"/>
    <p:sldId id="510" r:id="rId46"/>
    <p:sldId id="511" r:id="rId47"/>
    <p:sldId id="513" r:id="rId48"/>
    <p:sldId id="517" r:id="rId49"/>
    <p:sldId id="512" r:id="rId50"/>
    <p:sldId id="515" r:id="rId51"/>
    <p:sldId id="516" r:id="rId52"/>
    <p:sldId id="514" r:id="rId53"/>
    <p:sldId id="518" r:id="rId54"/>
    <p:sldId id="519" r:id="rId55"/>
    <p:sldId id="522" r:id="rId56"/>
    <p:sldId id="520" r:id="rId57"/>
    <p:sldId id="521" r:id="rId58"/>
    <p:sldId id="530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709C55F-86B5-9446-ADFB-FFDAAF414CDB}">
          <p14:sldIdLst>
            <p14:sldId id="256"/>
            <p14:sldId id="460"/>
          </p14:sldIdLst>
        </p14:section>
        <p14:section name="GCanvas" id="{CBD21469-F09D-4E4C-B8C3-A809DDBF042E}">
          <p14:sldIdLst>
            <p14:sldId id="523"/>
            <p14:sldId id="455"/>
            <p14:sldId id="456"/>
            <p14:sldId id="457"/>
            <p14:sldId id="463"/>
            <p14:sldId id="459"/>
            <p14:sldId id="504"/>
            <p14:sldId id="505"/>
            <p14:sldId id="506"/>
            <p14:sldId id="507"/>
          </p14:sldIdLst>
        </p14:section>
        <p14:section name="Interactors" id="{359EE2C5-2DEA-B64F-A05C-ED7759A4AA94}">
          <p14:sldIdLst>
            <p14:sldId id="524"/>
            <p14:sldId id="465"/>
            <p14:sldId id="466"/>
          </p14:sldIdLst>
        </p14:section>
        <p14:section name="JButton" id="{B7F85E5D-47B9-DA4E-8AA9-649F88CB35B3}">
          <p14:sldIdLst>
            <p14:sldId id="525"/>
            <p14:sldId id="467"/>
            <p14:sldId id="468"/>
            <p14:sldId id="469"/>
            <p14:sldId id="470"/>
            <p14:sldId id="471"/>
            <p14:sldId id="472"/>
            <p14:sldId id="479"/>
            <p14:sldId id="473"/>
            <p14:sldId id="480"/>
            <p14:sldId id="481"/>
          </p14:sldIdLst>
        </p14:section>
        <p14:section name="JLabel" id="{FA7F69C4-76F2-AE44-87A4-D150091E8CF9}">
          <p14:sldIdLst>
            <p14:sldId id="526"/>
            <p14:sldId id="483"/>
          </p14:sldIdLst>
        </p14:section>
        <p14:section name="JTextField" id="{FA6DC1F3-6CA4-C74C-96C1-644ED7E019B0}">
          <p14:sldIdLst>
            <p14:sldId id="527"/>
            <p14:sldId id="484"/>
            <p14:sldId id="485"/>
            <p14:sldId id="487"/>
            <p14:sldId id="486"/>
            <p14:sldId id="488"/>
            <p14:sldId id="489"/>
            <p14:sldId id="492"/>
            <p14:sldId id="490"/>
            <p14:sldId id="491"/>
          </p14:sldIdLst>
        </p14:section>
        <p14:section name="TipCalculator" id="{6F1976C0-D31D-D647-A18D-98CB6A1A5396}">
          <p14:sldIdLst>
            <p14:sldId id="528"/>
            <p14:sldId id="493"/>
            <p14:sldId id="494"/>
          </p14:sldIdLst>
        </p14:section>
        <p14:section name="NameSurfer" id="{49EB8E41-A749-224E-95CE-D1BE9651103C}">
          <p14:sldIdLst>
            <p14:sldId id="529"/>
            <p14:sldId id="508"/>
            <p14:sldId id="509"/>
            <p14:sldId id="510"/>
            <p14:sldId id="511"/>
            <p14:sldId id="513"/>
            <p14:sldId id="517"/>
            <p14:sldId id="512"/>
            <p14:sldId id="515"/>
            <p14:sldId id="516"/>
            <p14:sldId id="514"/>
            <p14:sldId id="518"/>
            <p14:sldId id="519"/>
            <p14:sldId id="522"/>
            <p14:sldId id="520"/>
            <p14:sldId id="521"/>
            <p14:sldId id="5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7942"/>
    <a:srgbClr val="B76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056"/>
    <p:restoredTop sz="90498"/>
  </p:normalViewPr>
  <p:slideViewPr>
    <p:cSldViewPr snapToGrid="0" snapToObjects="1">
      <p:cViewPr>
        <p:scale>
          <a:sx n="108" d="100"/>
          <a:sy n="108" d="100"/>
        </p:scale>
        <p:origin x="1592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EA64F-48CA-6044-9303-A15754386620}" type="datetimeFigureOut">
              <a:rPr lang="en-US" smtClean="0"/>
              <a:t>8/8/17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7AC7-6EB8-0444-B537-C59A44D4A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5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say </a:t>
            </a:r>
            <a:r>
              <a:rPr lang="en-US" dirty="0" err="1" smtClean="0"/>
              <a:t>canvas.getElementAt</a:t>
            </a:r>
            <a:r>
              <a:rPr lang="en-US" dirty="0" smtClean="0"/>
              <a:t>,</a:t>
            </a:r>
            <a:r>
              <a:rPr lang="en-US" baseline="0" dirty="0" smtClean="0"/>
              <a:t> but we want to decompose all our graphics code out into the </a:t>
            </a:r>
            <a:r>
              <a:rPr lang="en-US" baseline="0" dirty="0" err="1" smtClean="0"/>
              <a:t>MyCanvas</a:t>
            </a:r>
            <a:r>
              <a:rPr lang="en-US" baseline="0" dirty="0" smtClean="0"/>
              <a:t>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34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Fencepost!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6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Going to focus on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37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once all buttons are added!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28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67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 hassle </a:t>
            </a:r>
            <a:r>
              <a:rPr lang="mr-IN" dirty="0" smtClean="0"/>
              <a:t>–</a:t>
            </a:r>
            <a:r>
              <a:rPr lang="en-US" dirty="0" smtClean="0"/>
              <a:t> no </a:t>
            </a:r>
            <a:r>
              <a:rPr lang="en-US" dirty="0" err="1" smtClean="0"/>
              <a:t>ivars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10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what if we want to detect ENTER</a:t>
            </a:r>
            <a:r>
              <a:rPr lang="en-US" baseline="0" dirty="0" smtClean="0"/>
              <a:t> too?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4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the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9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also check</a:t>
            </a:r>
            <a:r>
              <a:rPr lang="en-US" baseline="0" dirty="0" smtClean="0"/>
              <a:t> using </a:t>
            </a:r>
            <a:r>
              <a:rPr lang="en-US" baseline="0" dirty="0" err="1" smtClean="0"/>
              <a:t>e.getSource</a:t>
            </a:r>
            <a:r>
              <a:rPr lang="en-US" baseline="0" dirty="0" smtClean="0"/>
              <a:t>, but this is easier </a:t>
            </a:r>
            <a:r>
              <a:rPr lang="mr-IN" baseline="0" dirty="0" smtClean="0"/>
              <a:t>–</a:t>
            </a:r>
            <a:r>
              <a:rPr lang="en-US" baseline="0" dirty="0" smtClean="0"/>
              <a:t>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3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</a:t>
            </a:r>
            <a:r>
              <a:rPr lang="en-US" dirty="0" err="1" smtClean="0"/>
              <a:t>Aquarium.java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28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r>
              <a:rPr lang="en-US" altLang="x-none" noProof="0" smtClean="0"/>
              <a:t>Click to edit Master title style</a:t>
            </a:r>
            <a:endParaRPr lang="x-none" altLang="x-none" noProof="0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 smtClean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/>
              <a:t>This document is copyright (C) Stanford Computer Science and Marty Stepp, licensed under Creative Commons Attribution 2.5 License.  All rights reserved.</a:t>
            </a:r>
            <a:br>
              <a:rPr lang="en-US" altLang="x-none" sz="800"/>
            </a:br>
            <a:r>
              <a:rPr lang="en-US" altLang="x-none" sz="800"/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text styles</a:t>
            </a:r>
          </a:p>
          <a:p>
            <a:pPr lvl="1"/>
            <a:r>
              <a:rPr lang="en-US" altLang="x-none" smtClean="0"/>
              <a:t>Second level</a:t>
            </a:r>
          </a:p>
          <a:p>
            <a:pPr lvl="2"/>
            <a:r>
              <a:rPr lang="en-US" altLang="x-none" smtClean="0"/>
              <a:t>Third level</a:t>
            </a:r>
          </a:p>
          <a:p>
            <a:pPr lvl="3"/>
            <a:r>
              <a:rPr lang="en-US" altLang="x-none" smtClean="0"/>
              <a:t>Fourth level</a:t>
            </a:r>
          </a:p>
          <a:p>
            <a:pPr lvl="4"/>
            <a:r>
              <a:rPr lang="en-US" altLang="x-none" smtClean="0"/>
              <a:t>Fifth level</a:t>
            </a:r>
            <a:endParaRPr lang="en-US" altLang="x-none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spcBef>
                <a:spcPts val="500"/>
              </a:spcBef>
            </a:pPr>
            <a:fld id="{08267DFD-02E1-ED47-A842-BD1D585199FF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 algn="r">
                <a:spcBef>
                  <a:spcPts val="500"/>
                </a:spcBef>
              </a:pPr>
              <a:t>‹#›</a:t>
            </a:fld>
            <a:endParaRPr lang="en-US" altLang="x-none" sz="1800">
              <a:latin typeface="Arial" charset="0"/>
            </a:endParaRPr>
          </a:p>
        </p:txBody>
      </p:sp>
      <p:sp>
        <p:nvSpPr>
          <p:cNvPr id="1039" name="AutoShap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Tahoma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3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eaLnBrk="1" fontAlgn="base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106A, Lecture 24</a:t>
            </a:r>
            <a:br>
              <a:rPr lang="en-US" dirty="0" smtClean="0"/>
            </a:br>
            <a:r>
              <a:rPr lang="en-US" dirty="0" smtClean="0"/>
              <a:t>Interactors and </a:t>
            </a:r>
            <a:r>
              <a:rPr lang="en-US" dirty="0" err="1" smtClean="0"/>
              <a:t>NameSurfer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328928" y="5193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 smtClean="0"/>
              <a:t>Java Ch. 10.5-10.6</a:t>
            </a:r>
            <a:endParaRPr lang="en-US" altLang="x-none" sz="1500" i="1" dirty="0"/>
          </a:p>
        </p:txBody>
      </p:sp>
    </p:spTree>
    <p:extLst>
      <p:ext uri="{BB962C8B-B14F-4D97-AF65-F5344CB8AC3E}">
        <p14:creationId xmlns:p14="http://schemas.microsoft.com/office/powerpoint/2010/main" val="156435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Aquarium.java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...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run() {		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tank.initialize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();		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&lt; NUM_FISH;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++)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tank.addFish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();		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}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{	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tank.moveFish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();			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pause(30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);		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}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83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FishTank.java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FishTank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GCanvas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&lt;Fish&gt; fish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	</a:t>
            </a:r>
            <a:endParaRPr lang="en-US" sz="2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 public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FishTank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() {	</a:t>
            </a:r>
            <a:endParaRPr lang="en-US" sz="2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   fish 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&lt;&gt;();</a:t>
            </a:r>
          </a:p>
          <a:p>
            <a:pPr marL="0" indent="0">
              <a:buNone/>
            </a:pP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}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		</a:t>
            </a:r>
            <a:endParaRPr lang="en-US" sz="2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 marL="0" indent="0">
              <a:buNone/>
            </a:pP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  public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initialize() {		</a:t>
            </a:r>
            <a:endParaRPr lang="en-US" sz="2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GImage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background = 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GImage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"res/</a:t>
            </a:r>
            <a:r>
              <a:rPr lang="en-US" sz="2200" b="1" dirty="0" err="1" smtClean="0">
                <a:latin typeface="Consolas" charset="0"/>
                <a:ea typeface="Consolas" charset="0"/>
                <a:cs typeface="Consolas" charset="0"/>
              </a:rPr>
              <a:t>bkrnd.jpg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background.setSize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getWidth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(),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getHeight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());	</a:t>
            </a:r>
            <a:endParaRPr lang="en-US" sz="2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   add(background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);	</a:t>
            </a:r>
          </a:p>
          <a:p>
            <a:pPr marL="0" indent="0">
              <a:buNone/>
            </a:pP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buNone/>
            </a:pP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...</a:t>
            </a:r>
            <a:endParaRPr lang="en-US" sz="2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31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FishTank.java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addFish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  Fish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newFish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Fish(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getWidth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(),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getHeight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 marL="0" indent="0">
              <a:buNone/>
            </a:pP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fish.add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newFish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);		</a:t>
            </a:r>
            <a:endParaRPr lang="en-US" sz="2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   add(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newFish.getImage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());	</a:t>
            </a:r>
            <a:endParaRPr lang="en-US" sz="2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}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		</a:t>
            </a:r>
            <a:endParaRPr lang="en-US" sz="2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moveFish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(Fish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currentFish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: fish) {		</a:t>
            </a:r>
            <a:endParaRPr lang="en-US" sz="2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currentFish.swim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getWidth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(),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getHeight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 marL="0" indent="0">
              <a:buNone/>
            </a:pP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buNone/>
            </a:pP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pPr marL="0" indent="0">
              <a:buNone/>
            </a:pP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03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Recap: Extending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GCanvas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/>
              <a:t>Interactors</a:t>
            </a: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JButton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JLabel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JTextField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Example: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TipCalculator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NameSurfer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34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Interactors</a:t>
            </a:r>
            <a:endParaRPr lang="en-US" altLang="x-none" dirty="0"/>
          </a:p>
        </p:txBody>
      </p:sp>
      <p:pic>
        <p:nvPicPr>
          <p:cNvPr id="1631235" name="Picture 3" descr="compon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610600" cy="558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60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Interactors</a:t>
            </a:r>
            <a:endParaRPr lang="en-US" dirty="0"/>
          </a:p>
        </p:txBody>
      </p:sp>
      <p:sp>
        <p:nvSpPr>
          <p:cNvPr id="11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544190" y="1705710"/>
            <a:ext cx="2647949" cy="896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Courier New" charset="0"/>
              </a:rPr>
              <a:t>JComponent</a:t>
            </a:r>
            <a:endParaRPr lang="en-US" altLang="en-US" sz="2400"/>
          </a:p>
        </p:txBody>
      </p:sp>
      <p:sp>
        <p:nvSpPr>
          <p:cNvPr id="12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91390" y="3686910"/>
            <a:ext cx="2647949" cy="896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dirty="0" err="1" smtClean="0">
                <a:latin typeface="Courier New" charset="0"/>
              </a:rPr>
              <a:t>JButton</a:t>
            </a:r>
            <a:endParaRPr lang="en-US" altLang="en-US" sz="2400" dirty="0"/>
          </a:p>
        </p:txBody>
      </p:sp>
      <p:sp>
        <p:nvSpPr>
          <p:cNvPr id="13" name="Rectangle 1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206805" y="4328502"/>
            <a:ext cx="2647949" cy="896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dirty="0" err="1" smtClean="0">
                <a:latin typeface="Courier New" charset="0"/>
              </a:rPr>
              <a:t>JTextField</a:t>
            </a:r>
            <a:endParaRPr lang="en-US" altLang="en-US" sz="2400" dirty="0"/>
          </a:p>
        </p:txBody>
      </p:sp>
      <p:sp>
        <p:nvSpPr>
          <p:cNvPr id="14" name="Rectangle 1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092268" y="4776970"/>
            <a:ext cx="2647949" cy="896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dirty="0" err="1" smtClean="0">
                <a:latin typeface="Courier New" charset="0"/>
              </a:rPr>
              <a:t>JLabel</a:t>
            </a:r>
            <a:endParaRPr lang="en-US" altLang="en-US" sz="2400" dirty="0"/>
          </a:p>
        </p:txBody>
      </p:sp>
      <p:sp>
        <p:nvSpPr>
          <p:cNvPr id="15" name="Freeform 14"/>
          <p:cNvSpPr/>
          <p:nvPr/>
        </p:nvSpPr>
        <p:spPr>
          <a:xfrm>
            <a:off x="2062499" y="2722725"/>
            <a:ext cx="1349409" cy="745175"/>
          </a:xfrm>
          <a:custGeom>
            <a:avLst/>
            <a:gdLst>
              <a:gd name="connsiteX0" fmla="*/ 1349409 w 1349409"/>
              <a:gd name="connsiteY0" fmla="*/ 0 h 745175"/>
              <a:gd name="connsiteX1" fmla="*/ 1334418 w 1349409"/>
              <a:gd name="connsiteY1" fmla="*/ 59961 h 745175"/>
              <a:gd name="connsiteX2" fmla="*/ 1259468 w 1349409"/>
              <a:gd name="connsiteY2" fmla="*/ 134912 h 745175"/>
              <a:gd name="connsiteX3" fmla="*/ 1214497 w 1349409"/>
              <a:gd name="connsiteY3" fmla="*/ 149902 h 745175"/>
              <a:gd name="connsiteX4" fmla="*/ 1169527 w 1349409"/>
              <a:gd name="connsiteY4" fmla="*/ 179882 h 745175"/>
              <a:gd name="connsiteX5" fmla="*/ 1019625 w 1349409"/>
              <a:gd name="connsiteY5" fmla="*/ 224853 h 745175"/>
              <a:gd name="connsiteX6" fmla="*/ 974654 w 1349409"/>
              <a:gd name="connsiteY6" fmla="*/ 239843 h 745175"/>
              <a:gd name="connsiteX7" fmla="*/ 929684 w 1349409"/>
              <a:gd name="connsiteY7" fmla="*/ 269823 h 745175"/>
              <a:gd name="connsiteX8" fmla="*/ 824753 w 1349409"/>
              <a:gd name="connsiteY8" fmla="*/ 299804 h 745175"/>
              <a:gd name="connsiteX9" fmla="*/ 734812 w 1349409"/>
              <a:gd name="connsiteY9" fmla="*/ 329784 h 745175"/>
              <a:gd name="connsiteX10" fmla="*/ 659861 w 1349409"/>
              <a:gd name="connsiteY10" fmla="*/ 344774 h 745175"/>
              <a:gd name="connsiteX11" fmla="*/ 554930 w 1349409"/>
              <a:gd name="connsiteY11" fmla="*/ 374755 h 745175"/>
              <a:gd name="connsiteX12" fmla="*/ 375048 w 1349409"/>
              <a:gd name="connsiteY12" fmla="*/ 419725 h 745175"/>
              <a:gd name="connsiteX13" fmla="*/ 330077 w 1349409"/>
              <a:gd name="connsiteY13" fmla="*/ 434715 h 745175"/>
              <a:gd name="connsiteX14" fmla="*/ 300097 w 1349409"/>
              <a:gd name="connsiteY14" fmla="*/ 464696 h 745175"/>
              <a:gd name="connsiteX15" fmla="*/ 165186 w 1349409"/>
              <a:gd name="connsiteY15" fmla="*/ 539646 h 745175"/>
              <a:gd name="connsiteX16" fmla="*/ 105225 w 1349409"/>
              <a:gd name="connsiteY16" fmla="*/ 614597 h 745175"/>
              <a:gd name="connsiteX17" fmla="*/ 15284 w 1349409"/>
              <a:gd name="connsiteY17" fmla="*/ 719528 h 745175"/>
              <a:gd name="connsiteX18" fmla="*/ 294 w 1349409"/>
              <a:gd name="connsiteY18" fmla="*/ 674558 h 745175"/>
              <a:gd name="connsiteX19" fmla="*/ 30274 w 1349409"/>
              <a:gd name="connsiteY19" fmla="*/ 404735 h 745175"/>
              <a:gd name="connsiteX20" fmla="*/ 60254 w 1349409"/>
              <a:gd name="connsiteY20" fmla="*/ 734518 h 745175"/>
              <a:gd name="connsiteX21" fmla="*/ 150195 w 1349409"/>
              <a:gd name="connsiteY21" fmla="*/ 719528 h 745175"/>
              <a:gd name="connsiteX22" fmla="*/ 375048 w 1349409"/>
              <a:gd name="connsiteY22" fmla="*/ 689548 h 745175"/>
              <a:gd name="connsiteX23" fmla="*/ 464989 w 1349409"/>
              <a:gd name="connsiteY23" fmla="*/ 674558 h 74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49409" h="745175">
                <a:moveTo>
                  <a:pt x="1349409" y="0"/>
                </a:moveTo>
                <a:cubicBezTo>
                  <a:pt x="1344412" y="19987"/>
                  <a:pt x="1342534" y="41025"/>
                  <a:pt x="1334418" y="59961"/>
                </a:cubicBezTo>
                <a:cubicBezTo>
                  <a:pt x="1318065" y="98118"/>
                  <a:pt x="1295809" y="116742"/>
                  <a:pt x="1259468" y="134912"/>
                </a:cubicBezTo>
                <a:cubicBezTo>
                  <a:pt x="1245335" y="141978"/>
                  <a:pt x="1229487" y="144905"/>
                  <a:pt x="1214497" y="149902"/>
                </a:cubicBezTo>
                <a:cubicBezTo>
                  <a:pt x="1199507" y="159895"/>
                  <a:pt x="1185990" y="172565"/>
                  <a:pt x="1169527" y="179882"/>
                </a:cubicBezTo>
                <a:cubicBezTo>
                  <a:pt x="1105402" y="208382"/>
                  <a:pt x="1080673" y="207411"/>
                  <a:pt x="1019625" y="224853"/>
                </a:cubicBezTo>
                <a:cubicBezTo>
                  <a:pt x="1004432" y="229194"/>
                  <a:pt x="989644" y="234846"/>
                  <a:pt x="974654" y="239843"/>
                </a:cubicBezTo>
                <a:cubicBezTo>
                  <a:pt x="959664" y="249836"/>
                  <a:pt x="945798" y="261766"/>
                  <a:pt x="929684" y="269823"/>
                </a:cubicBezTo>
                <a:cubicBezTo>
                  <a:pt x="904491" y="282420"/>
                  <a:pt x="848774" y="292598"/>
                  <a:pt x="824753" y="299804"/>
                </a:cubicBezTo>
                <a:cubicBezTo>
                  <a:pt x="794484" y="308885"/>
                  <a:pt x="765800" y="323586"/>
                  <a:pt x="734812" y="329784"/>
                </a:cubicBezTo>
                <a:cubicBezTo>
                  <a:pt x="709828" y="334781"/>
                  <a:pt x="684579" y="338595"/>
                  <a:pt x="659861" y="344774"/>
                </a:cubicBezTo>
                <a:cubicBezTo>
                  <a:pt x="545572" y="373346"/>
                  <a:pt x="695114" y="346717"/>
                  <a:pt x="554930" y="374755"/>
                </a:cubicBezTo>
                <a:cubicBezTo>
                  <a:pt x="403529" y="405036"/>
                  <a:pt x="525315" y="369637"/>
                  <a:pt x="375048" y="419725"/>
                </a:cubicBezTo>
                <a:lnTo>
                  <a:pt x="330077" y="434715"/>
                </a:lnTo>
                <a:cubicBezTo>
                  <a:pt x="320084" y="444709"/>
                  <a:pt x="312216" y="457425"/>
                  <a:pt x="300097" y="464696"/>
                </a:cubicBezTo>
                <a:cubicBezTo>
                  <a:pt x="205846" y="521248"/>
                  <a:pt x="302704" y="402128"/>
                  <a:pt x="165186" y="539646"/>
                </a:cubicBezTo>
                <a:cubicBezTo>
                  <a:pt x="63127" y="641705"/>
                  <a:pt x="218685" y="482227"/>
                  <a:pt x="105225" y="614597"/>
                </a:cubicBezTo>
                <a:cubicBezTo>
                  <a:pt x="-3824" y="741821"/>
                  <a:pt x="84111" y="616287"/>
                  <a:pt x="15284" y="719528"/>
                </a:cubicBezTo>
                <a:cubicBezTo>
                  <a:pt x="10287" y="704538"/>
                  <a:pt x="294" y="690359"/>
                  <a:pt x="294" y="674558"/>
                </a:cubicBezTo>
                <a:cubicBezTo>
                  <a:pt x="294" y="482062"/>
                  <a:pt x="-5096" y="510845"/>
                  <a:pt x="30274" y="404735"/>
                </a:cubicBezTo>
                <a:cubicBezTo>
                  <a:pt x="76827" y="125415"/>
                  <a:pt x="4807" y="520653"/>
                  <a:pt x="60254" y="734518"/>
                </a:cubicBezTo>
                <a:cubicBezTo>
                  <a:pt x="67882" y="763939"/>
                  <a:pt x="120068" y="723545"/>
                  <a:pt x="150195" y="719528"/>
                </a:cubicBezTo>
                <a:cubicBezTo>
                  <a:pt x="270187" y="703529"/>
                  <a:pt x="270789" y="710400"/>
                  <a:pt x="375048" y="689548"/>
                </a:cubicBezTo>
                <a:cubicBezTo>
                  <a:pt x="462118" y="672134"/>
                  <a:pt x="405960" y="674558"/>
                  <a:pt x="464989" y="674558"/>
                </a:cubicBezTo>
              </a:path>
            </a:pathLst>
          </a:custGeom>
          <a:noFill/>
          <a:ln w="38100">
            <a:solidFill>
              <a:srgbClr val="0432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131425" y="2797676"/>
            <a:ext cx="569637" cy="1894377"/>
          </a:xfrm>
          <a:custGeom>
            <a:avLst/>
            <a:gdLst>
              <a:gd name="connsiteX0" fmla="*/ 299814 w 569637"/>
              <a:gd name="connsiteY0" fmla="*/ 0 h 1894377"/>
              <a:gd name="connsiteX1" fmla="*/ 224863 w 569637"/>
              <a:gd name="connsiteY1" fmla="*/ 854440 h 1894377"/>
              <a:gd name="connsiteX2" fmla="*/ 194883 w 569637"/>
              <a:gd name="connsiteY2" fmla="*/ 1109272 h 1894377"/>
              <a:gd name="connsiteX3" fmla="*/ 179892 w 569637"/>
              <a:gd name="connsiteY3" fmla="*/ 1693889 h 1894377"/>
              <a:gd name="connsiteX4" fmla="*/ 164902 w 569637"/>
              <a:gd name="connsiteY4" fmla="*/ 1888761 h 1894377"/>
              <a:gd name="connsiteX5" fmla="*/ 104942 w 569637"/>
              <a:gd name="connsiteY5" fmla="*/ 1798820 h 1894377"/>
              <a:gd name="connsiteX6" fmla="*/ 44981 w 569637"/>
              <a:gd name="connsiteY6" fmla="*/ 1723869 h 1894377"/>
              <a:gd name="connsiteX7" fmla="*/ 15001 w 569637"/>
              <a:gd name="connsiteY7" fmla="*/ 1633928 h 1894377"/>
              <a:gd name="connsiteX8" fmla="*/ 29991 w 569637"/>
              <a:gd name="connsiteY8" fmla="*/ 1618938 h 1894377"/>
              <a:gd name="connsiteX9" fmla="*/ 59971 w 569637"/>
              <a:gd name="connsiteY9" fmla="*/ 1663908 h 1894377"/>
              <a:gd name="connsiteX10" fmla="*/ 104942 w 569637"/>
              <a:gd name="connsiteY10" fmla="*/ 1753849 h 1894377"/>
              <a:gd name="connsiteX11" fmla="*/ 134922 w 569637"/>
              <a:gd name="connsiteY11" fmla="*/ 1783830 h 1894377"/>
              <a:gd name="connsiteX12" fmla="*/ 164902 w 569637"/>
              <a:gd name="connsiteY12" fmla="*/ 1828800 h 1894377"/>
              <a:gd name="connsiteX13" fmla="*/ 239853 w 569637"/>
              <a:gd name="connsiteY13" fmla="*/ 1888761 h 1894377"/>
              <a:gd name="connsiteX14" fmla="*/ 284823 w 569637"/>
              <a:gd name="connsiteY14" fmla="*/ 1873771 h 1894377"/>
              <a:gd name="connsiteX15" fmla="*/ 314804 w 569637"/>
              <a:gd name="connsiteY15" fmla="*/ 1843790 h 1894377"/>
              <a:gd name="connsiteX16" fmla="*/ 359774 w 569637"/>
              <a:gd name="connsiteY16" fmla="*/ 1813810 h 1894377"/>
              <a:gd name="connsiteX17" fmla="*/ 419735 w 569637"/>
              <a:gd name="connsiteY17" fmla="*/ 1768840 h 1894377"/>
              <a:gd name="connsiteX18" fmla="*/ 479696 w 569637"/>
              <a:gd name="connsiteY18" fmla="*/ 1738859 h 1894377"/>
              <a:gd name="connsiteX19" fmla="*/ 524666 w 569637"/>
              <a:gd name="connsiteY19" fmla="*/ 1693889 h 1894377"/>
              <a:gd name="connsiteX20" fmla="*/ 569637 w 569637"/>
              <a:gd name="connsiteY20" fmla="*/ 1678899 h 189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9637" h="1894377">
                <a:moveTo>
                  <a:pt x="299814" y="0"/>
                </a:moveTo>
                <a:cubicBezTo>
                  <a:pt x="281020" y="263098"/>
                  <a:pt x="255713" y="638488"/>
                  <a:pt x="224863" y="854440"/>
                </a:cubicBezTo>
                <a:cubicBezTo>
                  <a:pt x="202771" y="1009083"/>
                  <a:pt x="213389" y="924214"/>
                  <a:pt x="194883" y="1109272"/>
                </a:cubicBezTo>
                <a:cubicBezTo>
                  <a:pt x="189886" y="1304144"/>
                  <a:pt x="187384" y="1499097"/>
                  <a:pt x="179892" y="1693889"/>
                </a:cubicBezTo>
                <a:cubicBezTo>
                  <a:pt x="177388" y="1758990"/>
                  <a:pt x="202769" y="1835747"/>
                  <a:pt x="164902" y="1888761"/>
                </a:cubicBezTo>
                <a:cubicBezTo>
                  <a:pt x="143959" y="1918081"/>
                  <a:pt x="130421" y="1824298"/>
                  <a:pt x="104942" y="1798820"/>
                </a:cubicBezTo>
                <a:cubicBezTo>
                  <a:pt x="80021" y="1773900"/>
                  <a:pt x="60110" y="1757910"/>
                  <a:pt x="44981" y="1723869"/>
                </a:cubicBezTo>
                <a:cubicBezTo>
                  <a:pt x="32146" y="1694991"/>
                  <a:pt x="24995" y="1663908"/>
                  <a:pt x="15001" y="1633928"/>
                </a:cubicBezTo>
                <a:cubicBezTo>
                  <a:pt x="2116" y="1595273"/>
                  <a:pt x="-17044" y="1560145"/>
                  <a:pt x="29991" y="1618938"/>
                </a:cubicBezTo>
                <a:cubicBezTo>
                  <a:pt x="41245" y="1633006"/>
                  <a:pt x="49978" y="1648918"/>
                  <a:pt x="59971" y="1663908"/>
                </a:cubicBezTo>
                <a:cubicBezTo>
                  <a:pt x="75804" y="1711409"/>
                  <a:pt x="71730" y="1712334"/>
                  <a:pt x="104942" y="1753849"/>
                </a:cubicBezTo>
                <a:cubicBezTo>
                  <a:pt x="113771" y="1764885"/>
                  <a:pt x="126093" y="1772794"/>
                  <a:pt x="134922" y="1783830"/>
                </a:cubicBezTo>
                <a:cubicBezTo>
                  <a:pt x="146176" y="1797898"/>
                  <a:pt x="153648" y="1814732"/>
                  <a:pt x="164902" y="1828800"/>
                </a:cubicBezTo>
                <a:cubicBezTo>
                  <a:pt x="189314" y="1859314"/>
                  <a:pt x="206461" y="1866500"/>
                  <a:pt x="239853" y="1888761"/>
                </a:cubicBezTo>
                <a:cubicBezTo>
                  <a:pt x="254843" y="1883764"/>
                  <a:pt x="271274" y="1881901"/>
                  <a:pt x="284823" y="1873771"/>
                </a:cubicBezTo>
                <a:cubicBezTo>
                  <a:pt x="296942" y="1866499"/>
                  <a:pt x="303768" y="1852619"/>
                  <a:pt x="314804" y="1843790"/>
                </a:cubicBezTo>
                <a:cubicBezTo>
                  <a:pt x="328872" y="1832536"/>
                  <a:pt x="345114" y="1824281"/>
                  <a:pt x="359774" y="1813810"/>
                </a:cubicBezTo>
                <a:cubicBezTo>
                  <a:pt x="380104" y="1799289"/>
                  <a:pt x="398549" y="1782081"/>
                  <a:pt x="419735" y="1768840"/>
                </a:cubicBezTo>
                <a:cubicBezTo>
                  <a:pt x="438685" y="1756997"/>
                  <a:pt x="461512" y="1751848"/>
                  <a:pt x="479696" y="1738859"/>
                </a:cubicBezTo>
                <a:cubicBezTo>
                  <a:pt x="496946" y="1726537"/>
                  <a:pt x="507027" y="1705648"/>
                  <a:pt x="524666" y="1693889"/>
                </a:cubicBezTo>
                <a:cubicBezTo>
                  <a:pt x="537813" y="1685124"/>
                  <a:pt x="569637" y="1678899"/>
                  <a:pt x="569637" y="1678899"/>
                </a:cubicBezTo>
              </a:path>
            </a:pathLst>
          </a:custGeom>
          <a:noFill/>
          <a:ln w="38100">
            <a:solidFill>
              <a:srgbClr val="0432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5480550" y="2812666"/>
            <a:ext cx="1770226" cy="1334125"/>
          </a:xfrm>
          <a:custGeom>
            <a:avLst/>
            <a:gdLst>
              <a:gd name="connsiteX0" fmla="*/ 0 w 1770226"/>
              <a:gd name="connsiteY0" fmla="*/ 0 h 1334125"/>
              <a:gd name="connsiteX1" fmla="*/ 149902 w 1770226"/>
              <a:gd name="connsiteY1" fmla="*/ 104932 h 1334125"/>
              <a:gd name="connsiteX2" fmla="*/ 209862 w 1770226"/>
              <a:gd name="connsiteY2" fmla="*/ 119922 h 1334125"/>
              <a:gd name="connsiteX3" fmla="*/ 599607 w 1770226"/>
              <a:gd name="connsiteY3" fmla="*/ 329784 h 1334125"/>
              <a:gd name="connsiteX4" fmla="*/ 659567 w 1770226"/>
              <a:gd name="connsiteY4" fmla="*/ 374755 h 1334125"/>
              <a:gd name="connsiteX5" fmla="*/ 719528 w 1770226"/>
              <a:gd name="connsiteY5" fmla="*/ 404735 h 1334125"/>
              <a:gd name="connsiteX6" fmla="*/ 839449 w 1770226"/>
              <a:gd name="connsiteY6" fmla="*/ 494676 h 1334125"/>
              <a:gd name="connsiteX7" fmla="*/ 1034321 w 1770226"/>
              <a:gd name="connsiteY7" fmla="*/ 629587 h 1334125"/>
              <a:gd name="connsiteX8" fmla="*/ 1154243 w 1770226"/>
              <a:gd name="connsiteY8" fmla="*/ 749509 h 1334125"/>
              <a:gd name="connsiteX9" fmla="*/ 1259174 w 1770226"/>
              <a:gd name="connsiteY9" fmla="*/ 839450 h 1334125"/>
              <a:gd name="connsiteX10" fmla="*/ 1289154 w 1770226"/>
              <a:gd name="connsiteY10" fmla="*/ 884420 h 1334125"/>
              <a:gd name="connsiteX11" fmla="*/ 1349115 w 1770226"/>
              <a:gd name="connsiteY11" fmla="*/ 944381 h 1334125"/>
              <a:gd name="connsiteX12" fmla="*/ 1424066 w 1770226"/>
              <a:gd name="connsiteY12" fmla="*/ 1019332 h 1334125"/>
              <a:gd name="connsiteX13" fmla="*/ 1499017 w 1770226"/>
              <a:gd name="connsiteY13" fmla="*/ 1094282 h 1334125"/>
              <a:gd name="connsiteX14" fmla="*/ 1543987 w 1770226"/>
              <a:gd name="connsiteY14" fmla="*/ 1139253 h 1334125"/>
              <a:gd name="connsiteX15" fmla="*/ 1588958 w 1770226"/>
              <a:gd name="connsiteY15" fmla="*/ 1169233 h 1334125"/>
              <a:gd name="connsiteX16" fmla="*/ 1663908 w 1770226"/>
              <a:gd name="connsiteY16" fmla="*/ 1304145 h 1334125"/>
              <a:gd name="connsiteX17" fmla="*/ 1708879 w 1770226"/>
              <a:gd name="connsiteY17" fmla="*/ 1289155 h 1334125"/>
              <a:gd name="connsiteX18" fmla="*/ 1723869 w 1770226"/>
              <a:gd name="connsiteY18" fmla="*/ 1199214 h 1334125"/>
              <a:gd name="connsiteX19" fmla="*/ 1753849 w 1770226"/>
              <a:gd name="connsiteY19" fmla="*/ 1049312 h 1334125"/>
              <a:gd name="connsiteX20" fmla="*/ 1768839 w 1770226"/>
              <a:gd name="connsiteY20" fmla="*/ 974361 h 1334125"/>
              <a:gd name="connsiteX21" fmla="*/ 1753849 w 1770226"/>
              <a:gd name="connsiteY21" fmla="*/ 1034322 h 1334125"/>
              <a:gd name="connsiteX22" fmla="*/ 1723869 w 1770226"/>
              <a:gd name="connsiteY22" fmla="*/ 1124263 h 1334125"/>
              <a:gd name="connsiteX23" fmla="*/ 1708879 w 1770226"/>
              <a:gd name="connsiteY23" fmla="*/ 1169233 h 1334125"/>
              <a:gd name="connsiteX24" fmla="*/ 1678898 w 1770226"/>
              <a:gd name="connsiteY24" fmla="*/ 1274164 h 1334125"/>
              <a:gd name="connsiteX25" fmla="*/ 1603948 w 1770226"/>
              <a:gd name="connsiteY25" fmla="*/ 1334125 h 1334125"/>
              <a:gd name="connsiteX26" fmla="*/ 1274164 w 1770226"/>
              <a:gd name="connsiteY26" fmla="*/ 1319135 h 1334125"/>
              <a:gd name="connsiteX27" fmla="*/ 1184223 w 1770226"/>
              <a:gd name="connsiteY27" fmla="*/ 1289155 h 1334125"/>
              <a:gd name="connsiteX28" fmla="*/ 1139253 w 1770226"/>
              <a:gd name="connsiteY28" fmla="*/ 1274164 h 1334125"/>
              <a:gd name="connsiteX29" fmla="*/ 1109272 w 1770226"/>
              <a:gd name="connsiteY29" fmla="*/ 1274164 h 1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770226" h="1334125">
                <a:moveTo>
                  <a:pt x="0" y="0"/>
                </a:moveTo>
                <a:cubicBezTo>
                  <a:pt x="24806" y="18604"/>
                  <a:pt x="131447" y="100318"/>
                  <a:pt x="149902" y="104932"/>
                </a:cubicBezTo>
                <a:lnTo>
                  <a:pt x="209862" y="119922"/>
                </a:lnTo>
                <a:cubicBezTo>
                  <a:pt x="339777" y="189876"/>
                  <a:pt x="471234" y="257039"/>
                  <a:pt x="599607" y="329784"/>
                </a:cubicBezTo>
                <a:cubicBezTo>
                  <a:pt x="621343" y="342101"/>
                  <a:pt x="638381" y="361514"/>
                  <a:pt x="659567" y="374755"/>
                </a:cubicBezTo>
                <a:cubicBezTo>
                  <a:pt x="678516" y="386598"/>
                  <a:pt x="700935" y="392340"/>
                  <a:pt x="719528" y="404735"/>
                </a:cubicBezTo>
                <a:cubicBezTo>
                  <a:pt x="761103" y="432452"/>
                  <a:pt x="798789" y="465633"/>
                  <a:pt x="839449" y="494676"/>
                </a:cubicBezTo>
                <a:cubicBezTo>
                  <a:pt x="903738" y="540597"/>
                  <a:pt x="978456" y="573722"/>
                  <a:pt x="1034321" y="629587"/>
                </a:cubicBezTo>
                <a:cubicBezTo>
                  <a:pt x="1074295" y="669561"/>
                  <a:pt x="1111321" y="712719"/>
                  <a:pt x="1154243" y="749509"/>
                </a:cubicBezTo>
                <a:cubicBezTo>
                  <a:pt x="1189220" y="779489"/>
                  <a:pt x="1226599" y="806875"/>
                  <a:pt x="1259174" y="839450"/>
                </a:cubicBezTo>
                <a:cubicBezTo>
                  <a:pt x="1271913" y="852189"/>
                  <a:pt x="1277430" y="870741"/>
                  <a:pt x="1289154" y="884420"/>
                </a:cubicBezTo>
                <a:cubicBezTo>
                  <a:pt x="1307549" y="905881"/>
                  <a:pt x="1329128" y="924394"/>
                  <a:pt x="1349115" y="944381"/>
                </a:cubicBezTo>
                <a:lnTo>
                  <a:pt x="1424066" y="1019332"/>
                </a:lnTo>
                <a:lnTo>
                  <a:pt x="1499017" y="1094282"/>
                </a:lnTo>
                <a:cubicBezTo>
                  <a:pt x="1514007" y="1109272"/>
                  <a:pt x="1526348" y="1127494"/>
                  <a:pt x="1543987" y="1139253"/>
                </a:cubicBezTo>
                <a:lnTo>
                  <a:pt x="1588958" y="1169233"/>
                </a:lnTo>
                <a:cubicBezTo>
                  <a:pt x="1657683" y="1272321"/>
                  <a:pt x="1637524" y="1224991"/>
                  <a:pt x="1663908" y="1304145"/>
                </a:cubicBezTo>
                <a:cubicBezTo>
                  <a:pt x="1678898" y="1299148"/>
                  <a:pt x="1701039" y="1302874"/>
                  <a:pt x="1708879" y="1289155"/>
                </a:cubicBezTo>
                <a:cubicBezTo>
                  <a:pt x="1723959" y="1262766"/>
                  <a:pt x="1718268" y="1229087"/>
                  <a:pt x="1723869" y="1199214"/>
                </a:cubicBezTo>
                <a:cubicBezTo>
                  <a:pt x="1733260" y="1149130"/>
                  <a:pt x="1743856" y="1099279"/>
                  <a:pt x="1753849" y="1049312"/>
                </a:cubicBezTo>
                <a:cubicBezTo>
                  <a:pt x="1758846" y="1024328"/>
                  <a:pt x="1775018" y="949643"/>
                  <a:pt x="1768839" y="974361"/>
                </a:cubicBezTo>
                <a:cubicBezTo>
                  <a:pt x="1763842" y="994348"/>
                  <a:pt x="1759769" y="1014589"/>
                  <a:pt x="1753849" y="1034322"/>
                </a:cubicBezTo>
                <a:cubicBezTo>
                  <a:pt x="1744768" y="1064591"/>
                  <a:pt x="1733862" y="1094283"/>
                  <a:pt x="1723869" y="1124263"/>
                </a:cubicBezTo>
                <a:cubicBezTo>
                  <a:pt x="1718872" y="1139253"/>
                  <a:pt x="1712711" y="1153904"/>
                  <a:pt x="1708879" y="1169233"/>
                </a:cubicBezTo>
                <a:cubicBezTo>
                  <a:pt x="1706077" y="1180439"/>
                  <a:pt x="1688117" y="1258799"/>
                  <a:pt x="1678898" y="1274164"/>
                </a:cubicBezTo>
                <a:cubicBezTo>
                  <a:pt x="1664657" y="1297899"/>
                  <a:pt x="1624376" y="1320506"/>
                  <a:pt x="1603948" y="1334125"/>
                </a:cubicBezTo>
                <a:cubicBezTo>
                  <a:pt x="1494020" y="1329128"/>
                  <a:pt x="1383579" y="1330858"/>
                  <a:pt x="1274164" y="1319135"/>
                </a:cubicBezTo>
                <a:cubicBezTo>
                  <a:pt x="1242742" y="1315768"/>
                  <a:pt x="1214203" y="1299149"/>
                  <a:pt x="1184223" y="1289155"/>
                </a:cubicBezTo>
                <a:cubicBezTo>
                  <a:pt x="1169233" y="1284158"/>
                  <a:pt x="1155054" y="1274164"/>
                  <a:pt x="1139253" y="1274164"/>
                </a:cubicBezTo>
                <a:lnTo>
                  <a:pt x="1109272" y="1274164"/>
                </a:lnTo>
              </a:path>
            </a:pathLst>
          </a:custGeom>
          <a:noFill/>
          <a:ln w="38100">
            <a:solidFill>
              <a:srgbClr val="0432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8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Recap: Extending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GCanvas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Interactors</a:t>
            </a:r>
          </a:p>
          <a:p>
            <a:pPr lvl="1"/>
            <a:r>
              <a:rPr lang="en-US" sz="3400" dirty="0" err="1" smtClean="0"/>
              <a:t>JButton</a:t>
            </a:r>
            <a:endParaRPr lang="en-US" sz="3400" dirty="0" smtClean="0"/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JLabel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JTextField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Example: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TipCalculator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NameSurfer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33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JButton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415" y="1657389"/>
            <a:ext cx="3733800" cy="4396248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3764984" y="5184891"/>
            <a:ext cx="1604662" cy="1094282"/>
          </a:xfrm>
          <a:custGeom>
            <a:avLst/>
            <a:gdLst>
              <a:gd name="connsiteX0" fmla="*/ 1439164 w 1604662"/>
              <a:gd name="connsiteY0" fmla="*/ 314793 h 1094282"/>
              <a:gd name="connsiteX1" fmla="*/ 1379203 w 1604662"/>
              <a:gd name="connsiteY1" fmla="*/ 284813 h 1094282"/>
              <a:gd name="connsiteX2" fmla="*/ 1334233 w 1604662"/>
              <a:gd name="connsiteY2" fmla="*/ 269823 h 1094282"/>
              <a:gd name="connsiteX3" fmla="*/ 1244292 w 1604662"/>
              <a:gd name="connsiteY3" fmla="*/ 209862 h 1094282"/>
              <a:gd name="connsiteX4" fmla="*/ 1199321 w 1604662"/>
              <a:gd name="connsiteY4" fmla="*/ 179882 h 1094282"/>
              <a:gd name="connsiteX5" fmla="*/ 1154351 w 1604662"/>
              <a:gd name="connsiteY5" fmla="*/ 164892 h 1094282"/>
              <a:gd name="connsiteX6" fmla="*/ 1064410 w 1604662"/>
              <a:gd name="connsiteY6" fmla="*/ 119921 h 1094282"/>
              <a:gd name="connsiteX7" fmla="*/ 1019440 w 1604662"/>
              <a:gd name="connsiteY7" fmla="*/ 89941 h 1094282"/>
              <a:gd name="connsiteX8" fmla="*/ 959479 w 1604662"/>
              <a:gd name="connsiteY8" fmla="*/ 74951 h 1094282"/>
              <a:gd name="connsiteX9" fmla="*/ 914508 w 1604662"/>
              <a:gd name="connsiteY9" fmla="*/ 59960 h 1094282"/>
              <a:gd name="connsiteX10" fmla="*/ 794587 w 1604662"/>
              <a:gd name="connsiteY10" fmla="*/ 29980 h 1094282"/>
              <a:gd name="connsiteX11" fmla="*/ 734626 w 1604662"/>
              <a:gd name="connsiteY11" fmla="*/ 14990 h 1094282"/>
              <a:gd name="connsiteX12" fmla="*/ 629695 w 1604662"/>
              <a:gd name="connsiteY12" fmla="*/ 0 h 1094282"/>
              <a:gd name="connsiteX13" fmla="*/ 314902 w 1604662"/>
              <a:gd name="connsiteY13" fmla="*/ 14990 h 1094282"/>
              <a:gd name="connsiteX14" fmla="*/ 254941 w 1604662"/>
              <a:gd name="connsiteY14" fmla="*/ 29980 h 1094282"/>
              <a:gd name="connsiteX15" fmla="*/ 165000 w 1604662"/>
              <a:gd name="connsiteY15" fmla="*/ 89941 h 1094282"/>
              <a:gd name="connsiteX16" fmla="*/ 90049 w 1604662"/>
              <a:gd name="connsiteY16" fmla="*/ 149901 h 1094282"/>
              <a:gd name="connsiteX17" fmla="*/ 30089 w 1604662"/>
              <a:gd name="connsiteY17" fmla="*/ 239842 h 1094282"/>
              <a:gd name="connsiteX18" fmla="*/ 108 w 1604662"/>
              <a:gd name="connsiteY18" fmla="*/ 374754 h 1094282"/>
              <a:gd name="connsiteX19" fmla="*/ 30089 w 1604662"/>
              <a:gd name="connsiteY19" fmla="*/ 629587 h 1094282"/>
              <a:gd name="connsiteX20" fmla="*/ 105040 w 1604662"/>
              <a:gd name="connsiteY20" fmla="*/ 734518 h 1094282"/>
              <a:gd name="connsiteX21" fmla="*/ 209971 w 1604662"/>
              <a:gd name="connsiteY21" fmla="*/ 854439 h 1094282"/>
              <a:gd name="connsiteX22" fmla="*/ 314902 w 1604662"/>
              <a:gd name="connsiteY22" fmla="*/ 944380 h 1094282"/>
              <a:gd name="connsiteX23" fmla="*/ 359872 w 1604662"/>
              <a:gd name="connsiteY23" fmla="*/ 974360 h 1094282"/>
              <a:gd name="connsiteX24" fmla="*/ 404843 w 1604662"/>
              <a:gd name="connsiteY24" fmla="*/ 989351 h 1094282"/>
              <a:gd name="connsiteX25" fmla="*/ 449813 w 1604662"/>
              <a:gd name="connsiteY25" fmla="*/ 1019331 h 1094282"/>
              <a:gd name="connsiteX26" fmla="*/ 629695 w 1604662"/>
              <a:gd name="connsiteY26" fmla="*/ 1064301 h 1094282"/>
              <a:gd name="connsiteX27" fmla="*/ 794587 w 1604662"/>
              <a:gd name="connsiteY27" fmla="*/ 1094282 h 1094282"/>
              <a:gd name="connsiteX28" fmla="*/ 1184331 w 1604662"/>
              <a:gd name="connsiteY28" fmla="*/ 1079292 h 1094282"/>
              <a:gd name="connsiteX29" fmla="*/ 1319243 w 1604662"/>
              <a:gd name="connsiteY29" fmla="*/ 1019331 h 1094282"/>
              <a:gd name="connsiteX30" fmla="*/ 1379203 w 1604662"/>
              <a:gd name="connsiteY30" fmla="*/ 989351 h 1094282"/>
              <a:gd name="connsiteX31" fmla="*/ 1439164 w 1604662"/>
              <a:gd name="connsiteY31" fmla="*/ 944380 h 1094282"/>
              <a:gd name="connsiteX32" fmla="*/ 1529105 w 1604662"/>
              <a:gd name="connsiteY32" fmla="*/ 869429 h 1094282"/>
              <a:gd name="connsiteX33" fmla="*/ 1589066 w 1604662"/>
              <a:gd name="connsiteY33" fmla="*/ 764498 h 1094282"/>
              <a:gd name="connsiteX34" fmla="*/ 1589066 w 1604662"/>
              <a:gd name="connsiteY34" fmla="*/ 359764 h 1094282"/>
              <a:gd name="connsiteX35" fmla="*/ 1544095 w 1604662"/>
              <a:gd name="connsiteY35" fmla="*/ 314793 h 1094282"/>
              <a:gd name="connsiteX36" fmla="*/ 1439164 w 1604662"/>
              <a:gd name="connsiteY36" fmla="*/ 239842 h 1094282"/>
              <a:gd name="connsiteX37" fmla="*/ 1394194 w 1604662"/>
              <a:gd name="connsiteY37" fmla="*/ 224852 h 1094282"/>
              <a:gd name="connsiteX38" fmla="*/ 1289262 w 1604662"/>
              <a:gd name="connsiteY38" fmla="*/ 164892 h 1094282"/>
              <a:gd name="connsiteX39" fmla="*/ 1064410 w 1604662"/>
              <a:gd name="connsiteY39" fmla="*/ 164892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604662" h="1094282">
                <a:moveTo>
                  <a:pt x="1439164" y="314793"/>
                </a:moveTo>
                <a:cubicBezTo>
                  <a:pt x="1419177" y="304800"/>
                  <a:pt x="1399742" y="293615"/>
                  <a:pt x="1379203" y="284813"/>
                </a:cubicBezTo>
                <a:cubicBezTo>
                  <a:pt x="1364680" y="278589"/>
                  <a:pt x="1348045" y="277497"/>
                  <a:pt x="1334233" y="269823"/>
                </a:cubicBezTo>
                <a:cubicBezTo>
                  <a:pt x="1302735" y="252324"/>
                  <a:pt x="1274272" y="229849"/>
                  <a:pt x="1244292" y="209862"/>
                </a:cubicBezTo>
                <a:cubicBezTo>
                  <a:pt x="1229302" y="199869"/>
                  <a:pt x="1216412" y="185579"/>
                  <a:pt x="1199321" y="179882"/>
                </a:cubicBezTo>
                <a:lnTo>
                  <a:pt x="1154351" y="164892"/>
                </a:lnTo>
                <a:cubicBezTo>
                  <a:pt x="1025483" y="78977"/>
                  <a:pt x="1188525" y="181978"/>
                  <a:pt x="1064410" y="119921"/>
                </a:cubicBezTo>
                <a:cubicBezTo>
                  <a:pt x="1048296" y="111864"/>
                  <a:pt x="1035999" y="97038"/>
                  <a:pt x="1019440" y="89941"/>
                </a:cubicBezTo>
                <a:cubicBezTo>
                  <a:pt x="1000504" y="81825"/>
                  <a:pt x="979288" y="80611"/>
                  <a:pt x="959479" y="74951"/>
                </a:cubicBezTo>
                <a:cubicBezTo>
                  <a:pt x="944286" y="70610"/>
                  <a:pt x="929752" y="64118"/>
                  <a:pt x="914508" y="59960"/>
                </a:cubicBezTo>
                <a:cubicBezTo>
                  <a:pt x="874756" y="49118"/>
                  <a:pt x="834561" y="39973"/>
                  <a:pt x="794587" y="29980"/>
                </a:cubicBezTo>
                <a:cubicBezTo>
                  <a:pt x="774600" y="24983"/>
                  <a:pt x="755021" y="17904"/>
                  <a:pt x="734626" y="14990"/>
                </a:cubicBezTo>
                <a:lnTo>
                  <a:pt x="629695" y="0"/>
                </a:lnTo>
                <a:cubicBezTo>
                  <a:pt x="524764" y="4997"/>
                  <a:pt x="419617" y="6613"/>
                  <a:pt x="314902" y="14990"/>
                </a:cubicBezTo>
                <a:cubicBezTo>
                  <a:pt x="294366" y="16633"/>
                  <a:pt x="273368" y="20766"/>
                  <a:pt x="254941" y="29980"/>
                </a:cubicBezTo>
                <a:cubicBezTo>
                  <a:pt x="222713" y="46094"/>
                  <a:pt x="194980" y="69954"/>
                  <a:pt x="165000" y="89941"/>
                </a:cubicBezTo>
                <a:cubicBezTo>
                  <a:pt x="135502" y="109607"/>
                  <a:pt x="111407" y="121423"/>
                  <a:pt x="90049" y="149901"/>
                </a:cubicBezTo>
                <a:cubicBezTo>
                  <a:pt x="68430" y="178726"/>
                  <a:pt x="30089" y="239842"/>
                  <a:pt x="30089" y="239842"/>
                </a:cubicBezTo>
                <a:cubicBezTo>
                  <a:pt x="14632" y="286214"/>
                  <a:pt x="108" y="321995"/>
                  <a:pt x="108" y="374754"/>
                </a:cubicBezTo>
                <a:cubicBezTo>
                  <a:pt x="108" y="403171"/>
                  <a:pt x="-3447" y="562514"/>
                  <a:pt x="30089" y="629587"/>
                </a:cubicBezTo>
                <a:cubicBezTo>
                  <a:pt x="41865" y="653139"/>
                  <a:pt x="93724" y="718675"/>
                  <a:pt x="105040" y="734518"/>
                </a:cubicBezTo>
                <a:cubicBezTo>
                  <a:pt x="167016" y="821283"/>
                  <a:pt x="97969" y="742436"/>
                  <a:pt x="209971" y="854439"/>
                </a:cubicBezTo>
                <a:cubicBezTo>
                  <a:pt x="264453" y="908921"/>
                  <a:pt x="247591" y="896301"/>
                  <a:pt x="314902" y="944380"/>
                </a:cubicBezTo>
                <a:cubicBezTo>
                  <a:pt x="329562" y="954851"/>
                  <a:pt x="343758" y="966303"/>
                  <a:pt x="359872" y="974360"/>
                </a:cubicBezTo>
                <a:cubicBezTo>
                  <a:pt x="374005" y="981427"/>
                  <a:pt x="390710" y="982284"/>
                  <a:pt x="404843" y="989351"/>
                </a:cubicBezTo>
                <a:cubicBezTo>
                  <a:pt x="420957" y="997408"/>
                  <a:pt x="433350" y="1012014"/>
                  <a:pt x="449813" y="1019331"/>
                </a:cubicBezTo>
                <a:cubicBezTo>
                  <a:pt x="531773" y="1055757"/>
                  <a:pt x="543990" y="1047160"/>
                  <a:pt x="629695" y="1064301"/>
                </a:cubicBezTo>
                <a:cubicBezTo>
                  <a:pt x="806398" y="1099642"/>
                  <a:pt x="527837" y="1056175"/>
                  <a:pt x="794587" y="1094282"/>
                </a:cubicBezTo>
                <a:cubicBezTo>
                  <a:pt x="924502" y="1089285"/>
                  <a:pt x="1054888" y="1091427"/>
                  <a:pt x="1184331" y="1079292"/>
                </a:cubicBezTo>
                <a:cubicBezTo>
                  <a:pt x="1262600" y="1071954"/>
                  <a:pt x="1264375" y="1050684"/>
                  <a:pt x="1319243" y="1019331"/>
                </a:cubicBezTo>
                <a:cubicBezTo>
                  <a:pt x="1338645" y="1008244"/>
                  <a:pt x="1360254" y="1001194"/>
                  <a:pt x="1379203" y="989351"/>
                </a:cubicBezTo>
                <a:cubicBezTo>
                  <a:pt x="1400389" y="976110"/>
                  <a:pt x="1418834" y="958901"/>
                  <a:pt x="1439164" y="944380"/>
                </a:cubicBezTo>
                <a:cubicBezTo>
                  <a:pt x="1487721" y="909697"/>
                  <a:pt x="1487932" y="918837"/>
                  <a:pt x="1529105" y="869429"/>
                </a:cubicBezTo>
                <a:cubicBezTo>
                  <a:pt x="1555589" y="837647"/>
                  <a:pt x="1570739" y="801152"/>
                  <a:pt x="1589066" y="764498"/>
                </a:cubicBezTo>
                <a:cubicBezTo>
                  <a:pt x="1589315" y="759511"/>
                  <a:pt x="1624034" y="447185"/>
                  <a:pt x="1589066" y="359764"/>
                </a:cubicBezTo>
                <a:cubicBezTo>
                  <a:pt x="1581193" y="340081"/>
                  <a:pt x="1560191" y="328589"/>
                  <a:pt x="1544095" y="314793"/>
                </a:cubicBezTo>
                <a:cubicBezTo>
                  <a:pt x="1534590" y="306646"/>
                  <a:pt x="1458144" y="249332"/>
                  <a:pt x="1439164" y="239842"/>
                </a:cubicBezTo>
                <a:cubicBezTo>
                  <a:pt x="1425031" y="232776"/>
                  <a:pt x="1408327" y="231918"/>
                  <a:pt x="1394194" y="224852"/>
                </a:cubicBezTo>
                <a:cubicBezTo>
                  <a:pt x="1365126" y="210318"/>
                  <a:pt x="1322550" y="168396"/>
                  <a:pt x="1289262" y="164892"/>
                </a:cubicBezTo>
                <a:cubicBezTo>
                  <a:pt x="1214723" y="157046"/>
                  <a:pt x="1139361" y="164892"/>
                  <a:pt x="1064410" y="164892"/>
                </a:cubicBezTo>
              </a:path>
            </a:pathLst>
          </a:cu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java.awt.event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.*;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javax.swing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.*;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button = </a:t>
            </a:r>
            <a:r>
              <a:rPr lang="en-US" sz="28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“Press me”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add(button, SOUTH);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31"/>
          <a:stretch/>
        </p:blipFill>
        <p:spPr>
          <a:xfrm>
            <a:off x="2705100" y="5211680"/>
            <a:ext cx="3733800" cy="85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0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Window </a:t>
            </a:r>
            <a:r>
              <a:rPr lang="en-US" altLang="x-none" dirty="0" smtClean="0"/>
              <a:t>Regions</a:t>
            </a:r>
            <a:endParaRPr lang="en-US" altLang="x-none" dirty="0"/>
          </a:p>
        </p:txBody>
      </p:sp>
      <p:sp>
        <p:nvSpPr>
          <p:cNvPr id="163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In graphics or console programs, the window is </a:t>
            </a:r>
            <a:r>
              <a:rPr lang="en-US" altLang="x-none" dirty="0"/>
              <a:t>divided into </a:t>
            </a:r>
            <a:r>
              <a:rPr lang="en-US" altLang="x-none" dirty="0" smtClean="0"/>
              <a:t>five regions</a:t>
            </a:r>
            <a:r>
              <a:rPr lang="en-US" altLang="x-none" dirty="0"/>
              <a:t>:</a:t>
            </a:r>
          </a:p>
          <a:p>
            <a:endParaRPr lang="en-US" altLang="x-none" dirty="0"/>
          </a:p>
          <a:p>
            <a:endParaRPr lang="en-US" altLang="x-none" dirty="0" smtClean="0"/>
          </a:p>
          <a:p>
            <a:endParaRPr lang="en-US" altLang="x-none" dirty="0"/>
          </a:p>
          <a:p>
            <a:endParaRPr lang="en-US" altLang="x-none" dirty="0" smtClean="0"/>
          </a:p>
          <a:p>
            <a:r>
              <a:rPr lang="en-US" altLang="x-none" dirty="0" smtClean="0"/>
              <a:t>The </a:t>
            </a:r>
            <a:r>
              <a:rPr lang="en-US" altLang="x-none" b="1" dirty="0" smtClean="0"/>
              <a:t>CENTER</a:t>
            </a:r>
            <a:r>
              <a:rPr lang="en-US" altLang="x-none" dirty="0" smtClean="0"/>
              <a:t> region is typically where the action happens.</a:t>
            </a:r>
          </a:p>
          <a:p>
            <a:pPr lvl="1"/>
            <a:r>
              <a:rPr lang="en-US" altLang="x-none" b="1" dirty="0" err="1" smtClean="0"/>
              <a:t>ConsoleProgram</a:t>
            </a:r>
            <a:r>
              <a:rPr lang="en-US" altLang="x-none" dirty="0" smtClean="0"/>
              <a:t> adds a console there</a:t>
            </a:r>
          </a:p>
          <a:p>
            <a:pPr lvl="1"/>
            <a:r>
              <a:rPr lang="en-US" altLang="x-none" b="1" dirty="0" err="1" smtClean="0"/>
              <a:t>GraphicsProgram</a:t>
            </a:r>
            <a:r>
              <a:rPr lang="en-US" altLang="x-none" dirty="0" smtClean="0"/>
              <a:t> puts a </a:t>
            </a:r>
            <a:r>
              <a:rPr lang="en-US" altLang="x-none" b="1" dirty="0" err="1" smtClean="0"/>
              <a:t>GCanvas</a:t>
            </a:r>
            <a:r>
              <a:rPr lang="en-US" altLang="x-none" dirty="0" smtClean="0"/>
              <a:t> there</a:t>
            </a:r>
          </a:p>
          <a:p>
            <a:pPr marL="230188" lvl="1" indent="-230188">
              <a:buFontTx/>
              <a:buChar char="•"/>
            </a:pPr>
            <a:r>
              <a:rPr lang="en-US" altLang="x-none" dirty="0" smtClean="0"/>
              <a:t>Other regions are visible only if you add an interactor to them using </a:t>
            </a:r>
            <a:r>
              <a:rPr lang="en-US" altLang="x-none" dirty="0">
                <a:latin typeface="Consolas" charset="0"/>
              </a:rPr>
              <a:t>add(</a:t>
            </a:r>
            <a:r>
              <a:rPr lang="en-US" altLang="x-none" b="1" i="1" dirty="0">
                <a:latin typeface="Consolas" charset="0"/>
              </a:rPr>
              <a:t>component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i="1" dirty="0">
                <a:latin typeface="Consolas" charset="0"/>
              </a:rPr>
              <a:t>REGION</a:t>
            </a:r>
            <a:r>
              <a:rPr lang="en-US" altLang="x-none" dirty="0" smtClean="0">
                <a:latin typeface="Consolas" charset="0"/>
              </a:rPr>
              <a:t>);</a:t>
            </a:r>
          </a:p>
          <a:p>
            <a:r>
              <a:rPr lang="en-US" altLang="x-none" dirty="0" smtClean="0"/>
              <a:t>Interactors are automatically centered within each region.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906" y="2030696"/>
            <a:ext cx="4010210" cy="184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1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Recap: Extending </a:t>
            </a:r>
            <a:r>
              <a:rPr lang="en-US" sz="3600" dirty="0" err="1" smtClean="0"/>
              <a:t>GCanvas</a:t>
            </a:r>
            <a:endParaRPr lang="en-US" sz="3600" dirty="0" smtClean="0"/>
          </a:p>
          <a:p>
            <a:r>
              <a:rPr lang="en-US" sz="3600" dirty="0" smtClean="0"/>
              <a:t>Interactors</a:t>
            </a:r>
          </a:p>
          <a:p>
            <a:pPr lvl="1"/>
            <a:r>
              <a:rPr lang="en-US" sz="3400" dirty="0" err="1" smtClean="0"/>
              <a:t>JButton</a:t>
            </a:r>
            <a:endParaRPr lang="en-US" sz="3400" dirty="0" smtClean="0"/>
          </a:p>
          <a:p>
            <a:pPr lvl="1"/>
            <a:r>
              <a:rPr lang="en-US" sz="3400" dirty="0" err="1" smtClean="0"/>
              <a:t>JLabel</a:t>
            </a:r>
            <a:endParaRPr lang="en-US" sz="3400" dirty="0" smtClean="0"/>
          </a:p>
          <a:p>
            <a:pPr lvl="1"/>
            <a:r>
              <a:rPr lang="en-US" sz="3400" dirty="0" err="1" smtClean="0"/>
              <a:t>JTextField</a:t>
            </a:r>
            <a:endParaRPr lang="en-US" sz="3400" dirty="0" smtClean="0"/>
          </a:p>
          <a:p>
            <a:r>
              <a:rPr lang="en-US" sz="3600" dirty="0" smtClean="0"/>
              <a:t>Example: </a:t>
            </a:r>
            <a:r>
              <a:rPr lang="en-US" sz="3600" dirty="0" err="1" smtClean="0"/>
              <a:t>TipCalculator</a:t>
            </a:r>
            <a:endParaRPr lang="en-US" sz="3600" dirty="0" smtClean="0"/>
          </a:p>
          <a:p>
            <a:r>
              <a:rPr lang="en-US" sz="3600" dirty="0" err="1" smtClean="0"/>
              <a:t>NameSurfer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08047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Responding To Button Clicks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respond to events from interactors, we must do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Call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addActionListeners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dirty="0" smtClean="0"/>
              <a:t> at the end of </a:t>
            </a:r>
            <a:r>
              <a:rPr lang="en-US" dirty="0" err="1" smtClean="0"/>
              <a:t>init</a:t>
            </a:r>
            <a:r>
              <a:rPr lang="en-US" dirty="0" smtClean="0"/>
              <a:t>, </a:t>
            </a:r>
            <a:r>
              <a:rPr lang="en-US" i="1" dirty="0" smtClean="0"/>
              <a:t>once we are done adding buttons</a:t>
            </a:r>
            <a:r>
              <a:rPr lang="en-US" dirty="0" smtClean="0"/>
              <a:t>.  This tells Java to let us know if any of the previous buttons were clicked.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Implement the public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actionPerformed</a:t>
            </a:r>
            <a:r>
              <a:rPr lang="en-US" dirty="0" smtClean="0"/>
              <a:t> method.  This method is called whenever a button is clicked.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JButton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23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Interactors </a:t>
            </a:r>
            <a:r>
              <a:rPr lang="en-US" sz="23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ConsoleProgram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3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sz="23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3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3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"Yay"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3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3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"Nay"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addActionListeners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3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actionPerformed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ActionEvent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event) {</a:t>
            </a:r>
          </a:p>
          <a:p>
            <a:pPr marL="0" indent="0">
              <a:buNone/>
            </a:pP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		... </a:t>
            </a:r>
            <a:r>
              <a:rPr lang="en-US" sz="23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?</a:t>
            </a:r>
            <a:endParaRPr lang="en-US" sz="23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099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 smtClean="0"/>
              <a:t>ActionEvent</a:t>
            </a:r>
            <a:endParaRPr lang="en-US" altLang="x-none" dirty="0"/>
          </a:p>
        </p:txBody>
      </p:sp>
      <p:sp>
        <p:nvSpPr>
          <p:cNvPr id="164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The </a:t>
            </a:r>
            <a:r>
              <a:rPr lang="en-US" altLang="x-none" b="1">
                <a:latin typeface="Consolas" charset="0"/>
              </a:rPr>
              <a:t>ActionEvent</a:t>
            </a:r>
            <a:r>
              <a:rPr lang="en-US" altLang="x-none"/>
              <a:t> parameter contains useful event information.</a:t>
            </a:r>
          </a:p>
          <a:p>
            <a:pPr lvl="1"/>
            <a:r>
              <a:rPr lang="en-US" altLang="x-none"/>
              <a:t>Use </a:t>
            </a:r>
            <a:r>
              <a:rPr lang="en-US" altLang="x-none">
                <a:latin typeface="Consolas" charset="0"/>
              </a:rPr>
              <a:t>getSource</a:t>
            </a:r>
            <a:r>
              <a:rPr lang="en-US" altLang="x-none"/>
              <a:t> or </a:t>
            </a:r>
            <a:r>
              <a:rPr lang="en-US" altLang="x-none">
                <a:latin typeface="Consolas" charset="0"/>
              </a:rPr>
              <a:t>getActionCommand</a:t>
            </a:r>
            <a:r>
              <a:rPr lang="en-US" altLang="x-none"/>
              <a:t> to figure out what button or component was interacted with.</a:t>
            </a:r>
          </a:p>
          <a:p>
            <a:pPr lvl="1">
              <a:buFontTx/>
              <a:buNone/>
            </a:pPr>
            <a:endParaRPr lang="en-US" altLang="x-none"/>
          </a:p>
          <a:p>
            <a:pPr lvl="1">
              <a:buFontTx/>
              <a:buNone/>
            </a:pPr>
            <a:endParaRPr lang="en-US" altLang="x-none"/>
          </a:p>
          <a:p>
            <a:pPr lvl="1">
              <a:buFontTx/>
              <a:buNone/>
            </a:pPr>
            <a:endParaRPr lang="en-US" altLang="x-none"/>
          </a:p>
          <a:p>
            <a:pPr lvl="1">
              <a:buFontTx/>
              <a:buNone/>
            </a:pPr>
            <a:endParaRPr lang="en-US" altLang="x-none"/>
          </a:p>
          <a:p>
            <a:pPr lvl="1">
              <a:buFontTx/>
              <a:buNone/>
            </a:pPr>
            <a:endParaRPr lang="en-US" altLang="x-none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public void actionPerformed(ActionEvent event)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    String command = </a:t>
            </a:r>
            <a:r>
              <a:rPr lang="en-US" altLang="x-none" sz="2000" b="1">
                <a:latin typeface="Consolas" charset="0"/>
              </a:rPr>
              <a:t>event.getActionCommand()</a:t>
            </a:r>
            <a:r>
              <a:rPr lang="en-US" altLang="x-none" sz="2000">
                <a:latin typeface="Consolas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    if (command.equals("Save File"))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        </a:t>
            </a:r>
            <a:r>
              <a:rPr lang="en-US" altLang="x-none" sz="2000">
                <a:solidFill>
                  <a:srgbClr val="008000"/>
                </a:solidFill>
                <a:latin typeface="Consolas" charset="0"/>
              </a:rPr>
              <a:t>// user clicked the Save File button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        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}</a:t>
            </a:r>
          </a:p>
        </p:txBody>
      </p:sp>
      <p:graphicFrame>
        <p:nvGraphicFramePr>
          <p:cNvPr id="1644573" name="Group 29"/>
          <p:cNvGraphicFramePr>
            <a:graphicFrameLocks noGrp="1"/>
          </p:cNvGraphicFramePr>
          <p:nvPr/>
        </p:nvGraphicFramePr>
        <p:xfrm>
          <a:off x="533400" y="2744788"/>
          <a:ext cx="8077200" cy="1371600"/>
        </p:xfrm>
        <a:graphic>
          <a:graphicData uri="http://schemas.openxmlformats.org/drawingml/2006/table">
            <a:tbl>
              <a:tblPr/>
              <a:tblGrid>
                <a:gridCol w="3200400"/>
                <a:gridCol w="4876800"/>
              </a:tblGrid>
              <a:tr h="217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e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.getActionCommand()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a text description of the event</a:t>
                      </a:r>
                      <a:b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</a:b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(e.g. the text of the button clicked)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e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.getSource()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the interactor that generated the event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6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JButton</a:t>
            </a:r>
            <a:r>
              <a:rPr lang="en-US" dirty="0"/>
              <a:t>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215" y="1315138"/>
            <a:ext cx="5521569" cy="5142124"/>
          </a:xfrm>
        </p:spPr>
      </p:pic>
    </p:spTree>
    <p:extLst>
      <p:ext uri="{BB962C8B-B14F-4D97-AF65-F5344CB8AC3E}">
        <p14:creationId xmlns:p14="http://schemas.microsoft.com/office/powerpoint/2010/main" val="205894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JButton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Interactors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ConsoleProgram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"Yay"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"Nay"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addActionListeners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6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actionPerformed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ActionEvent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event) {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event.getSource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() ==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600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Yay"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16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}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else if 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event.getSource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() ==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"Nay"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sz="16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99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JButton</a:t>
            </a:r>
            <a:r>
              <a:rPr lang="en-US" dirty="0"/>
              <a:t> </a:t>
            </a:r>
            <a:r>
              <a:rPr lang="en-US" dirty="0" smtClean="0"/>
              <a:t>Example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Interactors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ConsoleProgram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1600" b="1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sz="1600" b="1" strike="sngStrike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strike="sngStrike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600" b="1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private </a:t>
            </a:r>
            <a:r>
              <a:rPr lang="en-US" sz="1600" b="1" strike="sngStrike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strike="sngStrike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"Yay"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"Nay"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addActionListeners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6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actionPerformed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ActionEvent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event) {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event.getActionCommand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().equals("Yay")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"Yay"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	}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else if 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event.getActionCommand</a:t>
            </a:r>
            <a:r>
              <a:rPr lang="en-US" sz="1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().equals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("Nay")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"Nay"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sz="16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975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JButton</a:t>
            </a:r>
            <a:r>
              <a:rPr lang="en-US" dirty="0" smtClean="0"/>
              <a:t> Example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Interactors </a:t>
            </a:r>
            <a:r>
              <a:rPr lang="en-US" sz="22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err="1" smtClean="0">
                <a:latin typeface="Consolas" charset="0"/>
                <a:ea typeface="Consolas" charset="0"/>
                <a:cs typeface="Consolas" charset="0"/>
              </a:rPr>
              <a:t>ConsoleProgram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err="1" smtClean="0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200" b="1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err="1" smtClean="0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2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200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"Yay"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2200" b="1" dirty="0" err="1" smtClean="0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200" b="1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err="1" smtClean="0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2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200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"Nay"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2200" b="1" dirty="0" err="1" smtClean="0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200" b="1" dirty="0" err="1" smtClean="0">
                <a:latin typeface="Consolas" charset="0"/>
                <a:ea typeface="Consolas" charset="0"/>
                <a:cs typeface="Consolas" charset="0"/>
              </a:rPr>
              <a:t>addActionListeners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22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sz="2200" b="1" dirty="0" err="1" smtClean="0">
                <a:latin typeface="Consolas" charset="0"/>
                <a:ea typeface="Consolas" charset="0"/>
                <a:cs typeface="Consolas" charset="0"/>
              </a:rPr>
              <a:t>actionPerformed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200" b="1" dirty="0" err="1" smtClean="0">
                <a:latin typeface="Consolas" charset="0"/>
                <a:ea typeface="Consolas" charset="0"/>
                <a:cs typeface="Consolas" charset="0"/>
              </a:rPr>
              <a:t>ActionEvent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 event) {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2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22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2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event.getActionCommand</a:t>
            </a:r>
            <a:r>
              <a:rPr lang="en-US" sz="22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  <a:endParaRPr lang="en-US" sz="22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977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Recap: Extending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GCanvas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Interactors</a:t>
            </a: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JButton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 smtClean="0"/>
              <a:t>JLabel</a:t>
            </a:r>
            <a:endParaRPr lang="en-US" sz="3400" dirty="0" smtClean="0"/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JTextField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Example: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TipCalculator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NameSurfer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78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en-US" sz="2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JLabel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label = </a:t>
            </a:r>
            <a:r>
              <a:rPr lang="en-US" sz="28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JLabel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"Hello, world!"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add(label, SOUTH);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3193586"/>
            <a:ext cx="4546600" cy="3848100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3769669" y="5285252"/>
            <a:ext cx="1604662" cy="1094282"/>
          </a:xfrm>
          <a:custGeom>
            <a:avLst/>
            <a:gdLst>
              <a:gd name="connsiteX0" fmla="*/ 1439164 w 1604662"/>
              <a:gd name="connsiteY0" fmla="*/ 314793 h 1094282"/>
              <a:gd name="connsiteX1" fmla="*/ 1379203 w 1604662"/>
              <a:gd name="connsiteY1" fmla="*/ 284813 h 1094282"/>
              <a:gd name="connsiteX2" fmla="*/ 1334233 w 1604662"/>
              <a:gd name="connsiteY2" fmla="*/ 269823 h 1094282"/>
              <a:gd name="connsiteX3" fmla="*/ 1244292 w 1604662"/>
              <a:gd name="connsiteY3" fmla="*/ 209862 h 1094282"/>
              <a:gd name="connsiteX4" fmla="*/ 1199321 w 1604662"/>
              <a:gd name="connsiteY4" fmla="*/ 179882 h 1094282"/>
              <a:gd name="connsiteX5" fmla="*/ 1154351 w 1604662"/>
              <a:gd name="connsiteY5" fmla="*/ 164892 h 1094282"/>
              <a:gd name="connsiteX6" fmla="*/ 1064410 w 1604662"/>
              <a:gd name="connsiteY6" fmla="*/ 119921 h 1094282"/>
              <a:gd name="connsiteX7" fmla="*/ 1019440 w 1604662"/>
              <a:gd name="connsiteY7" fmla="*/ 89941 h 1094282"/>
              <a:gd name="connsiteX8" fmla="*/ 959479 w 1604662"/>
              <a:gd name="connsiteY8" fmla="*/ 74951 h 1094282"/>
              <a:gd name="connsiteX9" fmla="*/ 914508 w 1604662"/>
              <a:gd name="connsiteY9" fmla="*/ 59960 h 1094282"/>
              <a:gd name="connsiteX10" fmla="*/ 794587 w 1604662"/>
              <a:gd name="connsiteY10" fmla="*/ 29980 h 1094282"/>
              <a:gd name="connsiteX11" fmla="*/ 734626 w 1604662"/>
              <a:gd name="connsiteY11" fmla="*/ 14990 h 1094282"/>
              <a:gd name="connsiteX12" fmla="*/ 629695 w 1604662"/>
              <a:gd name="connsiteY12" fmla="*/ 0 h 1094282"/>
              <a:gd name="connsiteX13" fmla="*/ 314902 w 1604662"/>
              <a:gd name="connsiteY13" fmla="*/ 14990 h 1094282"/>
              <a:gd name="connsiteX14" fmla="*/ 254941 w 1604662"/>
              <a:gd name="connsiteY14" fmla="*/ 29980 h 1094282"/>
              <a:gd name="connsiteX15" fmla="*/ 165000 w 1604662"/>
              <a:gd name="connsiteY15" fmla="*/ 89941 h 1094282"/>
              <a:gd name="connsiteX16" fmla="*/ 90049 w 1604662"/>
              <a:gd name="connsiteY16" fmla="*/ 149901 h 1094282"/>
              <a:gd name="connsiteX17" fmla="*/ 30089 w 1604662"/>
              <a:gd name="connsiteY17" fmla="*/ 239842 h 1094282"/>
              <a:gd name="connsiteX18" fmla="*/ 108 w 1604662"/>
              <a:gd name="connsiteY18" fmla="*/ 374754 h 1094282"/>
              <a:gd name="connsiteX19" fmla="*/ 30089 w 1604662"/>
              <a:gd name="connsiteY19" fmla="*/ 629587 h 1094282"/>
              <a:gd name="connsiteX20" fmla="*/ 105040 w 1604662"/>
              <a:gd name="connsiteY20" fmla="*/ 734518 h 1094282"/>
              <a:gd name="connsiteX21" fmla="*/ 209971 w 1604662"/>
              <a:gd name="connsiteY21" fmla="*/ 854439 h 1094282"/>
              <a:gd name="connsiteX22" fmla="*/ 314902 w 1604662"/>
              <a:gd name="connsiteY22" fmla="*/ 944380 h 1094282"/>
              <a:gd name="connsiteX23" fmla="*/ 359872 w 1604662"/>
              <a:gd name="connsiteY23" fmla="*/ 974360 h 1094282"/>
              <a:gd name="connsiteX24" fmla="*/ 404843 w 1604662"/>
              <a:gd name="connsiteY24" fmla="*/ 989351 h 1094282"/>
              <a:gd name="connsiteX25" fmla="*/ 449813 w 1604662"/>
              <a:gd name="connsiteY25" fmla="*/ 1019331 h 1094282"/>
              <a:gd name="connsiteX26" fmla="*/ 629695 w 1604662"/>
              <a:gd name="connsiteY26" fmla="*/ 1064301 h 1094282"/>
              <a:gd name="connsiteX27" fmla="*/ 794587 w 1604662"/>
              <a:gd name="connsiteY27" fmla="*/ 1094282 h 1094282"/>
              <a:gd name="connsiteX28" fmla="*/ 1184331 w 1604662"/>
              <a:gd name="connsiteY28" fmla="*/ 1079292 h 1094282"/>
              <a:gd name="connsiteX29" fmla="*/ 1319243 w 1604662"/>
              <a:gd name="connsiteY29" fmla="*/ 1019331 h 1094282"/>
              <a:gd name="connsiteX30" fmla="*/ 1379203 w 1604662"/>
              <a:gd name="connsiteY30" fmla="*/ 989351 h 1094282"/>
              <a:gd name="connsiteX31" fmla="*/ 1439164 w 1604662"/>
              <a:gd name="connsiteY31" fmla="*/ 944380 h 1094282"/>
              <a:gd name="connsiteX32" fmla="*/ 1529105 w 1604662"/>
              <a:gd name="connsiteY32" fmla="*/ 869429 h 1094282"/>
              <a:gd name="connsiteX33" fmla="*/ 1589066 w 1604662"/>
              <a:gd name="connsiteY33" fmla="*/ 764498 h 1094282"/>
              <a:gd name="connsiteX34" fmla="*/ 1589066 w 1604662"/>
              <a:gd name="connsiteY34" fmla="*/ 359764 h 1094282"/>
              <a:gd name="connsiteX35" fmla="*/ 1544095 w 1604662"/>
              <a:gd name="connsiteY35" fmla="*/ 314793 h 1094282"/>
              <a:gd name="connsiteX36" fmla="*/ 1439164 w 1604662"/>
              <a:gd name="connsiteY36" fmla="*/ 239842 h 1094282"/>
              <a:gd name="connsiteX37" fmla="*/ 1394194 w 1604662"/>
              <a:gd name="connsiteY37" fmla="*/ 224852 h 1094282"/>
              <a:gd name="connsiteX38" fmla="*/ 1289262 w 1604662"/>
              <a:gd name="connsiteY38" fmla="*/ 164892 h 1094282"/>
              <a:gd name="connsiteX39" fmla="*/ 1064410 w 1604662"/>
              <a:gd name="connsiteY39" fmla="*/ 164892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604662" h="1094282">
                <a:moveTo>
                  <a:pt x="1439164" y="314793"/>
                </a:moveTo>
                <a:cubicBezTo>
                  <a:pt x="1419177" y="304800"/>
                  <a:pt x="1399742" y="293615"/>
                  <a:pt x="1379203" y="284813"/>
                </a:cubicBezTo>
                <a:cubicBezTo>
                  <a:pt x="1364680" y="278589"/>
                  <a:pt x="1348045" y="277497"/>
                  <a:pt x="1334233" y="269823"/>
                </a:cubicBezTo>
                <a:cubicBezTo>
                  <a:pt x="1302735" y="252324"/>
                  <a:pt x="1274272" y="229849"/>
                  <a:pt x="1244292" y="209862"/>
                </a:cubicBezTo>
                <a:cubicBezTo>
                  <a:pt x="1229302" y="199869"/>
                  <a:pt x="1216412" y="185579"/>
                  <a:pt x="1199321" y="179882"/>
                </a:cubicBezTo>
                <a:lnTo>
                  <a:pt x="1154351" y="164892"/>
                </a:lnTo>
                <a:cubicBezTo>
                  <a:pt x="1025483" y="78977"/>
                  <a:pt x="1188525" y="181978"/>
                  <a:pt x="1064410" y="119921"/>
                </a:cubicBezTo>
                <a:cubicBezTo>
                  <a:pt x="1048296" y="111864"/>
                  <a:pt x="1035999" y="97038"/>
                  <a:pt x="1019440" y="89941"/>
                </a:cubicBezTo>
                <a:cubicBezTo>
                  <a:pt x="1000504" y="81825"/>
                  <a:pt x="979288" y="80611"/>
                  <a:pt x="959479" y="74951"/>
                </a:cubicBezTo>
                <a:cubicBezTo>
                  <a:pt x="944286" y="70610"/>
                  <a:pt x="929752" y="64118"/>
                  <a:pt x="914508" y="59960"/>
                </a:cubicBezTo>
                <a:cubicBezTo>
                  <a:pt x="874756" y="49118"/>
                  <a:pt x="834561" y="39973"/>
                  <a:pt x="794587" y="29980"/>
                </a:cubicBezTo>
                <a:cubicBezTo>
                  <a:pt x="774600" y="24983"/>
                  <a:pt x="755021" y="17904"/>
                  <a:pt x="734626" y="14990"/>
                </a:cubicBezTo>
                <a:lnTo>
                  <a:pt x="629695" y="0"/>
                </a:lnTo>
                <a:cubicBezTo>
                  <a:pt x="524764" y="4997"/>
                  <a:pt x="419617" y="6613"/>
                  <a:pt x="314902" y="14990"/>
                </a:cubicBezTo>
                <a:cubicBezTo>
                  <a:pt x="294366" y="16633"/>
                  <a:pt x="273368" y="20766"/>
                  <a:pt x="254941" y="29980"/>
                </a:cubicBezTo>
                <a:cubicBezTo>
                  <a:pt x="222713" y="46094"/>
                  <a:pt x="194980" y="69954"/>
                  <a:pt x="165000" y="89941"/>
                </a:cubicBezTo>
                <a:cubicBezTo>
                  <a:pt x="135502" y="109607"/>
                  <a:pt x="111407" y="121423"/>
                  <a:pt x="90049" y="149901"/>
                </a:cubicBezTo>
                <a:cubicBezTo>
                  <a:pt x="68430" y="178726"/>
                  <a:pt x="30089" y="239842"/>
                  <a:pt x="30089" y="239842"/>
                </a:cubicBezTo>
                <a:cubicBezTo>
                  <a:pt x="14632" y="286214"/>
                  <a:pt x="108" y="321995"/>
                  <a:pt x="108" y="374754"/>
                </a:cubicBezTo>
                <a:cubicBezTo>
                  <a:pt x="108" y="403171"/>
                  <a:pt x="-3447" y="562514"/>
                  <a:pt x="30089" y="629587"/>
                </a:cubicBezTo>
                <a:cubicBezTo>
                  <a:pt x="41865" y="653139"/>
                  <a:pt x="93724" y="718675"/>
                  <a:pt x="105040" y="734518"/>
                </a:cubicBezTo>
                <a:cubicBezTo>
                  <a:pt x="167016" y="821283"/>
                  <a:pt x="97969" y="742436"/>
                  <a:pt x="209971" y="854439"/>
                </a:cubicBezTo>
                <a:cubicBezTo>
                  <a:pt x="264453" y="908921"/>
                  <a:pt x="247591" y="896301"/>
                  <a:pt x="314902" y="944380"/>
                </a:cubicBezTo>
                <a:cubicBezTo>
                  <a:pt x="329562" y="954851"/>
                  <a:pt x="343758" y="966303"/>
                  <a:pt x="359872" y="974360"/>
                </a:cubicBezTo>
                <a:cubicBezTo>
                  <a:pt x="374005" y="981427"/>
                  <a:pt x="390710" y="982284"/>
                  <a:pt x="404843" y="989351"/>
                </a:cubicBezTo>
                <a:cubicBezTo>
                  <a:pt x="420957" y="997408"/>
                  <a:pt x="433350" y="1012014"/>
                  <a:pt x="449813" y="1019331"/>
                </a:cubicBezTo>
                <a:cubicBezTo>
                  <a:pt x="531773" y="1055757"/>
                  <a:pt x="543990" y="1047160"/>
                  <a:pt x="629695" y="1064301"/>
                </a:cubicBezTo>
                <a:cubicBezTo>
                  <a:pt x="806398" y="1099642"/>
                  <a:pt x="527837" y="1056175"/>
                  <a:pt x="794587" y="1094282"/>
                </a:cubicBezTo>
                <a:cubicBezTo>
                  <a:pt x="924502" y="1089285"/>
                  <a:pt x="1054888" y="1091427"/>
                  <a:pt x="1184331" y="1079292"/>
                </a:cubicBezTo>
                <a:cubicBezTo>
                  <a:pt x="1262600" y="1071954"/>
                  <a:pt x="1264375" y="1050684"/>
                  <a:pt x="1319243" y="1019331"/>
                </a:cubicBezTo>
                <a:cubicBezTo>
                  <a:pt x="1338645" y="1008244"/>
                  <a:pt x="1360254" y="1001194"/>
                  <a:pt x="1379203" y="989351"/>
                </a:cubicBezTo>
                <a:cubicBezTo>
                  <a:pt x="1400389" y="976110"/>
                  <a:pt x="1418834" y="958901"/>
                  <a:pt x="1439164" y="944380"/>
                </a:cubicBezTo>
                <a:cubicBezTo>
                  <a:pt x="1487721" y="909697"/>
                  <a:pt x="1487932" y="918837"/>
                  <a:pt x="1529105" y="869429"/>
                </a:cubicBezTo>
                <a:cubicBezTo>
                  <a:pt x="1555589" y="837647"/>
                  <a:pt x="1570739" y="801152"/>
                  <a:pt x="1589066" y="764498"/>
                </a:cubicBezTo>
                <a:cubicBezTo>
                  <a:pt x="1589315" y="759511"/>
                  <a:pt x="1624034" y="447185"/>
                  <a:pt x="1589066" y="359764"/>
                </a:cubicBezTo>
                <a:cubicBezTo>
                  <a:pt x="1581193" y="340081"/>
                  <a:pt x="1560191" y="328589"/>
                  <a:pt x="1544095" y="314793"/>
                </a:cubicBezTo>
                <a:cubicBezTo>
                  <a:pt x="1534590" y="306646"/>
                  <a:pt x="1458144" y="249332"/>
                  <a:pt x="1439164" y="239842"/>
                </a:cubicBezTo>
                <a:cubicBezTo>
                  <a:pt x="1425031" y="232776"/>
                  <a:pt x="1408327" y="231918"/>
                  <a:pt x="1394194" y="224852"/>
                </a:cubicBezTo>
                <a:cubicBezTo>
                  <a:pt x="1365126" y="210318"/>
                  <a:pt x="1322550" y="168396"/>
                  <a:pt x="1289262" y="164892"/>
                </a:cubicBezTo>
                <a:cubicBezTo>
                  <a:pt x="1214723" y="157046"/>
                  <a:pt x="1139361" y="164892"/>
                  <a:pt x="1064410" y="164892"/>
                </a:cubicBezTo>
              </a:path>
            </a:pathLst>
          </a:cu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8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Recap: Extending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GCanvas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Interactors</a:t>
            </a: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JButton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JLabel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 smtClean="0"/>
              <a:t>JTextField</a:t>
            </a:r>
            <a:endParaRPr lang="en-US" sz="3400" dirty="0" smtClean="0"/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Example: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TipCalculator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NameSurfer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3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Recap: Extending </a:t>
            </a:r>
            <a:r>
              <a:rPr lang="en-US" sz="3600" dirty="0" err="1" smtClean="0"/>
              <a:t>GCanvas</a:t>
            </a:r>
            <a:endParaRPr lang="en-US" sz="3600" dirty="0" smtClean="0"/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Interactors</a:t>
            </a: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JButton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JLabel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JTextField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Example: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TipCalculator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NameSurfer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53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50" y="2798336"/>
            <a:ext cx="4508500" cy="4660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en-US" sz="2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field = </a:t>
            </a:r>
            <a:r>
              <a:rPr lang="en-US" sz="28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(10);</a:t>
            </a:r>
          </a:p>
          <a:p>
            <a:pPr marL="0" indent="0">
              <a:buNone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add(field, SOUTH);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301318" y="5653242"/>
            <a:ext cx="2553072" cy="1094282"/>
          </a:xfrm>
          <a:custGeom>
            <a:avLst/>
            <a:gdLst>
              <a:gd name="connsiteX0" fmla="*/ 1439164 w 1604662"/>
              <a:gd name="connsiteY0" fmla="*/ 314793 h 1094282"/>
              <a:gd name="connsiteX1" fmla="*/ 1379203 w 1604662"/>
              <a:gd name="connsiteY1" fmla="*/ 284813 h 1094282"/>
              <a:gd name="connsiteX2" fmla="*/ 1334233 w 1604662"/>
              <a:gd name="connsiteY2" fmla="*/ 269823 h 1094282"/>
              <a:gd name="connsiteX3" fmla="*/ 1244292 w 1604662"/>
              <a:gd name="connsiteY3" fmla="*/ 209862 h 1094282"/>
              <a:gd name="connsiteX4" fmla="*/ 1199321 w 1604662"/>
              <a:gd name="connsiteY4" fmla="*/ 179882 h 1094282"/>
              <a:gd name="connsiteX5" fmla="*/ 1154351 w 1604662"/>
              <a:gd name="connsiteY5" fmla="*/ 164892 h 1094282"/>
              <a:gd name="connsiteX6" fmla="*/ 1064410 w 1604662"/>
              <a:gd name="connsiteY6" fmla="*/ 119921 h 1094282"/>
              <a:gd name="connsiteX7" fmla="*/ 1019440 w 1604662"/>
              <a:gd name="connsiteY7" fmla="*/ 89941 h 1094282"/>
              <a:gd name="connsiteX8" fmla="*/ 959479 w 1604662"/>
              <a:gd name="connsiteY8" fmla="*/ 74951 h 1094282"/>
              <a:gd name="connsiteX9" fmla="*/ 914508 w 1604662"/>
              <a:gd name="connsiteY9" fmla="*/ 59960 h 1094282"/>
              <a:gd name="connsiteX10" fmla="*/ 794587 w 1604662"/>
              <a:gd name="connsiteY10" fmla="*/ 29980 h 1094282"/>
              <a:gd name="connsiteX11" fmla="*/ 734626 w 1604662"/>
              <a:gd name="connsiteY11" fmla="*/ 14990 h 1094282"/>
              <a:gd name="connsiteX12" fmla="*/ 629695 w 1604662"/>
              <a:gd name="connsiteY12" fmla="*/ 0 h 1094282"/>
              <a:gd name="connsiteX13" fmla="*/ 314902 w 1604662"/>
              <a:gd name="connsiteY13" fmla="*/ 14990 h 1094282"/>
              <a:gd name="connsiteX14" fmla="*/ 254941 w 1604662"/>
              <a:gd name="connsiteY14" fmla="*/ 29980 h 1094282"/>
              <a:gd name="connsiteX15" fmla="*/ 165000 w 1604662"/>
              <a:gd name="connsiteY15" fmla="*/ 89941 h 1094282"/>
              <a:gd name="connsiteX16" fmla="*/ 90049 w 1604662"/>
              <a:gd name="connsiteY16" fmla="*/ 149901 h 1094282"/>
              <a:gd name="connsiteX17" fmla="*/ 30089 w 1604662"/>
              <a:gd name="connsiteY17" fmla="*/ 239842 h 1094282"/>
              <a:gd name="connsiteX18" fmla="*/ 108 w 1604662"/>
              <a:gd name="connsiteY18" fmla="*/ 374754 h 1094282"/>
              <a:gd name="connsiteX19" fmla="*/ 30089 w 1604662"/>
              <a:gd name="connsiteY19" fmla="*/ 629587 h 1094282"/>
              <a:gd name="connsiteX20" fmla="*/ 105040 w 1604662"/>
              <a:gd name="connsiteY20" fmla="*/ 734518 h 1094282"/>
              <a:gd name="connsiteX21" fmla="*/ 209971 w 1604662"/>
              <a:gd name="connsiteY21" fmla="*/ 854439 h 1094282"/>
              <a:gd name="connsiteX22" fmla="*/ 314902 w 1604662"/>
              <a:gd name="connsiteY22" fmla="*/ 944380 h 1094282"/>
              <a:gd name="connsiteX23" fmla="*/ 359872 w 1604662"/>
              <a:gd name="connsiteY23" fmla="*/ 974360 h 1094282"/>
              <a:gd name="connsiteX24" fmla="*/ 404843 w 1604662"/>
              <a:gd name="connsiteY24" fmla="*/ 989351 h 1094282"/>
              <a:gd name="connsiteX25" fmla="*/ 449813 w 1604662"/>
              <a:gd name="connsiteY25" fmla="*/ 1019331 h 1094282"/>
              <a:gd name="connsiteX26" fmla="*/ 629695 w 1604662"/>
              <a:gd name="connsiteY26" fmla="*/ 1064301 h 1094282"/>
              <a:gd name="connsiteX27" fmla="*/ 794587 w 1604662"/>
              <a:gd name="connsiteY27" fmla="*/ 1094282 h 1094282"/>
              <a:gd name="connsiteX28" fmla="*/ 1184331 w 1604662"/>
              <a:gd name="connsiteY28" fmla="*/ 1079292 h 1094282"/>
              <a:gd name="connsiteX29" fmla="*/ 1319243 w 1604662"/>
              <a:gd name="connsiteY29" fmla="*/ 1019331 h 1094282"/>
              <a:gd name="connsiteX30" fmla="*/ 1379203 w 1604662"/>
              <a:gd name="connsiteY30" fmla="*/ 989351 h 1094282"/>
              <a:gd name="connsiteX31" fmla="*/ 1439164 w 1604662"/>
              <a:gd name="connsiteY31" fmla="*/ 944380 h 1094282"/>
              <a:gd name="connsiteX32" fmla="*/ 1529105 w 1604662"/>
              <a:gd name="connsiteY32" fmla="*/ 869429 h 1094282"/>
              <a:gd name="connsiteX33" fmla="*/ 1589066 w 1604662"/>
              <a:gd name="connsiteY33" fmla="*/ 764498 h 1094282"/>
              <a:gd name="connsiteX34" fmla="*/ 1589066 w 1604662"/>
              <a:gd name="connsiteY34" fmla="*/ 359764 h 1094282"/>
              <a:gd name="connsiteX35" fmla="*/ 1544095 w 1604662"/>
              <a:gd name="connsiteY35" fmla="*/ 314793 h 1094282"/>
              <a:gd name="connsiteX36" fmla="*/ 1439164 w 1604662"/>
              <a:gd name="connsiteY36" fmla="*/ 239842 h 1094282"/>
              <a:gd name="connsiteX37" fmla="*/ 1394194 w 1604662"/>
              <a:gd name="connsiteY37" fmla="*/ 224852 h 1094282"/>
              <a:gd name="connsiteX38" fmla="*/ 1289262 w 1604662"/>
              <a:gd name="connsiteY38" fmla="*/ 164892 h 1094282"/>
              <a:gd name="connsiteX39" fmla="*/ 1064410 w 1604662"/>
              <a:gd name="connsiteY39" fmla="*/ 164892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604662" h="1094282">
                <a:moveTo>
                  <a:pt x="1439164" y="314793"/>
                </a:moveTo>
                <a:cubicBezTo>
                  <a:pt x="1419177" y="304800"/>
                  <a:pt x="1399742" y="293615"/>
                  <a:pt x="1379203" y="284813"/>
                </a:cubicBezTo>
                <a:cubicBezTo>
                  <a:pt x="1364680" y="278589"/>
                  <a:pt x="1348045" y="277497"/>
                  <a:pt x="1334233" y="269823"/>
                </a:cubicBezTo>
                <a:cubicBezTo>
                  <a:pt x="1302735" y="252324"/>
                  <a:pt x="1274272" y="229849"/>
                  <a:pt x="1244292" y="209862"/>
                </a:cubicBezTo>
                <a:cubicBezTo>
                  <a:pt x="1229302" y="199869"/>
                  <a:pt x="1216412" y="185579"/>
                  <a:pt x="1199321" y="179882"/>
                </a:cubicBezTo>
                <a:lnTo>
                  <a:pt x="1154351" y="164892"/>
                </a:lnTo>
                <a:cubicBezTo>
                  <a:pt x="1025483" y="78977"/>
                  <a:pt x="1188525" y="181978"/>
                  <a:pt x="1064410" y="119921"/>
                </a:cubicBezTo>
                <a:cubicBezTo>
                  <a:pt x="1048296" y="111864"/>
                  <a:pt x="1035999" y="97038"/>
                  <a:pt x="1019440" y="89941"/>
                </a:cubicBezTo>
                <a:cubicBezTo>
                  <a:pt x="1000504" y="81825"/>
                  <a:pt x="979288" y="80611"/>
                  <a:pt x="959479" y="74951"/>
                </a:cubicBezTo>
                <a:cubicBezTo>
                  <a:pt x="944286" y="70610"/>
                  <a:pt x="929752" y="64118"/>
                  <a:pt x="914508" y="59960"/>
                </a:cubicBezTo>
                <a:cubicBezTo>
                  <a:pt x="874756" y="49118"/>
                  <a:pt x="834561" y="39973"/>
                  <a:pt x="794587" y="29980"/>
                </a:cubicBezTo>
                <a:cubicBezTo>
                  <a:pt x="774600" y="24983"/>
                  <a:pt x="755021" y="17904"/>
                  <a:pt x="734626" y="14990"/>
                </a:cubicBezTo>
                <a:lnTo>
                  <a:pt x="629695" y="0"/>
                </a:lnTo>
                <a:cubicBezTo>
                  <a:pt x="524764" y="4997"/>
                  <a:pt x="419617" y="6613"/>
                  <a:pt x="314902" y="14990"/>
                </a:cubicBezTo>
                <a:cubicBezTo>
                  <a:pt x="294366" y="16633"/>
                  <a:pt x="273368" y="20766"/>
                  <a:pt x="254941" y="29980"/>
                </a:cubicBezTo>
                <a:cubicBezTo>
                  <a:pt x="222713" y="46094"/>
                  <a:pt x="194980" y="69954"/>
                  <a:pt x="165000" y="89941"/>
                </a:cubicBezTo>
                <a:cubicBezTo>
                  <a:pt x="135502" y="109607"/>
                  <a:pt x="111407" y="121423"/>
                  <a:pt x="90049" y="149901"/>
                </a:cubicBezTo>
                <a:cubicBezTo>
                  <a:pt x="68430" y="178726"/>
                  <a:pt x="30089" y="239842"/>
                  <a:pt x="30089" y="239842"/>
                </a:cubicBezTo>
                <a:cubicBezTo>
                  <a:pt x="14632" y="286214"/>
                  <a:pt x="108" y="321995"/>
                  <a:pt x="108" y="374754"/>
                </a:cubicBezTo>
                <a:cubicBezTo>
                  <a:pt x="108" y="403171"/>
                  <a:pt x="-3447" y="562514"/>
                  <a:pt x="30089" y="629587"/>
                </a:cubicBezTo>
                <a:cubicBezTo>
                  <a:pt x="41865" y="653139"/>
                  <a:pt x="93724" y="718675"/>
                  <a:pt x="105040" y="734518"/>
                </a:cubicBezTo>
                <a:cubicBezTo>
                  <a:pt x="167016" y="821283"/>
                  <a:pt x="97969" y="742436"/>
                  <a:pt x="209971" y="854439"/>
                </a:cubicBezTo>
                <a:cubicBezTo>
                  <a:pt x="264453" y="908921"/>
                  <a:pt x="247591" y="896301"/>
                  <a:pt x="314902" y="944380"/>
                </a:cubicBezTo>
                <a:cubicBezTo>
                  <a:pt x="329562" y="954851"/>
                  <a:pt x="343758" y="966303"/>
                  <a:pt x="359872" y="974360"/>
                </a:cubicBezTo>
                <a:cubicBezTo>
                  <a:pt x="374005" y="981427"/>
                  <a:pt x="390710" y="982284"/>
                  <a:pt x="404843" y="989351"/>
                </a:cubicBezTo>
                <a:cubicBezTo>
                  <a:pt x="420957" y="997408"/>
                  <a:pt x="433350" y="1012014"/>
                  <a:pt x="449813" y="1019331"/>
                </a:cubicBezTo>
                <a:cubicBezTo>
                  <a:pt x="531773" y="1055757"/>
                  <a:pt x="543990" y="1047160"/>
                  <a:pt x="629695" y="1064301"/>
                </a:cubicBezTo>
                <a:cubicBezTo>
                  <a:pt x="806398" y="1099642"/>
                  <a:pt x="527837" y="1056175"/>
                  <a:pt x="794587" y="1094282"/>
                </a:cubicBezTo>
                <a:cubicBezTo>
                  <a:pt x="924502" y="1089285"/>
                  <a:pt x="1054888" y="1091427"/>
                  <a:pt x="1184331" y="1079292"/>
                </a:cubicBezTo>
                <a:cubicBezTo>
                  <a:pt x="1262600" y="1071954"/>
                  <a:pt x="1264375" y="1050684"/>
                  <a:pt x="1319243" y="1019331"/>
                </a:cubicBezTo>
                <a:cubicBezTo>
                  <a:pt x="1338645" y="1008244"/>
                  <a:pt x="1360254" y="1001194"/>
                  <a:pt x="1379203" y="989351"/>
                </a:cubicBezTo>
                <a:cubicBezTo>
                  <a:pt x="1400389" y="976110"/>
                  <a:pt x="1418834" y="958901"/>
                  <a:pt x="1439164" y="944380"/>
                </a:cubicBezTo>
                <a:cubicBezTo>
                  <a:pt x="1487721" y="909697"/>
                  <a:pt x="1487932" y="918837"/>
                  <a:pt x="1529105" y="869429"/>
                </a:cubicBezTo>
                <a:cubicBezTo>
                  <a:pt x="1555589" y="837647"/>
                  <a:pt x="1570739" y="801152"/>
                  <a:pt x="1589066" y="764498"/>
                </a:cubicBezTo>
                <a:cubicBezTo>
                  <a:pt x="1589315" y="759511"/>
                  <a:pt x="1624034" y="447185"/>
                  <a:pt x="1589066" y="359764"/>
                </a:cubicBezTo>
                <a:cubicBezTo>
                  <a:pt x="1581193" y="340081"/>
                  <a:pt x="1560191" y="328589"/>
                  <a:pt x="1544095" y="314793"/>
                </a:cubicBezTo>
                <a:cubicBezTo>
                  <a:pt x="1534590" y="306646"/>
                  <a:pt x="1458144" y="249332"/>
                  <a:pt x="1439164" y="239842"/>
                </a:cubicBezTo>
                <a:cubicBezTo>
                  <a:pt x="1425031" y="232776"/>
                  <a:pt x="1408327" y="231918"/>
                  <a:pt x="1394194" y="224852"/>
                </a:cubicBezTo>
                <a:cubicBezTo>
                  <a:pt x="1365126" y="210318"/>
                  <a:pt x="1322550" y="168396"/>
                  <a:pt x="1289262" y="164892"/>
                </a:cubicBezTo>
                <a:cubicBezTo>
                  <a:pt x="1214723" y="157046"/>
                  <a:pt x="1139361" y="164892"/>
                  <a:pt x="1064410" y="164892"/>
                </a:cubicBezTo>
              </a:path>
            </a:pathLst>
          </a:cu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0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en-US" sz="2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field = </a:t>
            </a:r>
            <a:r>
              <a:rPr lang="en-US" sz="28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(10);</a:t>
            </a:r>
          </a:p>
          <a:p>
            <a:pPr marL="0" indent="0">
              <a:buNone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add(field, SOUTH);</a:t>
            </a:r>
          </a:p>
          <a:p>
            <a:pPr marL="0" indent="0">
              <a:buNone/>
            </a:pPr>
            <a:endParaRPr lang="en-US" sz="2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Set the text in the text field</a:t>
            </a:r>
            <a:endParaRPr lang="en-US" sz="28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field.setText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"Hello!"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Get the text currently in the text field</a:t>
            </a:r>
          </a:p>
          <a:p>
            <a:pPr marL="0" indent="0">
              <a:buNone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String text =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field.getText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10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JTextField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50" y="1314450"/>
            <a:ext cx="5854700" cy="5143500"/>
          </a:xfrm>
        </p:spPr>
      </p:pic>
    </p:spTree>
    <p:extLst>
      <p:ext uri="{BB962C8B-B14F-4D97-AF65-F5344CB8AC3E}">
        <p14:creationId xmlns:p14="http://schemas.microsoft.com/office/powerpoint/2010/main" val="10112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JTextField</a:t>
            </a:r>
            <a:r>
              <a:rPr lang="en-US" dirty="0" smtClean="0"/>
              <a:t>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21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Interactors </a:t>
            </a:r>
            <a:r>
              <a:rPr lang="en-US" sz="21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ConsoleProgram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textField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textField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1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(10);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textField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, SOUTH);</a:t>
            </a:r>
            <a:br>
              <a:rPr lang="en-US" sz="21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goButton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1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1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"Go"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goButton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addActionListeners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21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actionPerformed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ActionEvent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event) {</a:t>
            </a:r>
          </a:p>
          <a:p>
            <a:pPr marL="0" indent="0">
              <a:buNone/>
            </a:pP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textField.getText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());</a:t>
            </a:r>
            <a:endParaRPr lang="en-US" sz="21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987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ENTER Pressed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Detecting the ENTER key pressed in a </a:t>
            </a:r>
            <a:r>
              <a:rPr lang="en-US" dirty="0" err="1" smtClean="0"/>
              <a:t>JTextField</a:t>
            </a:r>
            <a:r>
              <a:rPr lang="en-US" dirty="0" smtClean="0"/>
              <a:t> requires extra work.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field = </a:t>
            </a:r>
            <a:r>
              <a:rPr lang="en-US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(10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Tells Java to listen for ENTER on the text field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field.addActionListener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(this);</a:t>
            </a: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Sets the action command (like </a:t>
            </a:r>
            <a:r>
              <a:rPr lang="en-US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JButtons</a:t>
            </a: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) to “Go”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field.setActionCommand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("Go");</a:t>
            </a: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add(field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SOUTH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38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ENTER Pressed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Detecting the ENTER key pressed in a </a:t>
            </a:r>
            <a:r>
              <a:rPr lang="en-US" dirty="0" err="1" smtClean="0"/>
              <a:t>JTextField</a:t>
            </a:r>
            <a:r>
              <a:rPr lang="en-US" dirty="0" smtClean="0"/>
              <a:t> requires extra work.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field = </a:t>
            </a:r>
            <a:r>
              <a:rPr lang="en-US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(10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field.addActionListener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(this);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field.setActionCommand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("Go");</a:t>
            </a: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add(field, SOUTH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actionPerformed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ActionEvent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event)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event.getActionCommand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().equals(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“Go”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3925786" y="2791918"/>
            <a:ext cx="1092263" cy="553448"/>
          </a:xfrm>
          <a:custGeom>
            <a:avLst/>
            <a:gdLst>
              <a:gd name="connsiteX0" fmla="*/ 1439164 w 1604662"/>
              <a:gd name="connsiteY0" fmla="*/ 314793 h 1094282"/>
              <a:gd name="connsiteX1" fmla="*/ 1379203 w 1604662"/>
              <a:gd name="connsiteY1" fmla="*/ 284813 h 1094282"/>
              <a:gd name="connsiteX2" fmla="*/ 1334233 w 1604662"/>
              <a:gd name="connsiteY2" fmla="*/ 269823 h 1094282"/>
              <a:gd name="connsiteX3" fmla="*/ 1244292 w 1604662"/>
              <a:gd name="connsiteY3" fmla="*/ 209862 h 1094282"/>
              <a:gd name="connsiteX4" fmla="*/ 1199321 w 1604662"/>
              <a:gd name="connsiteY4" fmla="*/ 179882 h 1094282"/>
              <a:gd name="connsiteX5" fmla="*/ 1154351 w 1604662"/>
              <a:gd name="connsiteY5" fmla="*/ 164892 h 1094282"/>
              <a:gd name="connsiteX6" fmla="*/ 1064410 w 1604662"/>
              <a:gd name="connsiteY6" fmla="*/ 119921 h 1094282"/>
              <a:gd name="connsiteX7" fmla="*/ 1019440 w 1604662"/>
              <a:gd name="connsiteY7" fmla="*/ 89941 h 1094282"/>
              <a:gd name="connsiteX8" fmla="*/ 959479 w 1604662"/>
              <a:gd name="connsiteY8" fmla="*/ 74951 h 1094282"/>
              <a:gd name="connsiteX9" fmla="*/ 914508 w 1604662"/>
              <a:gd name="connsiteY9" fmla="*/ 59960 h 1094282"/>
              <a:gd name="connsiteX10" fmla="*/ 794587 w 1604662"/>
              <a:gd name="connsiteY10" fmla="*/ 29980 h 1094282"/>
              <a:gd name="connsiteX11" fmla="*/ 734626 w 1604662"/>
              <a:gd name="connsiteY11" fmla="*/ 14990 h 1094282"/>
              <a:gd name="connsiteX12" fmla="*/ 629695 w 1604662"/>
              <a:gd name="connsiteY12" fmla="*/ 0 h 1094282"/>
              <a:gd name="connsiteX13" fmla="*/ 314902 w 1604662"/>
              <a:gd name="connsiteY13" fmla="*/ 14990 h 1094282"/>
              <a:gd name="connsiteX14" fmla="*/ 254941 w 1604662"/>
              <a:gd name="connsiteY14" fmla="*/ 29980 h 1094282"/>
              <a:gd name="connsiteX15" fmla="*/ 165000 w 1604662"/>
              <a:gd name="connsiteY15" fmla="*/ 89941 h 1094282"/>
              <a:gd name="connsiteX16" fmla="*/ 90049 w 1604662"/>
              <a:gd name="connsiteY16" fmla="*/ 149901 h 1094282"/>
              <a:gd name="connsiteX17" fmla="*/ 30089 w 1604662"/>
              <a:gd name="connsiteY17" fmla="*/ 239842 h 1094282"/>
              <a:gd name="connsiteX18" fmla="*/ 108 w 1604662"/>
              <a:gd name="connsiteY18" fmla="*/ 374754 h 1094282"/>
              <a:gd name="connsiteX19" fmla="*/ 30089 w 1604662"/>
              <a:gd name="connsiteY19" fmla="*/ 629587 h 1094282"/>
              <a:gd name="connsiteX20" fmla="*/ 105040 w 1604662"/>
              <a:gd name="connsiteY20" fmla="*/ 734518 h 1094282"/>
              <a:gd name="connsiteX21" fmla="*/ 209971 w 1604662"/>
              <a:gd name="connsiteY21" fmla="*/ 854439 h 1094282"/>
              <a:gd name="connsiteX22" fmla="*/ 314902 w 1604662"/>
              <a:gd name="connsiteY22" fmla="*/ 944380 h 1094282"/>
              <a:gd name="connsiteX23" fmla="*/ 359872 w 1604662"/>
              <a:gd name="connsiteY23" fmla="*/ 974360 h 1094282"/>
              <a:gd name="connsiteX24" fmla="*/ 404843 w 1604662"/>
              <a:gd name="connsiteY24" fmla="*/ 989351 h 1094282"/>
              <a:gd name="connsiteX25" fmla="*/ 449813 w 1604662"/>
              <a:gd name="connsiteY25" fmla="*/ 1019331 h 1094282"/>
              <a:gd name="connsiteX26" fmla="*/ 629695 w 1604662"/>
              <a:gd name="connsiteY26" fmla="*/ 1064301 h 1094282"/>
              <a:gd name="connsiteX27" fmla="*/ 794587 w 1604662"/>
              <a:gd name="connsiteY27" fmla="*/ 1094282 h 1094282"/>
              <a:gd name="connsiteX28" fmla="*/ 1184331 w 1604662"/>
              <a:gd name="connsiteY28" fmla="*/ 1079292 h 1094282"/>
              <a:gd name="connsiteX29" fmla="*/ 1319243 w 1604662"/>
              <a:gd name="connsiteY29" fmla="*/ 1019331 h 1094282"/>
              <a:gd name="connsiteX30" fmla="*/ 1379203 w 1604662"/>
              <a:gd name="connsiteY30" fmla="*/ 989351 h 1094282"/>
              <a:gd name="connsiteX31" fmla="*/ 1439164 w 1604662"/>
              <a:gd name="connsiteY31" fmla="*/ 944380 h 1094282"/>
              <a:gd name="connsiteX32" fmla="*/ 1529105 w 1604662"/>
              <a:gd name="connsiteY32" fmla="*/ 869429 h 1094282"/>
              <a:gd name="connsiteX33" fmla="*/ 1589066 w 1604662"/>
              <a:gd name="connsiteY33" fmla="*/ 764498 h 1094282"/>
              <a:gd name="connsiteX34" fmla="*/ 1589066 w 1604662"/>
              <a:gd name="connsiteY34" fmla="*/ 359764 h 1094282"/>
              <a:gd name="connsiteX35" fmla="*/ 1544095 w 1604662"/>
              <a:gd name="connsiteY35" fmla="*/ 314793 h 1094282"/>
              <a:gd name="connsiteX36" fmla="*/ 1439164 w 1604662"/>
              <a:gd name="connsiteY36" fmla="*/ 239842 h 1094282"/>
              <a:gd name="connsiteX37" fmla="*/ 1394194 w 1604662"/>
              <a:gd name="connsiteY37" fmla="*/ 224852 h 1094282"/>
              <a:gd name="connsiteX38" fmla="*/ 1289262 w 1604662"/>
              <a:gd name="connsiteY38" fmla="*/ 164892 h 1094282"/>
              <a:gd name="connsiteX39" fmla="*/ 1064410 w 1604662"/>
              <a:gd name="connsiteY39" fmla="*/ 164892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604662" h="1094282">
                <a:moveTo>
                  <a:pt x="1439164" y="314793"/>
                </a:moveTo>
                <a:cubicBezTo>
                  <a:pt x="1419177" y="304800"/>
                  <a:pt x="1399742" y="293615"/>
                  <a:pt x="1379203" y="284813"/>
                </a:cubicBezTo>
                <a:cubicBezTo>
                  <a:pt x="1364680" y="278589"/>
                  <a:pt x="1348045" y="277497"/>
                  <a:pt x="1334233" y="269823"/>
                </a:cubicBezTo>
                <a:cubicBezTo>
                  <a:pt x="1302735" y="252324"/>
                  <a:pt x="1274272" y="229849"/>
                  <a:pt x="1244292" y="209862"/>
                </a:cubicBezTo>
                <a:cubicBezTo>
                  <a:pt x="1229302" y="199869"/>
                  <a:pt x="1216412" y="185579"/>
                  <a:pt x="1199321" y="179882"/>
                </a:cubicBezTo>
                <a:lnTo>
                  <a:pt x="1154351" y="164892"/>
                </a:lnTo>
                <a:cubicBezTo>
                  <a:pt x="1025483" y="78977"/>
                  <a:pt x="1188525" y="181978"/>
                  <a:pt x="1064410" y="119921"/>
                </a:cubicBezTo>
                <a:cubicBezTo>
                  <a:pt x="1048296" y="111864"/>
                  <a:pt x="1035999" y="97038"/>
                  <a:pt x="1019440" y="89941"/>
                </a:cubicBezTo>
                <a:cubicBezTo>
                  <a:pt x="1000504" y="81825"/>
                  <a:pt x="979288" y="80611"/>
                  <a:pt x="959479" y="74951"/>
                </a:cubicBezTo>
                <a:cubicBezTo>
                  <a:pt x="944286" y="70610"/>
                  <a:pt x="929752" y="64118"/>
                  <a:pt x="914508" y="59960"/>
                </a:cubicBezTo>
                <a:cubicBezTo>
                  <a:pt x="874756" y="49118"/>
                  <a:pt x="834561" y="39973"/>
                  <a:pt x="794587" y="29980"/>
                </a:cubicBezTo>
                <a:cubicBezTo>
                  <a:pt x="774600" y="24983"/>
                  <a:pt x="755021" y="17904"/>
                  <a:pt x="734626" y="14990"/>
                </a:cubicBezTo>
                <a:lnTo>
                  <a:pt x="629695" y="0"/>
                </a:lnTo>
                <a:cubicBezTo>
                  <a:pt x="524764" y="4997"/>
                  <a:pt x="419617" y="6613"/>
                  <a:pt x="314902" y="14990"/>
                </a:cubicBezTo>
                <a:cubicBezTo>
                  <a:pt x="294366" y="16633"/>
                  <a:pt x="273368" y="20766"/>
                  <a:pt x="254941" y="29980"/>
                </a:cubicBezTo>
                <a:cubicBezTo>
                  <a:pt x="222713" y="46094"/>
                  <a:pt x="194980" y="69954"/>
                  <a:pt x="165000" y="89941"/>
                </a:cubicBezTo>
                <a:cubicBezTo>
                  <a:pt x="135502" y="109607"/>
                  <a:pt x="111407" y="121423"/>
                  <a:pt x="90049" y="149901"/>
                </a:cubicBezTo>
                <a:cubicBezTo>
                  <a:pt x="68430" y="178726"/>
                  <a:pt x="30089" y="239842"/>
                  <a:pt x="30089" y="239842"/>
                </a:cubicBezTo>
                <a:cubicBezTo>
                  <a:pt x="14632" y="286214"/>
                  <a:pt x="108" y="321995"/>
                  <a:pt x="108" y="374754"/>
                </a:cubicBezTo>
                <a:cubicBezTo>
                  <a:pt x="108" y="403171"/>
                  <a:pt x="-3447" y="562514"/>
                  <a:pt x="30089" y="629587"/>
                </a:cubicBezTo>
                <a:cubicBezTo>
                  <a:pt x="41865" y="653139"/>
                  <a:pt x="93724" y="718675"/>
                  <a:pt x="105040" y="734518"/>
                </a:cubicBezTo>
                <a:cubicBezTo>
                  <a:pt x="167016" y="821283"/>
                  <a:pt x="97969" y="742436"/>
                  <a:pt x="209971" y="854439"/>
                </a:cubicBezTo>
                <a:cubicBezTo>
                  <a:pt x="264453" y="908921"/>
                  <a:pt x="247591" y="896301"/>
                  <a:pt x="314902" y="944380"/>
                </a:cubicBezTo>
                <a:cubicBezTo>
                  <a:pt x="329562" y="954851"/>
                  <a:pt x="343758" y="966303"/>
                  <a:pt x="359872" y="974360"/>
                </a:cubicBezTo>
                <a:cubicBezTo>
                  <a:pt x="374005" y="981427"/>
                  <a:pt x="390710" y="982284"/>
                  <a:pt x="404843" y="989351"/>
                </a:cubicBezTo>
                <a:cubicBezTo>
                  <a:pt x="420957" y="997408"/>
                  <a:pt x="433350" y="1012014"/>
                  <a:pt x="449813" y="1019331"/>
                </a:cubicBezTo>
                <a:cubicBezTo>
                  <a:pt x="531773" y="1055757"/>
                  <a:pt x="543990" y="1047160"/>
                  <a:pt x="629695" y="1064301"/>
                </a:cubicBezTo>
                <a:cubicBezTo>
                  <a:pt x="806398" y="1099642"/>
                  <a:pt x="527837" y="1056175"/>
                  <a:pt x="794587" y="1094282"/>
                </a:cubicBezTo>
                <a:cubicBezTo>
                  <a:pt x="924502" y="1089285"/>
                  <a:pt x="1054888" y="1091427"/>
                  <a:pt x="1184331" y="1079292"/>
                </a:cubicBezTo>
                <a:cubicBezTo>
                  <a:pt x="1262600" y="1071954"/>
                  <a:pt x="1264375" y="1050684"/>
                  <a:pt x="1319243" y="1019331"/>
                </a:cubicBezTo>
                <a:cubicBezTo>
                  <a:pt x="1338645" y="1008244"/>
                  <a:pt x="1360254" y="1001194"/>
                  <a:pt x="1379203" y="989351"/>
                </a:cubicBezTo>
                <a:cubicBezTo>
                  <a:pt x="1400389" y="976110"/>
                  <a:pt x="1418834" y="958901"/>
                  <a:pt x="1439164" y="944380"/>
                </a:cubicBezTo>
                <a:cubicBezTo>
                  <a:pt x="1487721" y="909697"/>
                  <a:pt x="1487932" y="918837"/>
                  <a:pt x="1529105" y="869429"/>
                </a:cubicBezTo>
                <a:cubicBezTo>
                  <a:pt x="1555589" y="837647"/>
                  <a:pt x="1570739" y="801152"/>
                  <a:pt x="1589066" y="764498"/>
                </a:cubicBezTo>
                <a:cubicBezTo>
                  <a:pt x="1589315" y="759511"/>
                  <a:pt x="1624034" y="447185"/>
                  <a:pt x="1589066" y="359764"/>
                </a:cubicBezTo>
                <a:cubicBezTo>
                  <a:pt x="1581193" y="340081"/>
                  <a:pt x="1560191" y="328589"/>
                  <a:pt x="1544095" y="314793"/>
                </a:cubicBezTo>
                <a:cubicBezTo>
                  <a:pt x="1534590" y="306646"/>
                  <a:pt x="1458144" y="249332"/>
                  <a:pt x="1439164" y="239842"/>
                </a:cubicBezTo>
                <a:cubicBezTo>
                  <a:pt x="1425031" y="232776"/>
                  <a:pt x="1408327" y="231918"/>
                  <a:pt x="1394194" y="224852"/>
                </a:cubicBezTo>
                <a:cubicBezTo>
                  <a:pt x="1365126" y="210318"/>
                  <a:pt x="1322550" y="168396"/>
                  <a:pt x="1289262" y="164892"/>
                </a:cubicBezTo>
                <a:cubicBezTo>
                  <a:pt x="1214723" y="157046"/>
                  <a:pt x="1139361" y="164892"/>
                  <a:pt x="1064410" y="164892"/>
                </a:cubicBezTo>
              </a:path>
            </a:pathLst>
          </a:cu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7033259" y="4973840"/>
            <a:ext cx="1092263" cy="553448"/>
          </a:xfrm>
          <a:custGeom>
            <a:avLst/>
            <a:gdLst>
              <a:gd name="connsiteX0" fmla="*/ 1439164 w 1604662"/>
              <a:gd name="connsiteY0" fmla="*/ 314793 h 1094282"/>
              <a:gd name="connsiteX1" fmla="*/ 1379203 w 1604662"/>
              <a:gd name="connsiteY1" fmla="*/ 284813 h 1094282"/>
              <a:gd name="connsiteX2" fmla="*/ 1334233 w 1604662"/>
              <a:gd name="connsiteY2" fmla="*/ 269823 h 1094282"/>
              <a:gd name="connsiteX3" fmla="*/ 1244292 w 1604662"/>
              <a:gd name="connsiteY3" fmla="*/ 209862 h 1094282"/>
              <a:gd name="connsiteX4" fmla="*/ 1199321 w 1604662"/>
              <a:gd name="connsiteY4" fmla="*/ 179882 h 1094282"/>
              <a:gd name="connsiteX5" fmla="*/ 1154351 w 1604662"/>
              <a:gd name="connsiteY5" fmla="*/ 164892 h 1094282"/>
              <a:gd name="connsiteX6" fmla="*/ 1064410 w 1604662"/>
              <a:gd name="connsiteY6" fmla="*/ 119921 h 1094282"/>
              <a:gd name="connsiteX7" fmla="*/ 1019440 w 1604662"/>
              <a:gd name="connsiteY7" fmla="*/ 89941 h 1094282"/>
              <a:gd name="connsiteX8" fmla="*/ 959479 w 1604662"/>
              <a:gd name="connsiteY8" fmla="*/ 74951 h 1094282"/>
              <a:gd name="connsiteX9" fmla="*/ 914508 w 1604662"/>
              <a:gd name="connsiteY9" fmla="*/ 59960 h 1094282"/>
              <a:gd name="connsiteX10" fmla="*/ 794587 w 1604662"/>
              <a:gd name="connsiteY10" fmla="*/ 29980 h 1094282"/>
              <a:gd name="connsiteX11" fmla="*/ 734626 w 1604662"/>
              <a:gd name="connsiteY11" fmla="*/ 14990 h 1094282"/>
              <a:gd name="connsiteX12" fmla="*/ 629695 w 1604662"/>
              <a:gd name="connsiteY12" fmla="*/ 0 h 1094282"/>
              <a:gd name="connsiteX13" fmla="*/ 314902 w 1604662"/>
              <a:gd name="connsiteY13" fmla="*/ 14990 h 1094282"/>
              <a:gd name="connsiteX14" fmla="*/ 254941 w 1604662"/>
              <a:gd name="connsiteY14" fmla="*/ 29980 h 1094282"/>
              <a:gd name="connsiteX15" fmla="*/ 165000 w 1604662"/>
              <a:gd name="connsiteY15" fmla="*/ 89941 h 1094282"/>
              <a:gd name="connsiteX16" fmla="*/ 90049 w 1604662"/>
              <a:gd name="connsiteY16" fmla="*/ 149901 h 1094282"/>
              <a:gd name="connsiteX17" fmla="*/ 30089 w 1604662"/>
              <a:gd name="connsiteY17" fmla="*/ 239842 h 1094282"/>
              <a:gd name="connsiteX18" fmla="*/ 108 w 1604662"/>
              <a:gd name="connsiteY18" fmla="*/ 374754 h 1094282"/>
              <a:gd name="connsiteX19" fmla="*/ 30089 w 1604662"/>
              <a:gd name="connsiteY19" fmla="*/ 629587 h 1094282"/>
              <a:gd name="connsiteX20" fmla="*/ 105040 w 1604662"/>
              <a:gd name="connsiteY20" fmla="*/ 734518 h 1094282"/>
              <a:gd name="connsiteX21" fmla="*/ 209971 w 1604662"/>
              <a:gd name="connsiteY21" fmla="*/ 854439 h 1094282"/>
              <a:gd name="connsiteX22" fmla="*/ 314902 w 1604662"/>
              <a:gd name="connsiteY22" fmla="*/ 944380 h 1094282"/>
              <a:gd name="connsiteX23" fmla="*/ 359872 w 1604662"/>
              <a:gd name="connsiteY23" fmla="*/ 974360 h 1094282"/>
              <a:gd name="connsiteX24" fmla="*/ 404843 w 1604662"/>
              <a:gd name="connsiteY24" fmla="*/ 989351 h 1094282"/>
              <a:gd name="connsiteX25" fmla="*/ 449813 w 1604662"/>
              <a:gd name="connsiteY25" fmla="*/ 1019331 h 1094282"/>
              <a:gd name="connsiteX26" fmla="*/ 629695 w 1604662"/>
              <a:gd name="connsiteY26" fmla="*/ 1064301 h 1094282"/>
              <a:gd name="connsiteX27" fmla="*/ 794587 w 1604662"/>
              <a:gd name="connsiteY27" fmla="*/ 1094282 h 1094282"/>
              <a:gd name="connsiteX28" fmla="*/ 1184331 w 1604662"/>
              <a:gd name="connsiteY28" fmla="*/ 1079292 h 1094282"/>
              <a:gd name="connsiteX29" fmla="*/ 1319243 w 1604662"/>
              <a:gd name="connsiteY29" fmla="*/ 1019331 h 1094282"/>
              <a:gd name="connsiteX30" fmla="*/ 1379203 w 1604662"/>
              <a:gd name="connsiteY30" fmla="*/ 989351 h 1094282"/>
              <a:gd name="connsiteX31" fmla="*/ 1439164 w 1604662"/>
              <a:gd name="connsiteY31" fmla="*/ 944380 h 1094282"/>
              <a:gd name="connsiteX32" fmla="*/ 1529105 w 1604662"/>
              <a:gd name="connsiteY32" fmla="*/ 869429 h 1094282"/>
              <a:gd name="connsiteX33" fmla="*/ 1589066 w 1604662"/>
              <a:gd name="connsiteY33" fmla="*/ 764498 h 1094282"/>
              <a:gd name="connsiteX34" fmla="*/ 1589066 w 1604662"/>
              <a:gd name="connsiteY34" fmla="*/ 359764 h 1094282"/>
              <a:gd name="connsiteX35" fmla="*/ 1544095 w 1604662"/>
              <a:gd name="connsiteY35" fmla="*/ 314793 h 1094282"/>
              <a:gd name="connsiteX36" fmla="*/ 1439164 w 1604662"/>
              <a:gd name="connsiteY36" fmla="*/ 239842 h 1094282"/>
              <a:gd name="connsiteX37" fmla="*/ 1394194 w 1604662"/>
              <a:gd name="connsiteY37" fmla="*/ 224852 h 1094282"/>
              <a:gd name="connsiteX38" fmla="*/ 1289262 w 1604662"/>
              <a:gd name="connsiteY38" fmla="*/ 164892 h 1094282"/>
              <a:gd name="connsiteX39" fmla="*/ 1064410 w 1604662"/>
              <a:gd name="connsiteY39" fmla="*/ 164892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604662" h="1094282">
                <a:moveTo>
                  <a:pt x="1439164" y="314793"/>
                </a:moveTo>
                <a:cubicBezTo>
                  <a:pt x="1419177" y="304800"/>
                  <a:pt x="1399742" y="293615"/>
                  <a:pt x="1379203" y="284813"/>
                </a:cubicBezTo>
                <a:cubicBezTo>
                  <a:pt x="1364680" y="278589"/>
                  <a:pt x="1348045" y="277497"/>
                  <a:pt x="1334233" y="269823"/>
                </a:cubicBezTo>
                <a:cubicBezTo>
                  <a:pt x="1302735" y="252324"/>
                  <a:pt x="1274272" y="229849"/>
                  <a:pt x="1244292" y="209862"/>
                </a:cubicBezTo>
                <a:cubicBezTo>
                  <a:pt x="1229302" y="199869"/>
                  <a:pt x="1216412" y="185579"/>
                  <a:pt x="1199321" y="179882"/>
                </a:cubicBezTo>
                <a:lnTo>
                  <a:pt x="1154351" y="164892"/>
                </a:lnTo>
                <a:cubicBezTo>
                  <a:pt x="1025483" y="78977"/>
                  <a:pt x="1188525" y="181978"/>
                  <a:pt x="1064410" y="119921"/>
                </a:cubicBezTo>
                <a:cubicBezTo>
                  <a:pt x="1048296" y="111864"/>
                  <a:pt x="1035999" y="97038"/>
                  <a:pt x="1019440" y="89941"/>
                </a:cubicBezTo>
                <a:cubicBezTo>
                  <a:pt x="1000504" y="81825"/>
                  <a:pt x="979288" y="80611"/>
                  <a:pt x="959479" y="74951"/>
                </a:cubicBezTo>
                <a:cubicBezTo>
                  <a:pt x="944286" y="70610"/>
                  <a:pt x="929752" y="64118"/>
                  <a:pt x="914508" y="59960"/>
                </a:cubicBezTo>
                <a:cubicBezTo>
                  <a:pt x="874756" y="49118"/>
                  <a:pt x="834561" y="39973"/>
                  <a:pt x="794587" y="29980"/>
                </a:cubicBezTo>
                <a:cubicBezTo>
                  <a:pt x="774600" y="24983"/>
                  <a:pt x="755021" y="17904"/>
                  <a:pt x="734626" y="14990"/>
                </a:cubicBezTo>
                <a:lnTo>
                  <a:pt x="629695" y="0"/>
                </a:lnTo>
                <a:cubicBezTo>
                  <a:pt x="524764" y="4997"/>
                  <a:pt x="419617" y="6613"/>
                  <a:pt x="314902" y="14990"/>
                </a:cubicBezTo>
                <a:cubicBezTo>
                  <a:pt x="294366" y="16633"/>
                  <a:pt x="273368" y="20766"/>
                  <a:pt x="254941" y="29980"/>
                </a:cubicBezTo>
                <a:cubicBezTo>
                  <a:pt x="222713" y="46094"/>
                  <a:pt x="194980" y="69954"/>
                  <a:pt x="165000" y="89941"/>
                </a:cubicBezTo>
                <a:cubicBezTo>
                  <a:pt x="135502" y="109607"/>
                  <a:pt x="111407" y="121423"/>
                  <a:pt x="90049" y="149901"/>
                </a:cubicBezTo>
                <a:cubicBezTo>
                  <a:pt x="68430" y="178726"/>
                  <a:pt x="30089" y="239842"/>
                  <a:pt x="30089" y="239842"/>
                </a:cubicBezTo>
                <a:cubicBezTo>
                  <a:pt x="14632" y="286214"/>
                  <a:pt x="108" y="321995"/>
                  <a:pt x="108" y="374754"/>
                </a:cubicBezTo>
                <a:cubicBezTo>
                  <a:pt x="108" y="403171"/>
                  <a:pt x="-3447" y="562514"/>
                  <a:pt x="30089" y="629587"/>
                </a:cubicBezTo>
                <a:cubicBezTo>
                  <a:pt x="41865" y="653139"/>
                  <a:pt x="93724" y="718675"/>
                  <a:pt x="105040" y="734518"/>
                </a:cubicBezTo>
                <a:cubicBezTo>
                  <a:pt x="167016" y="821283"/>
                  <a:pt x="97969" y="742436"/>
                  <a:pt x="209971" y="854439"/>
                </a:cubicBezTo>
                <a:cubicBezTo>
                  <a:pt x="264453" y="908921"/>
                  <a:pt x="247591" y="896301"/>
                  <a:pt x="314902" y="944380"/>
                </a:cubicBezTo>
                <a:cubicBezTo>
                  <a:pt x="329562" y="954851"/>
                  <a:pt x="343758" y="966303"/>
                  <a:pt x="359872" y="974360"/>
                </a:cubicBezTo>
                <a:cubicBezTo>
                  <a:pt x="374005" y="981427"/>
                  <a:pt x="390710" y="982284"/>
                  <a:pt x="404843" y="989351"/>
                </a:cubicBezTo>
                <a:cubicBezTo>
                  <a:pt x="420957" y="997408"/>
                  <a:pt x="433350" y="1012014"/>
                  <a:pt x="449813" y="1019331"/>
                </a:cubicBezTo>
                <a:cubicBezTo>
                  <a:pt x="531773" y="1055757"/>
                  <a:pt x="543990" y="1047160"/>
                  <a:pt x="629695" y="1064301"/>
                </a:cubicBezTo>
                <a:cubicBezTo>
                  <a:pt x="806398" y="1099642"/>
                  <a:pt x="527837" y="1056175"/>
                  <a:pt x="794587" y="1094282"/>
                </a:cubicBezTo>
                <a:cubicBezTo>
                  <a:pt x="924502" y="1089285"/>
                  <a:pt x="1054888" y="1091427"/>
                  <a:pt x="1184331" y="1079292"/>
                </a:cubicBezTo>
                <a:cubicBezTo>
                  <a:pt x="1262600" y="1071954"/>
                  <a:pt x="1264375" y="1050684"/>
                  <a:pt x="1319243" y="1019331"/>
                </a:cubicBezTo>
                <a:cubicBezTo>
                  <a:pt x="1338645" y="1008244"/>
                  <a:pt x="1360254" y="1001194"/>
                  <a:pt x="1379203" y="989351"/>
                </a:cubicBezTo>
                <a:cubicBezTo>
                  <a:pt x="1400389" y="976110"/>
                  <a:pt x="1418834" y="958901"/>
                  <a:pt x="1439164" y="944380"/>
                </a:cubicBezTo>
                <a:cubicBezTo>
                  <a:pt x="1487721" y="909697"/>
                  <a:pt x="1487932" y="918837"/>
                  <a:pt x="1529105" y="869429"/>
                </a:cubicBezTo>
                <a:cubicBezTo>
                  <a:pt x="1555589" y="837647"/>
                  <a:pt x="1570739" y="801152"/>
                  <a:pt x="1589066" y="764498"/>
                </a:cubicBezTo>
                <a:cubicBezTo>
                  <a:pt x="1589315" y="759511"/>
                  <a:pt x="1624034" y="447185"/>
                  <a:pt x="1589066" y="359764"/>
                </a:cubicBezTo>
                <a:cubicBezTo>
                  <a:pt x="1581193" y="340081"/>
                  <a:pt x="1560191" y="328589"/>
                  <a:pt x="1544095" y="314793"/>
                </a:cubicBezTo>
                <a:cubicBezTo>
                  <a:pt x="1534590" y="306646"/>
                  <a:pt x="1458144" y="249332"/>
                  <a:pt x="1439164" y="239842"/>
                </a:cubicBezTo>
                <a:cubicBezTo>
                  <a:pt x="1425031" y="232776"/>
                  <a:pt x="1408327" y="231918"/>
                  <a:pt x="1394194" y="224852"/>
                </a:cubicBezTo>
                <a:cubicBezTo>
                  <a:pt x="1365126" y="210318"/>
                  <a:pt x="1322550" y="168396"/>
                  <a:pt x="1289262" y="164892"/>
                </a:cubicBezTo>
                <a:cubicBezTo>
                  <a:pt x="1214723" y="157046"/>
                  <a:pt x="1139361" y="164892"/>
                  <a:pt x="1064410" y="164892"/>
                </a:cubicBezTo>
              </a:path>
            </a:pathLst>
          </a:cu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6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getActionCommand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800" dirty="0" smtClean="0"/>
              <a:t>Oftentimes, a text field has a “corresponding” button that takes action with the entered text.  If we set the text field’s action command to be the </a:t>
            </a:r>
            <a:r>
              <a:rPr lang="en-US" sz="3800" i="1" dirty="0" smtClean="0"/>
              <a:t>same</a:t>
            </a:r>
            <a:r>
              <a:rPr lang="en-US" sz="3800" dirty="0" smtClean="0"/>
              <a:t> as its corresponding button, we can check for both a click and ENTER at once!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149421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getActionCommand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button = new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Go"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add(button, SOUTH);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field = </a:t>
            </a:r>
            <a:r>
              <a:rPr lang="en-US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(10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field.addActionListener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field.setActionCommand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"Go"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add(field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SOUTH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addActionListeners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actionPerformed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ActionEvent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event) {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event.getActionCommand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().equals(</a:t>
            </a:r>
            <a:r>
              <a:rPr lang="en-US" sz="20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“Go”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)) {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56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getActionCommand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button = new </a:t>
            </a:r>
            <a:r>
              <a:rPr lang="en-US" sz="20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Go");</a:t>
            </a:r>
            <a:endParaRPr lang="en-US" sz="20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add(button, SOUTH);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field = </a:t>
            </a:r>
            <a:r>
              <a:rPr lang="en-US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(10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field.addActionListener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field.setActionCommand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("Go");</a:t>
            </a:r>
            <a:endParaRPr lang="en-US" sz="20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add(field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SOUTH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addActionListeners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actionPerformed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ActionEvent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event) {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event.getActionCommand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().equals(“Go”)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13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Recap: Extending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GCanvas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Interactors</a:t>
            </a: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JButton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JLabel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JTextField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/>
              <a:t>Example: </a:t>
            </a:r>
            <a:r>
              <a:rPr lang="en-US" sz="3600" dirty="0" err="1" smtClean="0"/>
              <a:t>TipCalculator</a:t>
            </a:r>
            <a:endParaRPr lang="en-US" sz="3600" dirty="0" smtClean="0"/>
          </a:p>
          <a:p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NameSurfer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49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/>
              <a:t>GCanvas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Graphics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Program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We can make our own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GCanvas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!	</a:t>
            </a:r>
            <a:endParaRPr lang="en-US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canvas = new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add(canvas);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run() {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		// Operate on this canvas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GObject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canvas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.getElementAt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19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</a:t>
            </a:r>
            <a:r>
              <a:rPr lang="en-US" dirty="0" err="1" smtClean="0"/>
              <a:t>TipCalculator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write a program called </a:t>
            </a:r>
            <a:r>
              <a:rPr lang="en-US" b="1" dirty="0" err="1" smtClean="0"/>
              <a:t>TipCalculator</a:t>
            </a:r>
            <a:r>
              <a:rPr lang="en-US" dirty="0" smtClean="0"/>
              <a:t> that uses interactors to calculate the tip for a bill.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2061426"/>
            <a:ext cx="61341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7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</a:t>
            </a:r>
            <a:r>
              <a:rPr lang="en-US" dirty="0" err="1" smtClean="0"/>
              <a:t>TipCalculator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write a program called </a:t>
            </a:r>
            <a:r>
              <a:rPr lang="en-US" b="1" dirty="0" err="1" smtClean="0"/>
              <a:t>TipCalculator</a:t>
            </a:r>
            <a:r>
              <a:rPr lang="en-US" dirty="0" smtClean="0"/>
              <a:t> that uses interactors to calculate the tip for a bill.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The program should calculate the appropriate tip depending on the button the user clicks on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The console should clear when a new tip is calculated (hint: use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clearConsole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dirty="0" smtClean="0"/>
              <a:t>).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Convert a string into a double using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Double.parseDouble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4190226"/>
            <a:ext cx="61341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5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Recap: Extending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GCanvas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Interactors</a:t>
            </a: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JButton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JLabel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JTextField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Example: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TipCalculator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err="1" smtClean="0"/>
              <a:t>NameSurfer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1412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NameSurfer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4" y="1416954"/>
            <a:ext cx="7811232" cy="5441046"/>
          </a:xfrm>
        </p:spPr>
      </p:pic>
    </p:spTree>
    <p:extLst>
      <p:ext uri="{BB962C8B-B14F-4D97-AF65-F5344CB8AC3E}">
        <p14:creationId xmlns:p14="http://schemas.microsoft.com/office/powerpoint/2010/main" val="49065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NameSurfer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 smtClean="0"/>
              <a:t>NameSurfer.java</a:t>
            </a:r>
            <a:r>
              <a:rPr lang="en-US" sz="2800" dirty="0" smtClean="0"/>
              <a:t> </a:t>
            </a:r>
            <a:r>
              <a:rPr lang="mr-IN" sz="2800" dirty="0" smtClean="0"/>
              <a:t>–</a:t>
            </a:r>
            <a:r>
              <a:rPr lang="en-US" sz="2800" dirty="0" smtClean="0"/>
              <a:t> handles the interactors and overall program</a:t>
            </a:r>
          </a:p>
          <a:p>
            <a:r>
              <a:rPr lang="en-US" sz="2800" b="1" dirty="0" err="1" smtClean="0"/>
              <a:t>NameSurferEntry</a:t>
            </a:r>
            <a:r>
              <a:rPr lang="en-US" sz="2800" dirty="0" smtClean="0"/>
              <a:t> </a:t>
            </a:r>
            <a:r>
              <a:rPr lang="mr-IN" sz="2800" dirty="0" smtClean="0"/>
              <a:t>–</a:t>
            </a:r>
            <a:r>
              <a:rPr lang="en-US" sz="2800" dirty="0" smtClean="0"/>
              <a:t> handles information about a single name and its ranks</a:t>
            </a:r>
          </a:p>
          <a:p>
            <a:r>
              <a:rPr lang="en-US" sz="2800" b="1" dirty="0" err="1"/>
              <a:t>NameSurferDatabase</a:t>
            </a:r>
            <a:r>
              <a:rPr lang="en-US" sz="2800" dirty="0"/>
              <a:t> </a:t>
            </a:r>
            <a:r>
              <a:rPr lang="mr-IN" sz="2800" dirty="0"/>
              <a:t>–</a:t>
            </a:r>
            <a:r>
              <a:rPr lang="en-US" sz="2800" dirty="0"/>
              <a:t> handles information about all names and their </a:t>
            </a:r>
            <a:r>
              <a:rPr lang="en-US" sz="2800" dirty="0" smtClean="0"/>
              <a:t>ranks, and looks up info by name</a:t>
            </a:r>
          </a:p>
          <a:p>
            <a:r>
              <a:rPr lang="en-US" sz="2800" b="1" dirty="0" err="1" smtClean="0"/>
              <a:t>NameSurferGraph</a:t>
            </a:r>
            <a:r>
              <a:rPr lang="en-US" sz="2800" dirty="0" smtClean="0"/>
              <a:t> </a:t>
            </a:r>
            <a:r>
              <a:rPr lang="mr-IN" sz="2800" dirty="0" smtClean="0"/>
              <a:t>–</a:t>
            </a:r>
            <a:r>
              <a:rPr lang="en-US" sz="2800" dirty="0" smtClean="0"/>
              <a:t> a </a:t>
            </a:r>
            <a:r>
              <a:rPr lang="en-US" sz="2800" dirty="0" err="1" smtClean="0"/>
              <a:t>GCanvas</a:t>
            </a:r>
            <a:r>
              <a:rPr lang="en-US" sz="2800" dirty="0" smtClean="0"/>
              <a:t> subclass that displays the name plots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5078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NameSurfer</a:t>
            </a:r>
            <a:r>
              <a:rPr lang="en-US" dirty="0" smtClean="0"/>
              <a:t> Structure</a:t>
            </a:r>
            <a:endParaRPr lang="en-US" dirty="0"/>
          </a:p>
        </p:txBody>
      </p:sp>
      <p:pic>
        <p:nvPicPr>
          <p:cNvPr id="4" name="Picture 3" descr="Screen Shot 2014-11-17 at 2.17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3903"/>
            <a:ext cx="9144000" cy="407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2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NameSurfer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 smtClean="0"/>
              <a:t>NameSurfer.java</a:t>
            </a:r>
            <a:r>
              <a:rPr lang="en-US" sz="2800" dirty="0" smtClean="0"/>
              <a:t> </a:t>
            </a:r>
            <a:r>
              <a:rPr lang="mr-IN" sz="2800" dirty="0" smtClean="0"/>
              <a:t>–</a:t>
            </a:r>
            <a:r>
              <a:rPr lang="en-US" sz="2800" dirty="0" smtClean="0"/>
              <a:t> handles the interactors and overall program</a:t>
            </a:r>
          </a:p>
          <a:p>
            <a:r>
              <a:rPr lang="en-US" sz="2800" b="1" dirty="0" err="1">
                <a:solidFill>
                  <a:schemeClr val="bg1">
                    <a:lumMod val="75000"/>
                  </a:schemeClr>
                </a:solidFill>
              </a:rPr>
              <a:t>NameSurferEntry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mr-IN" sz="2800" dirty="0">
                <a:solidFill>
                  <a:schemeClr val="bg1">
                    <a:lumMod val="75000"/>
                  </a:schemeClr>
                </a:solidFill>
              </a:rPr>
              <a:t>–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handles information about a single name and its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ranks</a:t>
            </a:r>
            <a:endParaRPr lang="en-US" sz="28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</a:rPr>
              <a:t>NameSurferDatabase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mr-IN" sz="2800" dirty="0" smtClean="0">
                <a:solidFill>
                  <a:schemeClr val="bg1">
                    <a:lumMod val="75000"/>
                  </a:schemeClr>
                </a:solidFill>
              </a:rPr>
              <a:t>–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handles information about all names and their ranks, and looks up info by name</a:t>
            </a:r>
          </a:p>
          <a:p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</a:rPr>
              <a:t>NameSurferGraph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mr-IN" sz="2800" dirty="0" smtClean="0">
                <a:solidFill>
                  <a:schemeClr val="bg1">
                    <a:lumMod val="75000"/>
                  </a:schemeClr>
                </a:solidFill>
              </a:rPr>
              <a:t>–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a </a:t>
            </a:r>
            <a:r>
              <a:rPr lang="en-US" sz="2800" dirty="0" err="1" smtClean="0">
                <a:solidFill>
                  <a:schemeClr val="bg1">
                    <a:lumMod val="75000"/>
                  </a:schemeClr>
                </a:solidFill>
              </a:rPr>
              <a:t>GCanvas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subclass that displays the name plots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90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NameSurfer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</a:rPr>
              <a:t>NameSurfer.java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mr-IN" sz="2800" dirty="0" smtClean="0">
                <a:solidFill>
                  <a:schemeClr val="bg1">
                    <a:lumMod val="75000"/>
                  </a:schemeClr>
                </a:solidFill>
              </a:rPr>
              <a:t>–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handles the interactors and overall program</a:t>
            </a:r>
          </a:p>
          <a:p>
            <a:r>
              <a:rPr lang="en-US" sz="2800" b="1" dirty="0" err="1" smtClean="0"/>
              <a:t>NameSurferEntry</a:t>
            </a:r>
            <a:r>
              <a:rPr lang="en-US" sz="2800" dirty="0" smtClean="0"/>
              <a:t> </a:t>
            </a:r>
            <a:r>
              <a:rPr lang="mr-IN" sz="2800" dirty="0" smtClean="0"/>
              <a:t>–</a:t>
            </a:r>
            <a:r>
              <a:rPr lang="en-US" sz="2800" dirty="0" smtClean="0"/>
              <a:t> handles information about a single name and its ranks</a:t>
            </a:r>
          </a:p>
          <a:p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</a:rPr>
              <a:t>NameSurferDatabase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mr-IN" sz="2800" dirty="0" smtClean="0">
                <a:solidFill>
                  <a:schemeClr val="bg1">
                    <a:lumMod val="75000"/>
                  </a:schemeClr>
                </a:solidFill>
              </a:rPr>
              <a:t>–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handles information about all names and their ranks, and looks up info by name</a:t>
            </a:r>
            <a:endParaRPr lang="en-US" sz="28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</a:rPr>
              <a:t>NameSurferGraph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mr-IN" sz="2800" dirty="0" smtClean="0">
                <a:solidFill>
                  <a:schemeClr val="bg1">
                    <a:lumMod val="75000"/>
                  </a:schemeClr>
                </a:solidFill>
              </a:rPr>
              <a:t>–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a </a:t>
            </a:r>
            <a:r>
              <a:rPr lang="en-US" sz="2800" dirty="0" err="1" smtClean="0">
                <a:solidFill>
                  <a:schemeClr val="bg1">
                    <a:lumMod val="75000"/>
                  </a:schemeClr>
                </a:solidFill>
              </a:rPr>
              <a:t>GCanvas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subclass that displays the name plots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77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NameSurferEntry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Responsible for storing the data about </a:t>
            </a:r>
            <a:r>
              <a:rPr lang="en-US" sz="2800" b="1" dirty="0" smtClean="0"/>
              <a:t>one name/line</a:t>
            </a:r>
            <a:r>
              <a:rPr lang="en-US" sz="2800" dirty="0" smtClean="0"/>
              <a:t> in the text file -&gt; name and ranks. (Hint: use a Scanner!)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What instance variables does a </a:t>
            </a:r>
            <a:r>
              <a:rPr lang="en-US" sz="2800" dirty="0" err="1" smtClean="0"/>
              <a:t>NameSurferEntry</a:t>
            </a:r>
            <a:r>
              <a:rPr lang="en-US" sz="2800" dirty="0" smtClean="0"/>
              <a:t> need?</a:t>
            </a:r>
          </a:p>
          <a:p>
            <a:r>
              <a:rPr lang="en-US" sz="2800" dirty="0" smtClean="0"/>
              <a:t>Implement the following methods:</a:t>
            </a:r>
          </a:p>
          <a:p>
            <a:pPr lvl="1"/>
            <a:r>
              <a:rPr lang="en-US" sz="2600" b="1" dirty="0" smtClean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NameSurferEntry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600" b="1" dirty="0" smtClean="0"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dataLine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1"/>
            <a:r>
              <a:rPr lang="en-US" sz="2600" b="1" dirty="0" smtClean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b="1" dirty="0" smtClean="0"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getName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lvl="1"/>
            <a:r>
              <a:rPr lang="en-US" sz="2600" b="1" dirty="0" smtClean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getRank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600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decadesSince1900)</a:t>
            </a:r>
          </a:p>
          <a:p>
            <a:pPr lvl="1"/>
            <a:r>
              <a:rPr lang="en-US" sz="2600" b="1" dirty="0" smtClean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b="1" dirty="0" smtClean="0"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toString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4" name="Picture 3" descr="Screen Shot 2014-11-17 at 2.29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4077"/>
            <a:ext cx="9144000" cy="51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2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NameSurfer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</a:rPr>
              <a:t>NameSurfer.java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mr-IN" sz="2800" dirty="0" smtClean="0">
                <a:solidFill>
                  <a:schemeClr val="bg1">
                    <a:lumMod val="75000"/>
                  </a:schemeClr>
                </a:solidFill>
              </a:rPr>
              <a:t>–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handles the interactors and overall program</a:t>
            </a:r>
          </a:p>
          <a:p>
            <a:r>
              <a:rPr lang="en-US" sz="2800" b="1" dirty="0" err="1">
                <a:solidFill>
                  <a:schemeClr val="bg1">
                    <a:lumMod val="75000"/>
                  </a:schemeClr>
                </a:solidFill>
              </a:rPr>
              <a:t>NameSurferEntry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mr-IN" sz="2800" dirty="0">
                <a:solidFill>
                  <a:schemeClr val="bg1">
                    <a:lumMod val="75000"/>
                  </a:schemeClr>
                </a:solidFill>
              </a:rPr>
              <a:t>–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handles information about a single name and its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ranks</a:t>
            </a:r>
          </a:p>
          <a:p>
            <a:r>
              <a:rPr lang="en-US" sz="2800" b="1" dirty="0" err="1" smtClean="0"/>
              <a:t>NameSurferDatabase</a:t>
            </a:r>
            <a:r>
              <a:rPr lang="en-US" sz="2800" dirty="0" smtClean="0"/>
              <a:t> </a:t>
            </a:r>
            <a:r>
              <a:rPr lang="mr-IN" sz="2800" dirty="0" smtClean="0"/>
              <a:t>–</a:t>
            </a:r>
            <a:r>
              <a:rPr lang="en-US" sz="2800" dirty="0" smtClean="0"/>
              <a:t> handles information about all names and their ranks, and looks up info by name</a:t>
            </a:r>
          </a:p>
          <a:p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</a:rPr>
              <a:t>NameSurferGraph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mr-IN" sz="2800" dirty="0" smtClean="0">
                <a:solidFill>
                  <a:schemeClr val="bg1">
                    <a:lumMod val="75000"/>
                  </a:schemeClr>
                </a:solidFill>
              </a:rPr>
              <a:t>–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a </a:t>
            </a:r>
            <a:r>
              <a:rPr lang="en-US" sz="2800" dirty="0" err="1" smtClean="0">
                <a:solidFill>
                  <a:schemeClr val="bg1">
                    <a:lumMod val="75000"/>
                  </a:schemeClr>
                </a:solidFill>
              </a:rPr>
              <a:t>GCanvas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subclass that displays the name plots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08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/>
              <a:t>GCanvas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GCanvas</a:t>
            </a:r>
            <a:r>
              <a:rPr lang="en-US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addCenteredSquare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size) 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GRect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new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GRect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(size, size);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getWidth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/ 2.0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–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rect.getWidth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/ 2.0;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y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getHeight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/ 2.0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–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rect.getHeight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/ 2.0;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x, y);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NameSurferDatabase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Responsible for reading in the text file and creating/storing </a:t>
            </a:r>
            <a:r>
              <a:rPr lang="en-US" sz="2800" dirty="0" err="1" smtClean="0"/>
              <a:t>NameSurferEntry</a:t>
            </a:r>
            <a:r>
              <a:rPr lang="en-US" sz="2800" dirty="0" smtClean="0"/>
              <a:t> objects.</a:t>
            </a:r>
          </a:p>
          <a:p>
            <a:r>
              <a:rPr lang="en-US" sz="2800" dirty="0" smtClean="0"/>
              <a:t>Needs to be able to find entries </a:t>
            </a:r>
            <a:r>
              <a:rPr lang="en-US" sz="2800" b="1" dirty="0" smtClean="0"/>
              <a:t>given their name</a:t>
            </a:r>
            <a:r>
              <a:rPr lang="en-US" sz="2800" dirty="0" smtClean="0"/>
              <a:t> (case insensitive!).  What data structure might be useful here?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207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NameSurferDatabase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900" b="1" dirty="0">
                <a:latin typeface="Consolas" charset="0"/>
                <a:ea typeface="Consolas" charset="0"/>
                <a:cs typeface="Consolas" charset="0"/>
              </a:rPr>
              <a:t>// TODO: comment this </a:t>
            </a:r>
            <a:r>
              <a:rPr lang="en-US" sz="1900" b="1" dirty="0" smtClean="0">
                <a:latin typeface="Consolas" charset="0"/>
                <a:ea typeface="Consolas" charset="0"/>
                <a:cs typeface="Consolas" charset="0"/>
              </a:rPr>
              <a:t>file</a:t>
            </a:r>
          </a:p>
          <a:p>
            <a:pPr marL="0" indent="0">
              <a:buNone/>
            </a:pPr>
            <a:r>
              <a:rPr lang="en-US" sz="1900" b="1" dirty="0" smtClean="0"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java.io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.*;</a:t>
            </a:r>
          </a:p>
          <a:p>
            <a:pPr marL="0" indent="0">
              <a:buNone/>
            </a:pPr>
            <a:r>
              <a:rPr lang="en-US" sz="1900" b="1" dirty="0" smtClean="0"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java.util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.*;</a:t>
            </a:r>
          </a:p>
          <a:p>
            <a:pPr marL="0" indent="0">
              <a:buNone/>
            </a:pPr>
            <a:r>
              <a:rPr lang="en-US" sz="1900" b="1" dirty="0" smtClean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NameSurferDatabase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b="1" dirty="0">
                <a:latin typeface="Consolas" charset="0"/>
                <a:ea typeface="Consolas" charset="0"/>
                <a:cs typeface="Consolas" charset="0"/>
              </a:rPr>
              <a:t>implements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NameSurferConstants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{		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b="1" dirty="0" smtClean="0">
                <a:latin typeface="Consolas" charset="0"/>
                <a:ea typeface="Consolas" charset="0"/>
                <a:cs typeface="Consolas" charset="0"/>
              </a:rPr>
              <a:t> // </a:t>
            </a:r>
            <a:r>
              <a:rPr lang="en-US" sz="1900" b="1" dirty="0">
                <a:latin typeface="Consolas" charset="0"/>
                <a:ea typeface="Consolas" charset="0"/>
                <a:cs typeface="Consolas" charset="0"/>
              </a:rPr>
              <a:t>TODO: comment this constructor	</a:t>
            </a:r>
            <a:endParaRPr lang="en-US" sz="19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b="1" dirty="0" smtClean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NameSurferDatabase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900" b="1" dirty="0"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filename) {	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900" b="1" dirty="0" smtClean="0"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sz="1900" b="1" dirty="0">
                <a:latin typeface="Consolas" charset="0"/>
                <a:ea typeface="Consolas" charset="0"/>
                <a:cs typeface="Consolas" charset="0"/>
              </a:rPr>
              <a:t>TODO: fill this in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	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		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b="1" dirty="0" smtClean="0">
                <a:latin typeface="Consolas" charset="0"/>
                <a:ea typeface="Consolas" charset="0"/>
                <a:cs typeface="Consolas" charset="0"/>
              </a:rPr>
              <a:t> // </a:t>
            </a:r>
            <a:r>
              <a:rPr lang="en-US" sz="1900" b="1" dirty="0">
                <a:latin typeface="Consolas" charset="0"/>
                <a:ea typeface="Consolas" charset="0"/>
                <a:cs typeface="Consolas" charset="0"/>
              </a:rPr>
              <a:t>TODO: comment this method	</a:t>
            </a:r>
            <a:endParaRPr lang="en-US" sz="19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b="1" dirty="0" smtClean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NameSurferEntry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findEntry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900" b="1" dirty="0"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name) 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1900" b="1" dirty="0" smtClean="0">
                <a:latin typeface="Consolas" charset="0"/>
                <a:ea typeface="Consolas" charset="0"/>
                <a:cs typeface="Consolas" charset="0"/>
              </a:rPr>
              <a:t>    // </a:t>
            </a:r>
            <a:r>
              <a:rPr lang="en-US" sz="1900" b="1" dirty="0">
                <a:latin typeface="Consolas" charset="0"/>
                <a:ea typeface="Consolas" charset="0"/>
                <a:cs typeface="Consolas" charset="0"/>
              </a:rPr>
              <a:t>TODO: implement this </a:t>
            </a:r>
            <a:r>
              <a:rPr lang="en-US" sz="1900" b="1" dirty="0" smtClean="0">
                <a:latin typeface="Consolas" charset="0"/>
                <a:ea typeface="Consolas" charset="0"/>
                <a:cs typeface="Consolas" charset="0"/>
              </a:rPr>
              <a:t>method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900" b="1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b="1" dirty="0"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;	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900" b="1" dirty="0" smtClean="0"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sz="1900" b="1" dirty="0">
                <a:latin typeface="Consolas" charset="0"/>
                <a:ea typeface="Consolas" charset="0"/>
                <a:cs typeface="Consolas" charset="0"/>
              </a:rPr>
              <a:t>remove this line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	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9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23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NameSurfer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</a:rPr>
              <a:t>NameSurfer.java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mr-IN" sz="2800" dirty="0" smtClean="0">
                <a:solidFill>
                  <a:schemeClr val="bg1">
                    <a:lumMod val="75000"/>
                  </a:schemeClr>
                </a:solidFill>
              </a:rPr>
              <a:t>–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handles the interactors and overall program</a:t>
            </a:r>
          </a:p>
          <a:p>
            <a:r>
              <a:rPr lang="en-US" sz="2800" b="1" dirty="0" err="1">
                <a:solidFill>
                  <a:schemeClr val="bg1">
                    <a:lumMod val="75000"/>
                  </a:schemeClr>
                </a:solidFill>
              </a:rPr>
              <a:t>NameSurferEntry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mr-IN" sz="2800" dirty="0">
                <a:solidFill>
                  <a:schemeClr val="bg1">
                    <a:lumMod val="75000"/>
                  </a:schemeClr>
                </a:solidFill>
              </a:rPr>
              <a:t>–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handles information about a single name and its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ranks</a:t>
            </a:r>
          </a:p>
          <a:p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</a:rPr>
              <a:t>NameSurferDatabase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mr-IN" sz="2800" dirty="0" smtClean="0">
                <a:solidFill>
                  <a:schemeClr val="bg1">
                    <a:lumMod val="75000"/>
                  </a:schemeClr>
                </a:solidFill>
              </a:rPr>
              <a:t>–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handles information about all names and their ranks, and looks up info by name</a:t>
            </a:r>
          </a:p>
          <a:p>
            <a:r>
              <a:rPr lang="en-US" sz="2800" b="1" dirty="0" err="1" smtClean="0"/>
              <a:t>NameSurferGraph</a:t>
            </a:r>
            <a:r>
              <a:rPr lang="en-US" sz="2800" dirty="0" smtClean="0"/>
              <a:t> </a:t>
            </a:r>
            <a:r>
              <a:rPr lang="mr-IN" sz="2800" dirty="0" smtClean="0"/>
              <a:t>–</a:t>
            </a:r>
            <a:r>
              <a:rPr lang="en-US" sz="2800" dirty="0" smtClean="0"/>
              <a:t> a </a:t>
            </a:r>
            <a:r>
              <a:rPr lang="en-US" sz="2800" dirty="0" err="1" smtClean="0"/>
              <a:t>GCanvas</a:t>
            </a:r>
            <a:r>
              <a:rPr lang="en-US" sz="2800" dirty="0" smtClean="0"/>
              <a:t> subclass that displays the name plots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9182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NameSurferGraph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subclass of </a:t>
            </a:r>
            <a:r>
              <a:rPr lang="en-US" sz="2800" b="1" dirty="0" err="1" smtClean="0"/>
              <a:t>GCanvas</a:t>
            </a:r>
            <a:r>
              <a:rPr lang="en-US" sz="2800" dirty="0" smtClean="0"/>
              <a:t> that handles all the graph drawing (similar to </a:t>
            </a:r>
            <a:r>
              <a:rPr lang="en-US" sz="2800" b="1" dirty="0" err="1" smtClean="0"/>
              <a:t>FishTank.java</a:t>
            </a:r>
            <a:r>
              <a:rPr lang="en-US" sz="2800" dirty="0" smtClean="0"/>
              <a:t> in our </a:t>
            </a:r>
            <a:r>
              <a:rPr lang="en-US" sz="2800" b="1" dirty="0" smtClean="0"/>
              <a:t>Aquarium</a:t>
            </a:r>
            <a:r>
              <a:rPr lang="en-US" sz="2800" dirty="0" smtClean="0"/>
              <a:t> program)</a:t>
            </a:r>
          </a:p>
          <a:p>
            <a:r>
              <a:rPr lang="en-US" sz="2800" dirty="0" smtClean="0"/>
              <a:t>Different, cycling colors for each plot line</a:t>
            </a:r>
          </a:p>
          <a:p>
            <a:r>
              <a:rPr lang="en-US" sz="2800" dirty="0" smtClean="0"/>
              <a:t>Ranks range from 1 to 1000, with rank 0 specially marked at the </a:t>
            </a:r>
            <a:r>
              <a:rPr lang="en-US" sz="2800" dirty="0" smtClean="0"/>
              <a:t>bottom</a:t>
            </a:r>
          </a:p>
          <a:p>
            <a:r>
              <a:rPr lang="en-US" sz="2800" i="1" dirty="0" smtClean="0"/>
              <a:t>Tip</a:t>
            </a:r>
            <a:r>
              <a:rPr lang="en-US" sz="2800" dirty="0" smtClean="0"/>
              <a:t>: use the output comparison tool!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183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NameSurferGraph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36" y="1793174"/>
            <a:ext cx="7553564" cy="431775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Right Arrow 4"/>
          <p:cNvSpPr/>
          <p:nvPr/>
        </p:nvSpPr>
        <p:spPr>
          <a:xfrm>
            <a:off x="925418" y="1876301"/>
            <a:ext cx="665018" cy="237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223158" y="5778419"/>
            <a:ext cx="367278" cy="230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" y="1810388"/>
            <a:ext cx="92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Rank 1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804" y="5712506"/>
            <a:ext cx="1270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Rank 1000</a:t>
            </a:r>
          </a:p>
          <a:p>
            <a:r>
              <a:rPr lang="en-US" dirty="0" smtClean="0"/>
              <a:t>AND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1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NameSurferGraph</a:t>
            </a:r>
            <a:r>
              <a:rPr lang="en-US" dirty="0" smtClean="0"/>
              <a:t>: Resizing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678252"/>
            <a:ext cx="8839200" cy="2415895"/>
          </a:xfrm>
        </p:spPr>
      </p:pic>
    </p:spTree>
    <p:extLst>
      <p:ext uri="{BB962C8B-B14F-4D97-AF65-F5344CB8AC3E}">
        <p14:creationId xmlns:p14="http://schemas.microsoft.com/office/powerpoint/2010/main" val="146255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NameSurferGraph</a:t>
            </a:r>
            <a:r>
              <a:rPr lang="en-US" dirty="0" smtClean="0"/>
              <a:t>: Resizing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time the window resizes, update() is called.</a:t>
            </a:r>
          </a:p>
          <a:p>
            <a:r>
              <a:rPr lang="en-US" dirty="0" smtClean="0"/>
              <a:t>Therefore, update() </a:t>
            </a:r>
            <a:r>
              <a:rPr lang="en-US" i="1" dirty="0" smtClean="0"/>
              <a:t>must</a:t>
            </a:r>
            <a:r>
              <a:rPr lang="en-US" dirty="0" smtClean="0"/>
              <a:t> clear and redraw the whole graph.</a:t>
            </a:r>
          </a:p>
          <a:p>
            <a:r>
              <a:rPr lang="en-US" dirty="0" smtClean="0"/>
              <a:t>This means the graph must store the entries being graphed so it can redraw them whenever it needs to.  What might be appropriate to help us store this?</a:t>
            </a:r>
          </a:p>
          <a:p>
            <a:r>
              <a:rPr lang="en-US" dirty="0" smtClean="0"/>
              <a:t>Other required methods:</a:t>
            </a:r>
            <a:endParaRPr lang="en-US" dirty="0"/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clear()</a:t>
            </a: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addEntry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NameSurferEntry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entry)</a:t>
            </a:r>
          </a:p>
          <a:p>
            <a:r>
              <a:rPr lang="en-US" dirty="0" smtClean="0"/>
              <a:t>These methods do NOT actually alter the graphics.  You must call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update()</a:t>
            </a:r>
            <a:r>
              <a:rPr lang="en-US" dirty="0" smtClean="0"/>
              <a:t> to do that, since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update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dirty="0" smtClean="0"/>
              <a:t> must do all the drawing.</a:t>
            </a:r>
            <a:endParaRPr lang="en-US" dirty="0"/>
          </a:p>
          <a:p>
            <a:pPr lvl="1"/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15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NameSurferConstants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017199"/>
            <a:ext cx="8839200" cy="4852676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1188524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Consolas" charset="0"/>
                <a:cs typeface="Consolas" charset="0"/>
              </a:rPr>
              <a:t>Make sure to </a:t>
            </a:r>
            <a:r>
              <a:rPr lang="en-US" i="1" dirty="0" smtClean="0">
                <a:ea typeface="Consolas" charset="0"/>
                <a:cs typeface="Consolas" charset="0"/>
              </a:rPr>
              <a:t>always</a:t>
            </a:r>
            <a:r>
              <a:rPr lang="en-US" dirty="0" smtClean="0">
                <a:ea typeface="Consolas" charset="0"/>
                <a:cs typeface="Consolas" charset="0"/>
              </a:rPr>
              <a:t> use the provided constants!  You may add more, but add them in </a:t>
            </a:r>
            <a:r>
              <a:rPr lang="en-US" i="1" dirty="0" smtClean="0">
                <a:ea typeface="Consolas" charset="0"/>
                <a:cs typeface="Consolas" charset="0"/>
              </a:rPr>
              <a:t>other</a:t>
            </a:r>
            <a:r>
              <a:rPr lang="en-US" dirty="0" smtClean="0">
                <a:ea typeface="Consolas" charset="0"/>
                <a:cs typeface="Consolas" charset="0"/>
              </a:rPr>
              <a:t> files, not this provided one.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Consolas" charset="0"/>
                <a:cs typeface="Consolas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876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Recap: Extending </a:t>
            </a:r>
            <a:r>
              <a:rPr lang="en-US" sz="3600" dirty="0" err="1" smtClean="0"/>
              <a:t>GCanvas</a:t>
            </a:r>
            <a:endParaRPr lang="en-US" sz="3600" dirty="0" smtClean="0"/>
          </a:p>
          <a:p>
            <a:r>
              <a:rPr lang="en-US" sz="3600" dirty="0" smtClean="0"/>
              <a:t>Interactors: </a:t>
            </a:r>
            <a:r>
              <a:rPr lang="en-US" sz="3600" dirty="0" err="1" smtClean="0"/>
              <a:t>JButton</a:t>
            </a:r>
            <a:r>
              <a:rPr lang="en-US" sz="3600" dirty="0" smtClean="0"/>
              <a:t>, </a:t>
            </a:r>
            <a:r>
              <a:rPr lang="en-US" sz="3600" dirty="0" err="1" smtClean="0"/>
              <a:t>JLabel</a:t>
            </a:r>
            <a:r>
              <a:rPr lang="en-US" sz="3600" dirty="0" smtClean="0"/>
              <a:t>, </a:t>
            </a:r>
            <a:r>
              <a:rPr lang="en-US" sz="3600" dirty="0" err="1" smtClean="0"/>
              <a:t>JTextField</a:t>
            </a:r>
            <a:endParaRPr lang="en-US" sz="3600" dirty="0"/>
          </a:p>
          <a:p>
            <a:r>
              <a:rPr lang="en-US" sz="3600" dirty="0" smtClean="0"/>
              <a:t>Example: </a:t>
            </a:r>
            <a:r>
              <a:rPr lang="en-US" sz="3600" dirty="0" err="1" smtClean="0"/>
              <a:t>TipCalculator</a:t>
            </a:r>
            <a:endParaRPr lang="en-US" sz="3600" dirty="0" smtClean="0"/>
          </a:p>
          <a:p>
            <a:r>
              <a:rPr lang="en-US" sz="3600" dirty="0" err="1" smtClean="0"/>
              <a:t>NameSurfer</a:t>
            </a: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b="1" dirty="0" smtClean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en-US" sz="3600" b="1" dirty="0" smtClean="0"/>
              <a:t>Next time: Life after CS 106A, Part 1</a:t>
            </a:r>
          </a:p>
        </p:txBody>
      </p:sp>
    </p:spTree>
    <p:extLst>
      <p:ext uri="{BB962C8B-B14F-4D97-AF65-F5344CB8AC3E}">
        <p14:creationId xmlns:p14="http://schemas.microsoft.com/office/powerpoint/2010/main" val="133398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/>
              <a:t>GCanvas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Graphics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Program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We can make our own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GCanvas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!	</a:t>
            </a:r>
            <a:endParaRPr lang="en-US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canvas = new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add(canvas);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run() {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canvas.addCenteredSquare</a:t>
            </a:r>
            <a:r>
              <a:rPr lang="en-US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(20);</a:t>
            </a:r>
            <a:endParaRPr lang="en-US" b="1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57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are using a custom canvas, make sure to not call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getWidth</a:t>
            </a:r>
            <a:r>
              <a:rPr lang="en-US" dirty="0" smtClean="0"/>
              <a:t> or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getHeight</a:t>
            </a:r>
            <a:r>
              <a:rPr lang="en-US" dirty="0" smtClean="0"/>
              <a:t> on the canvas until it is shown onscreen!</a:t>
            </a:r>
            <a:endParaRPr lang="en-US" sz="600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class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M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yProgram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Program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canvas;</a:t>
            </a:r>
            <a:br>
              <a:rPr lang="en-US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canvas not created yet!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canvas = </a:t>
            </a:r>
            <a:r>
              <a:rPr lang="en-US" sz="2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canvas not added yet!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add(canvas);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window not showing yet!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run() {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good to go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7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Aquarium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classes to make a graphical program called </a:t>
            </a:r>
            <a:r>
              <a:rPr lang="en-US" b="1" dirty="0" smtClean="0"/>
              <a:t>Aquarium</a:t>
            </a:r>
            <a:r>
              <a:rPr lang="en-US" dirty="0" smtClean="0"/>
              <a:t> that simulates fish swimming around.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965" y="2457148"/>
            <a:ext cx="5982070" cy="417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Aquarium.java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Aquarium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Program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final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NUM_FISH = 5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FishTank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tank;		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{		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tank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FishTank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add(tank);	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}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...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6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RedTop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rkRedTop" id="{ED291D7B-52D5-7F4D-8D0F-478BBECA120D}" vid="{49A1DCBC-0F56-6B46-960A-7A45F67CC7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DarkRedTop</Template>
  <TotalTime>7364</TotalTime>
  <Words>1460</Words>
  <Application>Microsoft Macintosh PowerPoint</Application>
  <PresentationFormat>On-screen Show (4:3)</PresentationFormat>
  <Paragraphs>492</Paragraphs>
  <Slides>58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Andale Mono</vt:lpstr>
      <vt:lpstr>Calibri</vt:lpstr>
      <vt:lpstr>Consolas</vt:lpstr>
      <vt:lpstr>Courier New</vt:lpstr>
      <vt:lpstr>Mangal</vt:lpstr>
      <vt:lpstr>Tahoma</vt:lpstr>
      <vt:lpstr>Verdana</vt:lpstr>
      <vt:lpstr>Arial</vt:lpstr>
      <vt:lpstr>DarkRedTop</vt:lpstr>
      <vt:lpstr>CS 106A, Lecture 24 Interactors and NameSurfer</vt:lpstr>
      <vt:lpstr>Plan for today</vt:lpstr>
      <vt:lpstr>Plan for today</vt:lpstr>
      <vt:lpstr>Extending GCanvas</vt:lpstr>
      <vt:lpstr>Extending GCanvas</vt:lpstr>
      <vt:lpstr>Extending GCanvas</vt:lpstr>
      <vt:lpstr>Common Bugs</vt:lpstr>
      <vt:lpstr>Example: Aquarium</vt:lpstr>
      <vt:lpstr>Aquarium.java</vt:lpstr>
      <vt:lpstr>Aquarium.java</vt:lpstr>
      <vt:lpstr>FishTank.java</vt:lpstr>
      <vt:lpstr>FishTank.java</vt:lpstr>
      <vt:lpstr>Plan for today</vt:lpstr>
      <vt:lpstr>Interactors</vt:lpstr>
      <vt:lpstr>Interactors</vt:lpstr>
      <vt:lpstr>Plan for today</vt:lpstr>
      <vt:lpstr>JButton</vt:lpstr>
      <vt:lpstr>JButton</vt:lpstr>
      <vt:lpstr>Window Regions</vt:lpstr>
      <vt:lpstr>Responding To Button Clicks</vt:lpstr>
      <vt:lpstr>JButton Example</vt:lpstr>
      <vt:lpstr>ActionEvent</vt:lpstr>
      <vt:lpstr>JButton Example</vt:lpstr>
      <vt:lpstr>JButton Example</vt:lpstr>
      <vt:lpstr>JButton Example #2</vt:lpstr>
      <vt:lpstr>JButton Example #2</vt:lpstr>
      <vt:lpstr>Plan for today</vt:lpstr>
      <vt:lpstr>JLabel</vt:lpstr>
      <vt:lpstr>Plan for today</vt:lpstr>
      <vt:lpstr>JTextField</vt:lpstr>
      <vt:lpstr>JTextField</vt:lpstr>
      <vt:lpstr>JTextField Example</vt:lpstr>
      <vt:lpstr>JTextField Example</vt:lpstr>
      <vt:lpstr>Detecting ENTER Pressed</vt:lpstr>
      <vt:lpstr>Detecting ENTER Pressed</vt:lpstr>
      <vt:lpstr>getActionCommand</vt:lpstr>
      <vt:lpstr>getActionCommand</vt:lpstr>
      <vt:lpstr>getActionCommand</vt:lpstr>
      <vt:lpstr>Plan for today</vt:lpstr>
      <vt:lpstr>Practice: TipCalculator</vt:lpstr>
      <vt:lpstr>Practice: TipCalculator</vt:lpstr>
      <vt:lpstr>Plan for today</vt:lpstr>
      <vt:lpstr>NameSurfer</vt:lpstr>
      <vt:lpstr>NameSurfer Structure</vt:lpstr>
      <vt:lpstr>NameSurfer Structure</vt:lpstr>
      <vt:lpstr>NameSurfer Structure</vt:lpstr>
      <vt:lpstr>NameSurfer Structure</vt:lpstr>
      <vt:lpstr>NameSurferEntry</vt:lpstr>
      <vt:lpstr>NameSurfer Structure</vt:lpstr>
      <vt:lpstr>NameSurferDatabase</vt:lpstr>
      <vt:lpstr>NameSurferDatabase</vt:lpstr>
      <vt:lpstr>NameSurfer Structure</vt:lpstr>
      <vt:lpstr>NameSurferGraph</vt:lpstr>
      <vt:lpstr>NameSurferGraph</vt:lpstr>
      <vt:lpstr>NameSurferGraph: Resizing</vt:lpstr>
      <vt:lpstr>NameSurferGraph: Resizing</vt:lpstr>
      <vt:lpstr>NameSurferConstants</vt:lpstr>
      <vt:lpstr>Recap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Troccoli</dc:creator>
  <cp:lastModifiedBy>Nick Troccoli</cp:lastModifiedBy>
  <cp:revision>786</cp:revision>
  <cp:lastPrinted>2017-08-08T08:58:53Z</cp:lastPrinted>
  <dcterms:created xsi:type="dcterms:W3CDTF">2017-04-27T05:20:22Z</dcterms:created>
  <dcterms:modified xsi:type="dcterms:W3CDTF">2017-08-08T09:05:21Z</dcterms:modified>
</cp:coreProperties>
</file>