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431" r:id="rId3"/>
    <p:sldId id="531" r:id="rId4"/>
    <p:sldId id="532" r:id="rId5"/>
    <p:sldId id="367" r:id="rId6"/>
    <p:sldId id="429" r:id="rId7"/>
    <p:sldId id="372" r:id="rId8"/>
    <p:sldId id="393" r:id="rId9"/>
    <p:sldId id="424" r:id="rId10"/>
    <p:sldId id="425" r:id="rId11"/>
    <p:sldId id="427" r:id="rId12"/>
    <p:sldId id="426" r:id="rId13"/>
    <p:sldId id="428" r:id="rId14"/>
    <p:sldId id="398" r:id="rId15"/>
    <p:sldId id="400" r:id="rId16"/>
    <p:sldId id="422" r:id="rId17"/>
    <p:sldId id="423" r:id="rId18"/>
    <p:sldId id="405" r:id="rId19"/>
    <p:sldId id="410" r:id="rId20"/>
    <p:sldId id="430" r:id="rId21"/>
    <p:sldId id="533" r:id="rId22"/>
    <p:sldId id="433" r:id="rId23"/>
    <p:sldId id="434" r:id="rId24"/>
    <p:sldId id="436" r:id="rId25"/>
    <p:sldId id="435" r:id="rId26"/>
    <p:sldId id="534" r:id="rId27"/>
    <p:sldId id="441" r:id="rId28"/>
    <p:sldId id="439" r:id="rId29"/>
    <p:sldId id="440" r:id="rId30"/>
    <p:sldId id="442" r:id="rId31"/>
    <p:sldId id="443" r:id="rId32"/>
    <p:sldId id="444" r:id="rId33"/>
    <p:sldId id="445" r:id="rId34"/>
    <p:sldId id="446" r:id="rId35"/>
    <p:sldId id="448" r:id="rId36"/>
    <p:sldId id="528" r:id="rId37"/>
    <p:sldId id="529" r:id="rId38"/>
    <p:sldId id="530" r:id="rId39"/>
    <p:sldId id="452" r:id="rId40"/>
    <p:sldId id="453" r:id="rId41"/>
    <p:sldId id="447" r:id="rId42"/>
    <p:sldId id="450" r:id="rId43"/>
    <p:sldId id="451" r:id="rId44"/>
    <p:sldId id="449" r:id="rId45"/>
    <p:sldId id="454" r:id="rId46"/>
    <p:sldId id="455" r:id="rId47"/>
    <p:sldId id="456" r:id="rId48"/>
    <p:sldId id="535" r:id="rId49"/>
    <p:sldId id="458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511" r:id="rId58"/>
    <p:sldId id="512" r:id="rId59"/>
    <p:sldId id="513" r:id="rId60"/>
    <p:sldId id="514" r:id="rId61"/>
    <p:sldId id="516" r:id="rId62"/>
    <p:sldId id="518" r:id="rId63"/>
    <p:sldId id="519" r:id="rId64"/>
    <p:sldId id="521" r:id="rId65"/>
    <p:sldId id="522" r:id="rId66"/>
    <p:sldId id="523" r:id="rId67"/>
    <p:sldId id="524" r:id="rId68"/>
    <p:sldId id="525" r:id="rId69"/>
    <p:sldId id="537" r:id="rId70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  <p14:sldId id="531"/>
          </p14:sldIdLst>
        </p14:section>
        <p14:section name="Recap" id="{57013F8F-C3A1-F644-AA02-75F8F6E0402F}">
          <p14:sldIdLst>
            <p14:sldId id="532"/>
            <p14:sldId id="367"/>
            <p14:sldId id="429"/>
            <p14:sldId id="372"/>
            <p14:sldId id="393"/>
            <p14:sldId id="424"/>
            <p14:sldId id="425"/>
            <p14:sldId id="427"/>
            <p14:sldId id="426"/>
            <p14:sldId id="428"/>
            <p14:sldId id="398"/>
            <p14:sldId id="400"/>
            <p14:sldId id="422"/>
            <p14:sldId id="423"/>
            <p14:sldId id="405"/>
            <p14:sldId id="410"/>
            <p14:sldId id="430"/>
          </p14:sldIdLst>
        </p14:section>
        <p14:section name="Shorthands" id="{9E19A908-59C1-964F-B6F6-06C3DC1A0D4E}">
          <p14:sldIdLst>
            <p14:sldId id="533"/>
            <p14:sldId id="433"/>
            <p14:sldId id="434"/>
            <p14:sldId id="436"/>
            <p14:sldId id="435"/>
          </p14:sldIdLst>
        </p14:section>
        <p14:section name="If/While" id="{08333810-2C22-2044-8E52-8277FBCB3131}">
          <p14:sldIdLst>
            <p14:sldId id="534"/>
            <p14:sldId id="441"/>
            <p14:sldId id="439"/>
            <p14:sldId id="440"/>
            <p14:sldId id="442"/>
            <p14:sldId id="443"/>
            <p14:sldId id="444"/>
            <p14:sldId id="445"/>
            <p14:sldId id="446"/>
            <p14:sldId id="448"/>
            <p14:sldId id="528"/>
            <p14:sldId id="529"/>
            <p14:sldId id="530"/>
            <p14:sldId id="452"/>
            <p14:sldId id="453"/>
            <p14:sldId id="447"/>
            <p14:sldId id="450"/>
            <p14:sldId id="451"/>
            <p14:sldId id="449"/>
            <p14:sldId id="454"/>
            <p14:sldId id="455"/>
            <p14:sldId id="456"/>
          </p14:sldIdLst>
        </p14:section>
        <p14:section name="For" id="{5C71B834-8DB8-B743-A0EA-8D26671F8CFA}">
          <p14:sldIdLst>
            <p14:sldId id="535"/>
            <p14:sldId id="458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4"/>
            <p14:sldId id="525"/>
          </p14:sldIdLst>
        </p14:section>
        <p14:section name="Scope" id="{7C981405-9A37-ED4E-814B-8E7FF281E2D7}">
          <p14:sldIdLst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 autoAdjust="0"/>
    <p:restoredTop sz="90121" autoAdjust="0"/>
  </p:normalViewPr>
  <p:slideViewPr>
    <p:cSldViewPr>
      <p:cViewPr>
        <p:scale>
          <a:sx n="110" d="100"/>
          <a:sy n="110" d="100"/>
        </p:scale>
        <p:origin x="17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11:35AM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39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because it’s easy to see what those numbers represent,</a:t>
            </a:r>
            <a:r>
              <a:rPr lang="en-US" baseline="0" dirty="0" smtClean="0"/>
              <a:t> and they are easy to 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 I need constants? </a:t>
            </a:r>
            <a:r>
              <a:rPr lang="mr-IN" baseline="0" dirty="0" smtClean="0"/>
              <a:t>–</a:t>
            </a:r>
            <a:r>
              <a:rPr lang="en-US" baseline="0" dirty="0" smtClean="0"/>
              <a:t> pi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59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11:40AM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93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58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atlked</a:t>
            </a:r>
            <a:r>
              <a:rPr lang="en-US" baseline="0" dirty="0" smtClean="0"/>
              <a:t> about while, which uses these conditions, and also if/else, which uses these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018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about Java?  Good news is, it’s exactly the same!  This is Java syntax.  Now the</a:t>
            </a:r>
            <a:r>
              <a:rPr lang="en-US" baseline="0" dirty="0" smtClean="0"/>
              <a:t> question is what are the conditions?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380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Equals is weird because single equals is assignment!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1610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11:45AM</a:t>
            </a:r>
          </a:p>
          <a:p>
            <a:r>
              <a:rPr lang="en-US" dirty="0" smtClean="0"/>
              <a:t>Think pair share (hint: fencepost)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exits the closest loop it is in</a:t>
            </a:r>
          </a:p>
          <a:p>
            <a:r>
              <a:rPr lang="en-US" baseline="0" dirty="0" smtClean="0"/>
              <a:t>”Loop and a half” </a:t>
            </a:r>
            <a:r>
              <a:rPr lang="mr-IN" baseline="0" dirty="0" smtClean="0"/>
              <a:t>–</a:t>
            </a:r>
            <a:r>
              <a:rPr lang="en-US" baseline="0" dirty="0" smtClean="0"/>
              <a:t> not as good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more complex conditions if you want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store </a:t>
            </a:r>
            <a:r>
              <a:rPr lang="en-US" dirty="0" err="1" smtClean="0"/>
              <a:t>boolean</a:t>
            </a:r>
            <a:r>
              <a:rPr lang="en-US" baseline="0" dirty="0" smtClean="0"/>
              <a:t> expressions in variables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389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does not store</a:t>
            </a:r>
            <a:r>
              <a:rPr lang="en-US" baseline="0" dirty="0" smtClean="0"/>
              <a:t> the whole 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the value.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we don’t need to check if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11:50AMish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140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redundant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1457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145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305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11:32AM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5118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take advantage of the for loop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5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Precedence also affects the *type*</a:t>
            </a:r>
            <a:r>
              <a:rPr lang="en-US" baseline="0" dirty="0" smtClean="0"/>
              <a:t> of the expression, since we evaluate two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458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EXPRESSIVE TYPE </a:t>
            </a:r>
            <a:r>
              <a:rPr lang="mr-IN" dirty="0" smtClean="0"/>
              <a:t>–</a:t>
            </a:r>
            <a:r>
              <a:rPr lang="en-US" dirty="0" smtClean="0"/>
              <a:t>you</a:t>
            </a:r>
            <a:r>
              <a:rPr lang="en-US" baseline="0" dirty="0" smtClean="0"/>
              <a:t> can make an </a:t>
            </a:r>
            <a:r>
              <a:rPr lang="en-US" dirty="0" err="1" smtClean="0"/>
              <a:t>int</a:t>
            </a:r>
            <a:r>
              <a:rPr lang="en-US" baseline="0" dirty="0" smtClean="0"/>
              <a:t> into a string but not all strings into an </a:t>
            </a:r>
            <a:r>
              <a:rPr lang="en-US" baseline="0" dirty="0" err="1" smtClean="0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21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0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0.5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2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“abc42”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“abc6”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want to store these expressions to use again later, we can put it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222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String </a:t>
            </a:r>
            <a:r>
              <a:rPr lang="mr-IN" baseline="0" dirty="0" smtClean="0"/>
              <a:t>–</a:t>
            </a:r>
            <a:r>
              <a:rPr lang="en-US" baseline="0" dirty="0" smtClean="0"/>
              <a:t> there is a variable that can store text, but we are not talking about it until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way we store a value inside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563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will wait for the user to input a number and then continue executing your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835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5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Booleans, Control Flow and Scope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3.4-4.6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Precedence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b="1"/>
              <a:t>precedence</a:t>
            </a:r>
            <a:r>
              <a:rPr lang="en-US" altLang="x-none"/>
              <a:t>: Order in which operators are evaluated.</a:t>
            </a:r>
            <a:endParaRPr lang="en-US" altLang="x-none" sz="900"/>
          </a:p>
          <a:p>
            <a:pPr lvl="1">
              <a:lnSpc>
                <a:spcPct val="110000"/>
              </a:lnSpc>
            </a:pPr>
            <a:r>
              <a:rPr lang="en-US" altLang="x-none"/>
              <a:t>Generally operators evaluate left-to-right.</a:t>
            </a:r>
            <a:br>
              <a:rPr lang="en-US" altLang="x-none"/>
            </a:br>
            <a:r>
              <a:rPr lang="en-US" altLang="x-none">
                <a:latin typeface="Consolas" charset="0"/>
              </a:rPr>
              <a:t>1 - 2 - 3</a:t>
            </a:r>
            <a:r>
              <a:rPr lang="en-US" altLang="x-none"/>
              <a:t>  is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(1 - 2)</a:t>
            </a:r>
            <a:r>
              <a:rPr lang="en-US" altLang="x-none">
                <a:latin typeface="Consolas" charset="0"/>
              </a:rPr>
              <a:t> - 3</a:t>
            </a:r>
            <a:r>
              <a:rPr lang="en-US" altLang="x-none"/>
              <a:t>  which is  </a:t>
            </a:r>
            <a:r>
              <a:rPr lang="en-US" altLang="x-none">
                <a:latin typeface="Consolas" charset="0"/>
              </a:rPr>
              <a:t>-4</a:t>
            </a:r>
          </a:p>
          <a:p>
            <a:pPr lvl="1">
              <a:lnSpc>
                <a:spcPct val="90000"/>
              </a:lnSpc>
            </a:pPr>
            <a:endParaRPr lang="en-US" altLang="x-none">
              <a:latin typeface="Courier New" charset="0"/>
            </a:endParaRPr>
          </a:p>
          <a:p>
            <a:pPr lvl="1">
              <a:lnSpc>
                <a:spcPct val="70000"/>
              </a:lnSpc>
            </a:pPr>
            <a:r>
              <a:rPr lang="en-US" altLang="x-none"/>
              <a:t>But </a:t>
            </a:r>
            <a:r>
              <a:rPr lang="en-US" altLang="x-none">
                <a:latin typeface="Consolas" charset="0"/>
              </a:rPr>
              <a:t>* / %</a:t>
            </a:r>
            <a:r>
              <a:rPr lang="en-US" altLang="x-none"/>
              <a:t> have a higher level of precedence than </a:t>
            </a:r>
            <a:r>
              <a:rPr lang="en-US" altLang="x-none">
                <a:latin typeface="Consolas" charset="0"/>
              </a:rPr>
              <a:t>+ -</a:t>
            </a:r>
            <a:r>
              <a:rPr lang="en-US" altLang="x-none"/>
              <a:t/>
            </a:r>
            <a:br>
              <a:rPr lang="en-US" altLang="x-none"/>
            </a:br>
            <a:r>
              <a:rPr lang="en-US" altLang="x-none" sz="900"/>
              <a:t/>
            </a:r>
            <a:br>
              <a:rPr lang="en-US" altLang="x-none" sz="900"/>
            </a:br>
            <a:r>
              <a:rPr lang="en-US" altLang="x-none" sz="900"/>
              <a:t/>
            </a:r>
            <a:br>
              <a:rPr lang="en-US" altLang="x-none" sz="900"/>
            </a:br>
            <a:r>
              <a:rPr lang="en-US" altLang="x-none">
                <a:latin typeface="Consolas" charset="0"/>
              </a:rPr>
              <a:t>1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13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  <a:r>
              <a:rPr lang="en-US" altLang="x-none">
                <a:latin typeface="Consolas" charset="0"/>
              </a:rPr>
              <a:t>6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8 / 2</a:t>
            </a:r>
            <a:r>
              <a:rPr lang="en-US" altLang="x-none">
                <a:latin typeface="Consolas" charset="0"/>
              </a:rPr>
              <a:t> * 3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6 + 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4   * 3</a:t>
            </a:r>
            <a:endParaRPr lang="en-US" altLang="x-none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6 +     12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/>
              <a:t>is </a:t>
            </a:r>
            <a:r>
              <a:rPr lang="en-US" altLang="x-none">
                <a:latin typeface="Consolas" charset="0"/>
              </a:rPr>
              <a:t>18</a:t>
            </a:r>
          </a:p>
          <a:p>
            <a:pPr lvl="1">
              <a:lnSpc>
                <a:spcPct val="70000"/>
              </a:lnSpc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110000"/>
              </a:lnSpc>
            </a:pPr>
            <a:r>
              <a:rPr lang="en-US" altLang="x-none"/>
              <a:t>Parentheses can alter order of evaluation, but spacing does not:</a:t>
            </a:r>
            <a:br>
              <a:rPr lang="en-US" altLang="x-none"/>
            </a:b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+ 3)</a:t>
            </a:r>
            <a:r>
              <a:rPr lang="en-US" altLang="x-none">
                <a:latin typeface="Consolas" charset="0"/>
              </a:rPr>
              <a:t>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16</a:t>
            </a:r>
            <a:br>
              <a:rPr lang="en-US" altLang="x-none">
                <a:latin typeface="Consolas" charset="0"/>
              </a:rPr>
            </a:br>
            <a:r>
              <a:rPr lang="en-US" altLang="x-none">
                <a:latin typeface="Consolas" charset="0"/>
              </a:rPr>
              <a:t>1+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>
                <a:latin typeface="Consolas" charset="0"/>
              </a:rPr>
              <a:t>-2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266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08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in an 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9517" y="2177748"/>
            <a:ext cx="934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</a:t>
            </a:r>
            <a:r>
              <a:rPr lang="en-US" sz="3600" dirty="0"/>
              <a:t>in </a:t>
            </a:r>
            <a:r>
              <a:rPr lang="en-US" sz="3600" dirty="0" smtClean="0"/>
              <a:t>a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462" y="2907696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 </a:t>
            </a:r>
            <a:r>
              <a:rPr lang="en-US" sz="3600" dirty="0"/>
              <a:t>results in a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276" y="5867400"/>
            <a:ext cx="74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The general rule is: </a:t>
            </a:r>
            <a:r>
              <a:rPr lang="en-US" dirty="0" smtClean="0"/>
              <a:t>operations always return the most expressive 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462" y="3638908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</a:t>
            </a:r>
            <a:r>
              <a:rPr lang="en-US" sz="3600" dirty="0"/>
              <a:t>in a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String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6146" y="4429988"/>
            <a:ext cx="85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etc.</a:t>
            </a:r>
            <a:endParaRPr lang="en-US" sz="36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92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Integer division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36788" algn="l"/>
              </a:tabLst>
            </a:pPr>
            <a:r>
              <a:rPr lang="en-US" altLang="x-none"/>
              <a:t>When we divide integers, the quotient is also an integer.</a:t>
            </a:r>
          </a:p>
          <a:p>
            <a:pPr lvl="1">
              <a:buFontTx/>
              <a:buNone/>
              <a:tabLst>
                <a:tab pos="2236788" algn="l"/>
              </a:tabLst>
            </a:pPr>
            <a:r>
              <a:rPr lang="en-US" altLang="x-none">
                <a:latin typeface="Courier New" charset="0"/>
              </a:rPr>
              <a:t>	</a:t>
            </a:r>
            <a:r>
              <a:rPr lang="en-US" altLang="x-none">
                <a:latin typeface="Consolas" charset="0"/>
              </a:rPr>
              <a:t>14 / 4</a:t>
            </a:r>
            <a:r>
              <a:rPr lang="en-US" altLang="x-none"/>
              <a:t>  is  </a:t>
            </a:r>
            <a:r>
              <a:rPr lang="en-US" altLang="x-none">
                <a:latin typeface="Consolas" charset="0"/>
              </a:rPr>
              <a:t>3</a:t>
            </a:r>
            <a:r>
              <a:rPr lang="en-US" altLang="x-none"/>
              <a:t>, not </a:t>
            </a:r>
            <a:r>
              <a:rPr lang="en-US" altLang="x-none">
                <a:latin typeface="Consolas" charset="0"/>
              </a:rPr>
              <a:t>3.5</a:t>
            </a:r>
            <a:r>
              <a:rPr lang="en-US" altLang="x-none"/>
              <a:t> .   </a:t>
            </a:r>
            <a:r>
              <a:rPr lang="en-US" altLang="x-none" i="1"/>
              <a:t>(Java ALWAYS rounds down.)</a:t>
            </a:r>
            <a:endParaRPr lang="en-US" altLang="x-none" i="1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endParaRPr lang="en-US" altLang="x-none" sz="2200" b="1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b="1">
                <a:latin typeface="Consolas" charset="0"/>
              </a:rPr>
              <a:t>     </a:t>
            </a:r>
            <a:r>
              <a:rPr lang="en-US" altLang="x-none" sz="2200" b="1" u="sng">
                <a:latin typeface="Consolas" charset="0"/>
              </a:rPr>
              <a:t>   3</a:t>
            </a:r>
            <a:r>
              <a:rPr lang="en-US" altLang="x-none" sz="2200" b="1">
                <a:latin typeface="Consolas" charset="0"/>
              </a:rPr>
              <a:t>              </a:t>
            </a:r>
            <a:r>
              <a:rPr lang="en-US" altLang="x-none" sz="2200" b="1" u="sng">
                <a:latin typeface="Consolas" charset="0"/>
              </a:rPr>
              <a:t>   4</a:t>
            </a:r>
            <a:r>
              <a:rPr lang="en-US" altLang="x-none" sz="2200" b="1">
                <a:latin typeface="Consolas" charset="0"/>
              </a:rPr>
              <a:t>                  </a:t>
            </a:r>
            <a:r>
              <a:rPr lang="en-US" altLang="x-none" sz="2200" b="1" u="sng">
                <a:latin typeface="Consolas" charset="0"/>
              </a:rPr>
              <a:t>    52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4 ) 14           10 ) 45               27 ) 1425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</a:t>
            </a:r>
            <a:r>
              <a:rPr lang="en-US" altLang="x-none" sz="2200" u="sng">
                <a:latin typeface="Consolas" charset="0"/>
              </a:rPr>
              <a:t>12</a:t>
            </a:r>
            <a:r>
              <a:rPr lang="en-US" altLang="x-none" sz="2200">
                <a:latin typeface="Consolas" charset="0"/>
              </a:rPr>
              <a:t>                </a:t>
            </a:r>
            <a:r>
              <a:rPr lang="en-US" altLang="x-none" sz="2200" u="sng">
                <a:latin typeface="Consolas" charset="0"/>
              </a:rPr>
              <a:t>40</a:t>
            </a:r>
            <a:r>
              <a:rPr lang="en-US" altLang="x-none" sz="2200">
                <a:latin typeface="Consolas" charset="0"/>
              </a:rPr>
              <a:t>                    </a:t>
            </a:r>
            <a:r>
              <a:rPr lang="en-US" altLang="x-none" sz="2200" u="sng">
                <a:latin typeface="Consolas" charset="0"/>
              </a:rPr>
              <a:t>135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2                 5                      75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                                         </a:t>
            </a:r>
            <a:r>
              <a:rPr lang="en-US" altLang="x-none" sz="2200" u="sng">
                <a:latin typeface="Consolas" charset="0"/>
              </a:rPr>
              <a:t>54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                                         21</a:t>
            </a:r>
            <a:endParaRPr lang="en-US" altLang="x-none" sz="800">
              <a:latin typeface="Consolas" charset="0"/>
            </a:endParaRPr>
          </a:p>
          <a:p>
            <a:pPr>
              <a:lnSpc>
                <a:spcPct val="90000"/>
              </a:lnSpc>
              <a:tabLst>
                <a:tab pos="2236788" algn="l"/>
              </a:tabLst>
            </a:pPr>
            <a:r>
              <a:rPr lang="en-US" altLang="x-none"/>
              <a:t>More examples:	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32 / 5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6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84 / 10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8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156 / 100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1</a:t>
            </a:r>
          </a:p>
          <a:p>
            <a:pPr lvl="2">
              <a:tabLst>
                <a:tab pos="2236788" algn="l"/>
              </a:tabLst>
            </a:pPr>
            <a:endParaRPr lang="en-US" altLang="x-none">
              <a:latin typeface="Consolas" charset="0"/>
            </a:endParaRPr>
          </a:p>
          <a:p>
            <a:pPr lvl="1">
              <a:tabLst>
                <a:tab pos="2236788" algn="l"/>
              </a:tabLst>
            </a:pPr>
            <a:r>
              <a:rPr lang="en-US" altLang="x-none"/>
              <a:t>Dividing by </a:t>
            </a:r>
            <a:r>
              <a:rPr lang="en-US" altLang="x-none">
                <a:latin typeface="Consolas" charset="0"/>
              </a:rPr>
              <a:t>0</a:t>
            </a:r>
            <a:r>
              <a:rPr lang="en-US" altLang="x-none"/>
              <a:t> causes an error when your program runs.</a:t>
            </a:r>
          </a:p>
        </p:txBody>
      </p:sp>
    </p:spTree>
    <p:extLst>
      <p:ext uri="{BB962C8B-B14F-4D97-AF65-F5344CB8AC3E}">
        <p14:creationId xmlns:p14="http://schemas.microsoft.com/office/powerpoint/2010/main" val="255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 / 2	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					</a:t>
            </a:r>
            <a:r>
              <a:rPr lang="en-US" sz="48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	  </a:t>
            </a:r>
            <a:r>
              <a:rPr lang="en-US" sz="4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 </a:t>
            </a:r>
            <a:endParaRPr lang="mr-IN" sz="4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1.0 /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2					</a:t>
            </a:r>
            <a:r>
              <a:rPr lang="en-US" sz="48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0.5</a:t>
            </a:r>
            <a:r>
              <a:rPr lang="en-US" sz="4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 + 2 / 3					</a:t>
            </a:r>
            <a:r>
              <a:rPr lang="en-US" sz="48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4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/>
              <a:t>"</a:t>
            </a:r>
            <a:r>
              <a:rPr lang="en-US" sz="4800" dirty="0" err="1" smtClean="0"/>
              <a:t>abc</a:t>
            </a:r>
            <a:r>
              <a:rPr lang="en-US" sz="4800" dirty="0" smtClean="0"/>
              <a:t>" </a:t>
            </a:r>
            <a:r>
              <a:rPr lang="en-US" sz="4800" dirty="0"/>
              <a:t>+ </a:t>
            </a:r>
            <a:r>
              <a:rPr lang="en-US" sz="4800" dirty="0" smtClean="0"/>
              <a:t>(4 + 2) 			</a:t>
            </a:r>
            <a:r>
              <a:rPr lang="en-US" sz="4800" b="1" dirty="0" smtClean="0">
                <a:solidFill>
                  <a:srgbClr val="FF0000"/>
                </a:solidFill>
              </a:rPr>
              <a:t>"abc6"</a:t>
            </a:r>
            <a:r>
              <a:rPr lang="en-US" sz="4800" dirty="0" smtClean="0">
                <a:solidFill>
                  <a:srgbClr val="FF0000"/>
                </a:solidFill>
              </a:rPr>
              <a:t>  </a:t>
            </a:r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4800" dirty="0" err="1" smtClean="0">
                <a:latin typeface="Calibri" charset="0"/>
                <a:ea typeface="Calibri" charset="0"/>
                <a:cs typeface="Calibri" charset="0"/>
              </a:rPr>
              <a:t>abc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" + 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+ 2                     </a:t>
            </a:r>
            <a:r>
              <a:rPr lang="en-US" sz="48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"abc42"</a:t>
            </a:r>
            <a:r>
              <a:rPr lang="en-US" sz="4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new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7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849" y="1886634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type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8866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name</a:t>
            </a:r>
            <a:endParaRPr lang="en-US" sz="3600" dirty="0"/>
          </a:p>
        </p:txBody>
      </p:sp>
      <p:cxnSp>
        <p:nvCxnSpPr>
          <p:cNvPr id="6" name="Straight Arrow Connector 5"/>
          <p:cNvCxnSpPr>
            <a:stCxn id="6" idx="2"/>
          </p:cNvCxnSpPr>
          <p:nvPr/>
        </p:nvCxnSpPr>
        <p:spPr bwMode="auto">
          <a:xfrm flipH="1">
            <a:off x="1219200" y="2590800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5334000" y="2532965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42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6898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 smtClean="0">
                <a:ea typeface="Arial" charset="0"/>
                <a:cs typeface="Arial" charset="0"/>
              </a:rPr>
              <a:t>–</a:t>
            </a:r>
            <a:r>
              <a:rPr lang="en-US" sz="3000" dirty="0" smtClean="0">
                <a:ea typeface="Arial" charset="0"/>
                <a:cs typeface="Arial" charset="0"/>
              </a:rPr>
              <a:t> an integer number</a:t>
            </a:r>
          </a:p>
          <a:p>
            <a:pPr algn="l"/>
            <a:endParaRPr lang="en-US" sz="3000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>
                <a:ea typeface="Arial" charset="0"/>
                <a:cs typeface="Arial" charset="0"/>
              </a:rPr>
              <a:t>–</a:t>
            </a:r>
            <a:r>
              <a:rPr lang="en-US" sz="3000" dirty="0">
                <a:ea typeface="Arial" charset="0"/>
                <a:cs typeface="Arial" charset="0"/>
              </a:rPr>
              <a:t> </a:t>
            </a:r>
            <a:r>
              <a:rPr lang="en-US" sz="3000" dirty="0" smtClean="0">
                <a:ea typeface="Arial" charset="0"/>
                <a:cs typeface="Arial" charset="0"/>
              </a:rPr>
              <a:t>a decimal number</a:t>
            </a:r>
            <a:endParaRPr lang="en-US" sz="3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593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 = 2;</a:t>
            </a:r>
            <a:endParaRPr lang="en-US" sz="7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1886634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Existing variable name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value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 flipH="1">
            <a:off x="2819400" y="2532965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8077200" y="2322731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6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Assignment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assignment</a:t>
            </a:r>
            <a:r>
              <a:rPr lang="en-US" altLang="x-none"/>
              <a:t>: Stores a value into a variable.</a:t>
            </a:r>
          </a:p>
          <a:p>
            <a:pPr lvl="1"/>
            <a:r>
              <a:rPr lang="en-US" altLang="x-none"/>
              <a:t>The value can be an expression; the variable stores its result.</a:t>
            </a:r>
          </a:p>
          <a:p>
            <a:pPr lvl="1"/>
            <a:endParaRPr lang="en-US" altLang="x-none"/>
          </a:p>
          <a:p>
            <a:r>
              <a:rPr lang="en-US" altLang="x-none"/>
              <a:t>Syntax:</a:t>
            </a:r>
          </a:p>
          <a:p>
            <a:pPr lvl="1"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b="1" i="1">
                <a:latin typeface="Consolas" charset="0"/>
              </a:rPr>
              <a:t>	name</a:t>
            </a:r>
            <a:r>
              <a:rPr lang="en-US" altLang="x-none">
                <a:latin typeface="Consolas" charset="0"/>
              </a:rPr>
              <a:t> = </a:t>
            </a:r>
            <a:r>
              <a:rPr lang="en-US" altLang="x-none" b="1" i="1"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;</a:t>
            </a: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int zipcode;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</a:t>
            </a:r>
            <a:r>
              <a:rPr lang="en-US" altLang="x-none" b="1">
                <a:latin typeface="Consolas" charset="0"/>
                <a:ea typeface="Courier New" charset="0"/>
                <a:cs typeface="Courier New" charset="0"/>
              </a:rPr>
              <a:t>zipcode = 90210;</a:t>
            </a: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double myGPA;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</a:t>
            </a:r>
            <a:r>
              <a:rPr lang="en-US" altLang="x-none" b="1">
                <a:latin typeface="Consolas" charset="0"/>
                <a:ea typeface="Courier New" charset="0"/>
                <a:cs typeface="Courier New" charset="0"/>
              </a:rPr>
              <a:t>myGPA = 1.0 + 2.25;</a:t>
            </a:r>
            <a:endParaRPr lang="en-US" altLang="x-none">
              <a:latin typeface="Consolas" charset="0"/>
            </a:endParaRPr>
          </a:p>
        </p:txBody>
      </p:sp>
      <p:graphicFrame>
        <p:nvGraphicFramePr>
          <p:cNvPr id="1031191" name="Group 23"/>
          <p:cNvGraphicFramePr>
            <a:graphicFrameLocks noGrp="1"/>
          </p:cNvGraphicFramePr>
          <p:nvPr/>
        </p:nvGraphicFramePr>
        <p:xfrm>
          <a:off x="5638800" y="4216400"/>
          <a:ext cx="24384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zipcode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90210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1194" name="Group 26"/>
          <p:cNvGraphicFramePr>
            <a:graphicFrameLocks noGrp="1"/>
          </p:cNvGraphicFramePr>
          <p:nvPr/>
        </p:nvGraphicFramePr>
        <p:xfrm>
          <a:off x="5638800" y="5435600"/>
          <a:ext cx="30480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7526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3.25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2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Declare / initialize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variable can be declared/initialized in one statement.</a:t>
            </a:r>
            <a:endParaRPr lang="en-US" altLang="x-none" sz="2200" dirty="0"/>
          </a:p>
          <a:p>
            <a:pPr lvl="1"/>
            <a:r>
              <a:rPr lang="en-US" altLang="x-none" dirty="0"/>
              <a:t>This is probably the most commonly used declaration syntax.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 lvl="1"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b="1" i="1" dirty="0">
                <a:latin typeface="Consolas" charset="0"/>
              </a:rPr>
              <a:t>type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expression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double </a:t>
            </a:r>
            <a:r>
              <a:rPr lang="en-US" altLang="x-none" dirty="0" err="1">
                <a:latin typeface="Consolas" charset="0"/>
              </a:rPr>
              <a:t>tempF</a:t>
            </a:r>
            <a:r>
              <a:rPr lang="en-US" altLang="x-none" dirty="0">
                <a:latin typeface="Consolas" charset="0"/>
              </a:rPr>
              <a:t> = 98.6;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x = (</a:t>
            </a:r>
            <a:r>
              <a:rPr lang="en-US" altLang="x-none" dirty="0" smtClean="0">
                <a:latin typeface="Consolas" charset="0"/>
              </a:rPr>
              <a:t>12 </a:t>
            </a:r>
            <a:r>
              <a:rPr lang="en-US" altLang="x-none" dirty="0">
                <a:latin typeface="Consolas" charset="0"/>
              </a:rPr>
              <a:t>/ 2) + 3;</a:t>
            </a:r>
          </a:p>
        </p:txBody>
      </p:sp>
      <p:graphicFrame>
        <p:nvGraphicFramePr>
          <p:cNvPr id="103324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08003"/>
              </p:ext>
            </p:extLst>
          </p:nvPr>
        </p:nvGraphicFramePr>
        <p:xfrm>
          <a:off x="5638800" y="5435600"/>
          <a:ext cx="24384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3252" name="Group 36"/>
          <p:cNvGraphicFramePr>
            <a:graphicFrameLocks noGrp="1"/>
          </p:cNvGraphicFramePr>
          <p:nvPr/>
        </p:nvGraphicFramePr>
        <p:xfrm>
          <a:off x="5638800" y="4216400"/>
          <a:ext cx="30480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7526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tempF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98.6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Variables</a:t>
            </a:r>
            <a:endParaRPr lang="en-US" alt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49463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Asks the user for an integer by</a:t>
            </a: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displaying the given message</a:t>
            </a: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and stores it in the variable ’a’</a:t>
            </a:r>
            <a:endParaRPr lang="en-US" sz="3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a = </a:t>
            </a:r>
            <a:r>
              <a:rPr lang="en-US" sz="3000" dirty="0" err="1" smtClean="0">
                <a:latin typeface="Courier"/>
                <a:cs typeface="Courier"/>
              </a:rPr>
              <a:t>readInt</a:t>
            </a:r>
            <a:r>
              <a:rPr lang="en-US" sz="3000" dirty="0" smtClean="0">
                <a:latin typeface="Courier"/>
                <a:cs typeface="Courier"/>
              </a:rPr>
              <a:t>(</a:t>
            </a:r>
            <a:r>
              <a:rPr lang="en-US" sz="3000" b="1" i="1" dirty="0" smtClean="0">
                <a:latin typeface="Courier"/>
                <a:cs typeface="Courier"/>
              </a:rPr>
              <a:t>message</a:t>
            </a:r>
            <a:r>
              <a:rPr lang="en-US" sz="3000" dirty="0" smtClean="0">
                <a:latin typeface="Courier"/>
                <a:cs typeface="Courier"/>
              </a:rPr>
              <a:t>);</a:t>
            </a:r>
          </a:p>
          <a:p>
            <a:pPr algn="l"/>
            <a:endParaRPr lang="en-US" sz="3000" dirty="0" smtClean="0"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Asks the user for a double by</a:t>
            </a:r>
          </a:p>
          <a:p>
            <a:pPr algn="l"/>
            <a:r>
              <a:rPr lang="en-US" sz="3000" b="1" smtClean="0">
                <a:solidFill>
                  <a:srgbClr val="00B050"/>
                </a:solidFill>
                <a:latin typeface="Courier"/>
                <a:cs typeface="Courier"/>
              </a:rPr>
              <a:t>// displaying the given message and</a:t>
            </a:r>
            <a:endParaRPr lang="en-US" sz="3000" b="1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stores it in the variable ’b’</a:t>
            </a:r>
            <a:endParaRPr lang="en-US" sz="3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b = </a:t>
            </a:r>
            <a:r>
              <a:rPr lang="en-US" sz="3000" dirty="0" err="1" smtClean="0">
                <a:latin typeface="Courier"/>
                <a:cs typeface="Courier"/>
              </a:rPr>
              <a:t>readDouble</a:t>
            </a:r>
            <a:r>
              <a:rPr lang="en-US" sz="3000" dirty="0" smtClean="0">
                <a:latin typeface="Courier"/>
                <a:cs typeface="Courier"/>
              </a:rPr>
              <a:t>(</a:t>
            </a:r>
            <a:r>
              <a:rPr lang="en-US" sz="3000" b="1" i="1" dirty="0" smtClean="0">
                <a:latin typeface="Courier"/>
                <a:cs typeface="Courier"/>
              </a:rPr>
              <a:t>message</a:t>
            </a:r>
            <a:r>
              <a:rPr lang="en-US" sz="3000" dirty="0" smtClean="0">
                <a:latin typeface="Courier"/>
                <a:cs typeface="Courier"/>
              </a:rPr>
              <a:t>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endParaRPr lang="en-US" sz="3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Java, Variables and Expressions</a:t>
            </a:r>
          </a:p>
          <a:p>
            <a:r>
              <a:rPr lang="en-US" altLang="x-none" sz="3600" dirty="0" smtClean="0"/>
              <a:t>Aside: Shorthand Operators + Constants</a:t>
            </a:r>
          </a:p>
          <a:p>
            <a:r>
              <a:rPr lang="en-US" altLang="x-none" sz="3600" dirty="0" smtClean="0"/>
              <a:t>Revisiting Control Flow</a:t>
            </a:r>
          </a:p>
          <a:p>
            <a:pPr lvl="1"/>
            <a:r>
              <a:rPr lang="en-US" altLang="x-none" sz="3400" dirty="0" smtClean="0"/>
              <a:t>If and While</a:t>
            </a:r>
          </a:p>
          <a:p>
            <a:pPr lvl="1"/>
            <a:r>
              <a:rPr lang="en-US" altLang="x-none" sz="3400" dirty="0" smtClean="0"/>
              <a:t>For</a:t>
            </a:r>
            <a:endParaRPr lang="en-US" altLang="x-none" sz="3400" dirty="0" smtClean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Receipt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a </a:t>
            </a:r>
            <a:r>
              <a:rPr lang="en-US" dirty="0" err="1" smtClean="0"/>
              <a:t>ConsoleProgram</a:t>
            </a:r>
            <a:r>
              <a:rPr lang="en-US" dirty="0" smtClean="0"/>
              <a:t> called </a:t>
            </a:r>
            <a:r>
              <a:rPr lang="en-US" i="1" dirty="0" smtClean="0"/>
              <a:t>Receipt</a:t>
            </a:r>
            <a:r>
              <a:rPr lang="en-US" dirty="0" smtClean="0"/>
              <a:t> that calculates the tax, tip and total bill for us at a restaurant.</a:t>
            </a:r>
          </a:p>
          <a:p>
            <a:r>
              <a:rPr lang="en-US" dirty="0" smtClean="0"/>
              <a:t>The program asks the user for the subtotal, and then calculate and print out the tax, tip and total.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64" y="2854729"/>
            <a:ext cx="5538072" cy="40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/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Shorthand Operators</a:t>
            </a:r>
            <a:endParaRPr lang="en-US" altLang="x-none" dirty="0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486400"/>
          </a:xfrm>
        </p:spPr>
        <p:txBody>
          <a:bodyPr/>
          <a:lstStyle/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u="sng" dirty="0" smtClean="0"/>
              <a:t>Shorthand</a:t>
            </a:r>
            <a:r>
              <a:rPr lang="en-US" altLang="x-none" b="1" i="1" dirty="0"/>
              <a:t>	</a:t>
            </a:r>
            <a:r>
              <a:rPr lang="en-US" altLang="x-none" u="sng" dirty="0"/>
              <a:t>Equivalent longer version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 smtClean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 smtClean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 smtClean="0">
                <a:latin typeface="Consolas" charset="0"/>
              </a:rPr>
              <a:t>variable++;	variable = variable + 1;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 smtClean="0">
                <a:latin typeface="Consolas" charset="0"/>
              </a:rPr>
              <a:t>variable--;	variable = variable </a:t>
            </a:r>
            <a:r>
              <a:rPr lang="mr-IN" altLang="x-none" b="1" i="1" dirty="0" smtClean="0">
                <a:latin typeface="Consolas" charset="0"/>
              </a:rPr>
              <a:t>–</a:t>
            </a:r>
            <a:r>
              <a:rPr lang="en-US" altLang="x-none" b="1" i="1" dirty="0" smtClean="0">
                <a:latin typeface="Consolas" charset="0"/>
              </a:rPr>
              <a:t> 1;</a:t>
            </a:r>
            <a:endParaRPr lang="en-US" altLang="x-none" b="1" i="1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sz="600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 smtClean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x </a:t>
            </a:r>
            <a:r>
              <a:rPr lang="en-US" altLang="x-none" dirty="0">
                <a:latin typeface="Consolas" charset="0"/>
              </a:rPr>
              <a:t>+= 3;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x = x + 3;</a:t>
            </a:r>
            <a:endParaRPr lang="en-US" altLang="x-none" sz="900" dirty="0">
              <a:solidFill>
                <a:srgbClr val="008000"/>
              </a:solidFill>
              <a:latin typeface="Consolas" charset="0"/>
            </a:endParaRP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number </a:t>
            </a:r>
            <a:r>
              <a:rPr lang="en-US" altLang="x-none" dirty="0">
                <a:latin typeface="Consolas" charset="0"/>
              </a:rPr>
              <a:t>*= 2;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number = number * 2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;</a:t>
            </a: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x++;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	// x = x + 1;</a:t>
            </a:r>
            <a:endParaRPr lang="en-US" altLang="x-none" dirty="0">
              <a:solidFill>
                <a:srgbClr val="008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Constants</a:t>
            </a:r>
            <a:endParaRPr lang="en-US" altLang="x-none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smtClean="0"/>
              <a:t>constant</a:t>
            </a:r>
            <a:r>
              <a:rPr lang="en-US" altLang="x-none" dirty="0"/>
              <a:t>: </a:t>
            </a:r>
            <a:r>
              <a:rPr lang="en-US" altLang="x-none" sz="2200" dirty="0"/>
              <a:t>A </a:t>
            </a:r>
            <a:r>
              <a:rPr lang="en-US" altLang="x-none" sz="2200" dirty="0" smtClean="0"/>
              <a:t>variable that cannot be changed after it is initialized.  Declared at the top of your class, </a:t>
            </a:r>
            <a:r>
              <a:rPr lang="en-US" altLang="x-none" sz="2200" i="1" dirty="0" smtClean="0"/>
              <a:t>outside of the run() method</a:t>
            </a:r>
            <a:r>
              <a:rPr lang="en-US" altLang="x-none" sz="2200" dirty="0" smtClean="0"/>
              <a:t>.  Can be used anywhere in that class</a:t>
            </a:r>
            <a:r>
              <a:rPr lang="en-US" altLang="x-none" sz="2200" dirty="0" smtClean="0"/>
              <a:t>.</a:t>
            </a:r>
          </a:p>
          <a:p>
            <a:r>
              <a:rPr lang="en-US" altLang="x-none" sz="2200" dirty="0" smtClean="0"/>
              <a:t>Better style </a:t>
            </a:r>
            <a:r>
              <a:rPr lang="mr-IN" altLang="x-none" sz="2200" dirty="0" smtClean="0"/>
              <a:t>–</a:t>
            </a:r>
            <a:r>
              <a:rPr lang="en-US" altLang="x-none" sz="2200" dirty="0" smtClean="0"/>
              <a:t> can easily change their values in your code, and they are easier to read in your code.</a:t>
            </a:r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>
              <a:buFontTx/>
              <a:buNone/>
            </a:pPr>
            <a:r>
              <a:rPr lang="en-US" altLang="x-none" sz="800" dirty="0">
                <a:latin typeface="Consolas" charset="0"/>
              </a:rPr>
              <a:t>	</a:t>
            </a:r>
            <a:r>
              <a:rPr lang="en-US" altLang="x-none" sz="2500" dirty="0">
                <a:latin typeface="Consolas" charset="0"/>
              </a:rPr>
              <a:t>private static final </a:t>
            </a:r>
            <a:r>
              <a:rPr lang="en-US" altLang="x-none" sz="2500" b="1" i="1" dirty="0">
                <a:latin typeface="Consolas" charset="0"/>
              </a:rPr>
              <a:t>type</a:t>
            </a:r>
            <a:r>
              <a:rPr lang="en-US" altLang="x-none" sz="2500" dirty="0">
                <a:latin typeface="Consolas" charset="0"/>
              </a:rPr>
              <a:t> </a:t>
            </a:r>
            <a:r>
              <a:rPr lang="en-US" altLang="x-none" sz="2500" b="1" i="1" dirty="0">
                <a:latin typeface="Consolas" charset="0"/>
              </a:rPr>
              <a:t>name</a:t>
            </a:r>
            <a:r>
              <a:rPr lang="en-US" altLang="x-none" sz="2500" dirty="0">
                <a:latin typeface="Consolas" charset="0"/>
              </a:rPr>
              <a:t> = </a:t>
            </a:r>
            <a:r>
              <a:rPr lang="en-US" altLang="x-none" sz="2500" b="1" i="1" dirty="0">
                <a:latin typeface="Consolas" charset="0"/>
              </a:rPr>
              <a:t>value</a:t>
            </a:r>
            <a:r>
              <a:rPr lang="en-US" altLang="x-none" sz="2500" dirty="0">
                <a:latin typeface="Consolas" charset="0"/>
              </a:rPr>
              <a:t>;</a:t>
            </a:r>
            <a:endParaRPr lang="en-US" altLang="x-none" sz="2700" dirty="0">
              <a:latin typeface="Consolas" charset="0"/>
            </a:endParaRPr>
          </a:p>
          <a:p>
            <a:pPr lvl="1"/>
            <a:endParaRPr lang="en-US" altLang="x-none" sz="900" dirty="0">
              <a:latin typeface="Consolas" charset="0"/>
            </a:endParaRPr>
          </a:p>
          <a:p>
            <a:pPr lvl="1"/>
            <a:r>
              <a:rPr lang="en-US" altLang="x-none" dirty="0"/>
              <a:t>name is usually in ALL_UPPER_CASE</a:t>
            </a:r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Examples: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DAYS_IN_WEEK = 7;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double INTEREST_RATE = 3.5;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SSN = 658234569;</a:t>
            </a:r>
          </a:p>
        </p:txBody>
      </p:sp>
    </p:spTree>
    <p:extLst>
      <p:ext uri="{BB962C8B-B14F-4D97-AF65-F5344CB8AC3E}">
        <p14:creationId xmlns:p14="http://schemas.microsoft.com/office/powerpoint/2010/main" val="185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Receipt Program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tax = subtotal * 0.08;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tip = subtotal * 0.20;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("Tax : $” + tax);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("Tip: $” + tip);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(”Total: $" + total);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Receipt Program </a:t>
            </a:r>
            <a:r>
              <a:rPr lang="mr-IN" dirty="0" smtClean="0"/>
              <a:t>–</a:t>
            </a:r>
            <a:r>
              <a:rPr lang="en-US" dirty="0" smtClean="0"/>
              <a:t>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private static final double TAX_RATE = 0.08;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private static final double TIP_RATE = 0.2;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tax = subtotal *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TAX_RATE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tip = subtotal *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TIP_RATE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("Tax : $” + tax);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("Tip: $” + tip);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(”Total: $" + total);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4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/>
              <a:t>Revisiting Control Flow</a:t>
            </a:r>
          </a:p>
          <a:p>
            <a:pPr lvl="1"/>
            <a:r>
              <a:rPr lang="en-US" altLang="x-none" sz="3400" dirty="0" smtClean="0"/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</a:t>
            </a:r>
            <a:r>
              <a:rPr lang="en-US" dirty="0" smtClean="0"/>
              <a:t>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 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Karel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77483" y="4125951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0" y="1676400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9010" y="2033241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991" y="4505095"/>
            <a:ext cx="4240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8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Java,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03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”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18302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42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78342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 smtClean="0"/>
              <a:t>sentinel</a:t>
            </a:r>
            <a:r>
              <a:rPr lang="en-US" altLang="x-none" dirty="0" smtClean="0"/>
              <a:t>: A </a:t>
            </a:r>
            <a:r>
              <a:rPr lang="en-US" altLang="x-none" sz="2500" dirty="0" smtClean="0"/>
              <a:t>value that signals the end of user input.</a:t>
            </a:r>
          </a:p>
          <a:p>
            <a:pPr lvl="1"/>
            <a:r>
              <a:rPr lang="en-US" altLang="x-none" b="1" dirty="0" smtClean="0"/>
              <a:t>sentinel loop</a:t>
            </a:r>
            <a:r>
              <a:rPr lang="en-US" altLang="x-none" dirty="0" smtClean="0"/>
              <a:t>: Repeats until a sentinel value is seen.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 smtClean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 smtClean="0">
                <a:solidFill>
                  <a:schemeClr val="accent2"/>
                </a:solidFill>
                <a:latin typeface="Consolas" charset="0"/>
              </a:rPr>
              <a:t>-1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!=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 (ok, but #1 is better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harder to see loop end condition here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/>
                <a:gridCol w="1825625"/>
                <a:gridCol w="3217863"/>
                <a:gridCol w="1023937"/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</a:t>
            </a:r>
            <a:r>
              <a:rPr lang="en-US" altLang="x-none" sz="2400" dirty="0" smtClean="0"/>
              <a:t>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 smtClean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order of precedence: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Java,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341813" algn="l"/>
              </a:tabLst>
            </a:pPr>
            <a:r>
              <a:rPr lang="en-US" altLang="x-none" sz="3200" dirty="0"/>
              <a:t>Precedence:  arithmetic &gt; relational &gt; logical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5 * 7 &gt;= 3 + 5 *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(7 – 1)</a:t>
            </a:r>
            <a:r>
              <a:rPr lang="en-US" altLang="x-none" sz="3200" dirty="0">
                <a:latin typeface="Consolas" charset="0"/>
              </a:rPr>
              <a:t> 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7</a:t>
            </a:r>
            <a:r>
              <a:rPr lang="en-US" altLang="x-none" sz="3200" dirty="0">
                <a:latin typeface="Consolas" charset="0"/>
              </a:rPr>
              <a:t> &gt;= 3 +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6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35    &gt;=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 + 30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35    &gt;= 33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7 &lt;= 11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latin typeface="Consolas" charset="0"/>
              </a:rPr>
              <a:t>true &amp;&amp; true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 smtClean="0">
                <a:latin typeface="Consolas" charset="0"/>
              </a:rPr>
              <a:t>true</a:t>
            </a:r>
            <a:endParaRPr lang="en-US" altLang="x-none" sz="3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1085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80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9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again?”, "y", "n"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program called </a:t>
            </a:r>
            <a:r>
              <a:rPr lang="en-US" i="1" dirty="0" err="1" smtClean="0"/>
              <a:t>GuessMyNumber</a:t>
            </a:r>
            <a:r>
              <a:rPr lang="en-US" dirty="0" smtClean="0"/>
              <a:t> that prompts the user for a number until they guess our secret number.</a:t>
            </a:r>
          </a:p>
          <a:p>
            <a:r>
              <a:rPr lang="en-US" dirty="0" smtClean="0"/>
              <a:t>If a guess is incorrect, the program should provide a hint; specifically, whether the guess is too high or too 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</a:t>
            </a:r>
            <a:r>
              <a:rPr lang="en-US" sz="2400" b="1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if (</a:t>
            </a:r>
            <a:r>
              <a:rPr lang="en-US" b="1" i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condition1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 if </a:t>
            </a:r>
            <a:r>
              <a:rPr lang="en-US" b="1" i="1" dirty="0" smtClean="0"/>
              <a:t>condition2</a:t>
            </a:r>
            <a:r>
              <a:rPr lang="en-US" dirty="0" smtClean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You can have multiple else if clauses together.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/>
              <a:t>For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183673" y="32766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6908" y="3603183"/>
            <a:ext cx="194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Karel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21" name="Freeform 20"/>
          <p:cNvSpPr/>
          <p:nvPr/>
        </p:nvSpPr>
        <p:spPr>
          <a:xfrm>
            <a:off x="314092" y="335094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46027" y="3516691"/>
            <a:ext cx="2573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Graphics Program</a:t>
            </a:r>
            <a:endParaRPr lang="en-US" sz="2200" dirty="0"/>
          </a:p>
        </p:txBody>
      </p:sp>
      <p:sp>
        <p:nvSpPr>
          <p:cNvPr id="23" name="Freeform 22"/>
          <p:cNvSpPr/>
          <p:nvPr/>
        </p:nvSpPr>
        <p:spPr>
          <a:xfrm>
            <a:off x="6272560" y="3284034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1168" y="3524125"/>
            <a:ext cx="24753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Console Program</a:t>
            </a:r>
            <a:endParaRPr lang="en-US" sz="2300" dirty="0"/>
          </a:p>
        </p:txBody>
      </p:sp>
      <p:sp>
        <p:nvSpPr>
          <p:cNvPr id="25" name="TextBox 24"/>
          <p:cNvSpPr txBox="1"/>
          <p:nvPr/>
        </p:nvSpPr>
        <p:spPr>
          <a:xfrm>
            <a:off x="315970" y="5089011"/>
            <a:ext cx="2759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SuperKarel</a:t>
            </a:r>
            <a:r>
              <a:rPr lang="en-US" sz="2200" dirty="0" smtClean="0"/>
              <a:t> Program</a:t>
            </a:r>
            <a:endParaRPr lang="en-US" sz="2200" dirty="0"/>
          </a:p>
        </p:txBody>
      </p:sp>
      <p:sp>
        <p:nvSpPr>
          <p:cNvPr id="26" name="Freeform 25"/>
          <p:cNvSpPr/>
          <p:nvPr/>
        </p:nvSpPr>
        <p:spPr>
          <a:xfrm>
            <a:off x="332677" y="4841486"/>
            <a:ext cx="2817542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124200" y="16002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52026" y="1836574"/>
            <a:ext cx="124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Program</a:t>
            </a:r>
            <a:endParaRPr lang="en-US" sz="2400" dirty="0"/>
          </a:p>
        </p:txBody>
      </p:sp>
      <p:sp>
        <p:nvSpPr>
          <p:cNvPr id="29" name="Freeform 28"/>
          <p:cNvSpPr/>
          <p:nvPr/>
        </p:nvSpPr>
        <p:spPr>
          <a:xfrm>
            <a:off x="1744673" y="2650612"/>
            <a:ext cx="1918502" cy="579864"/>
          </a:xfrm>
          <a:custGeom>
            <a:avLst/>
            <a:gdLst>
              <a:gd name="connsiteX0" fmla="*/ 1918502 w 1918502"/>
              <a:gd name="connsiteY0" fmla="*/ 0 h 579864"/>
              <a:gd name="connsiteX1" fmla="*/ 1873897 w 1918502"/>
              <a:gd name="connsiteY1" fmla="*/ 22303 h 579864"/>
              <a:gd name="connsiteX2" fmla="*/ 1806990 w 1918502"/>
              <a:gd name="connsiteY2" fmla="*/ 44605 h 579864"/>
              <a:gd name="connsiteX3" fmla="*/ 1695478 w 1918502"/>
              <a:gd name="connsiteY3" fmla="*/ 89210 h 579864"/>
              <a:gd name="connsiteX4" fmla="*/ 1639721 w 1918502"/>
              <a:gd name="connsiteY4" fmla="*/ 100361 h 579864"/>
              <a:gd name="connsiteX5" fmla="*/ 1606268 w 1918502"/>
              <a:gd name="connsiteY5" fmla="*/ 111513 h 579864"/>
              <a:gd name="connsiteX6" fmla="*/ 1572814 w 1918502"/>
              <a:gd name="connsiteY6" fmla="*/ 133815 h 579864"/>
              <a:gd name="connsiteX7" fmla="*/ 1494756 w 1918502"/>
              <a:gd name="connsiteY7" fmla="*/ 144966 h 579864"/>
              <a:gd name="connsiteX8" fmla="*/ 1439000 w 1918502"/>
              <a:gd name="connsiteY8" fmla="*/ 156118 h 579864"/>
              <a:gd name="connsiteX9" fmla="*/ 1294034 w 1918502"/>
              <a:gd name="connsiteY9" fmla="*/ 189571 h 579864"/>
              <a:gd name="connsiteX10" fmla="*/ 624961 w 1918502"/>
              <a:gd name="connsiteY10" fmla="*/ 200722 h 579864"/>
              <a:gd name="connsiteX11" fmla="*/ 535751 w 1918502"/>
              <a:gd name="connsiteY11" fmla="*/ 223025 h 579864"/>
              <a:gd name="connsiteX12" fmla="*/ 491146 w 1918502"/>
              <a:gd name="connsiteY12" fmla="*/ 245327 h 579864"/>
              <a:gd name="connsiteX13" fmla="*/ 457692 w 1918502"/>
              <a:gd name="connsiteY13" fmla="*/ 256479 h 579864"/>
              <a:gd name="connsiteX14" fmla="*/ 379634 w 1918502"/>
              <a:gd name="connsiteY14" fmla="*/ 289932 h 579864"/>
              <a:gd name="connsiteX15" fmla="*/ 357331 w 1918502"/>
              <a:gd name="connsiteY15" fmla="*/ 323386 h 579864"/>
              <a:gd name="connsiteX16" fmla="*/ 323878 w 1918502"/>
              <a:gd name="connsiteY16" fmla="*/ 334537 h 579864"/>
              <a:gd name="connsiteX17" fmla="*/ 234668 w 1918502"/>
              <a:gd name="connsiteY17" fmla="*/ 379142 h 579864"/>
              <a:gd name="connsiteX18" fmla="*/ 190063 w 1918502"/>
              <a:gd name="connsiteY18" fmla="*/ 423747 h 579864"/>
              <a:gd name="connsiteX19" fmla="*/ 156609 w 1918502"/>
              <a:gd name="connsiteY19" fmla="*/ 446049 h 579864"/>
              <a:gd name="connsiteX20" fmla="*/ 112004 w 1918502"/>
              <a:gd name="connsiteY20" fmla="*/ 490654 h 579864"/>
              <a:gd name="connsiteX21" fmla="*/ 78551 w 1918502"/>
              <a:gd name="connsiteY21" fmla="*/ 557561 h 579864"/>
              <a:gd name="connsiteX22" fmla="*/ 56248 w 1918502"/>
              <a:gd name="connsiteY22" fmla="*/ 490654 h 579864"/>
              <a:gd name="connsiteX23" fmla="*/ 45097 w 1918502"/>
              <a:gd name="connsiteY23" fmla="*/ 457200 h 579864"/>
              <a:gd name="connsiteX24" fmla="*/ 33946 w 1918502"/>
              <a:gd name="connsiteY24" fmla="*/ 423747 h 579864"/>
              <a:gd name="connsiteX25" fmla="*/ 22795 w 1918502"/>
              <a:gd name="connsiteY25" fmla="*/ 367991 h 579864"/>
              <a:gd name="connsiteX26" fmla="*/ 492 w 1918502"/>
              <a:gd name="connsiteY26" fmla="*/ 301083 h 579864"/>
              <a:gd name="connsiteX27" fmla="*/ 33946 w 1918502"/>
              <a:gd name="connsiteY27" fmla="*/ 434898 h 579864"/>
              <a:gd name="connsiteX28" fmla="*/ 56248 w 1918502"/>
              <a:gd name="connsiteY28" fmla="*/ 479503 h 579864"/>
              <a:gd name="connsiteX29" fmla="*/ 78551 w 1918502"/>
              <a:gd name="connsiteY29" fmla="*/ 557561 h 579864"/>
              <a:gd name="connsiteX30" fmla="*/ 100853 w 1918502"/>
              <a:gd name="connsiteY30" fmla="*/ 579864 h 579864"/>
              <a:gd name="connsiteX31" fmla="*/ 301575 w 1918502"/>
              <a:gd name="connsiteY31" fmla="*/ 568713 h 57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18502" h="579864">
                <a:moveTo>
                  <a:pt x="1918502" y="0"/>
                </a:moveTo>
                <a:cubicBezTo>
                  <a:pt x="1903634" y="7434"/>
                  <a:pt x="1889331" y="16129"/>
                  <a:pt x="1873897" y="22303"/>
                </a:cubicBezTo>
                <a:cubicBezTo>
                  <a:pt x="1852070" y="31034"/>
                  <a:pt x="1828017" y="34091"/>
                  <a:pt x="1806990" y="44605"/>
                </a:cubicBezTo>
                <a:cubicBezTo>
                  <a:pt x="1767340" y="64430"/>
                  <a:pt x="1741412" y="80024"/>
                  <a:pt x="1695478" y="89210"/>
                </a:cubicBezTo>
                <a:cubicBezTo>
                  <a:pt x="1676892" y="92927"/>
                  <a:pt x="1658109" y="95764"/>
                  <a:pt x="1639721" y="100361"/>
                </a:cubicBezTo>
                <a:cubicBezTo>
                  <a:pt x="1628318" y="103212"/>
                  <a:pt x="1616781" y="106256"/>
                  <a:pt x="1606268" y="111513"/>
                </a:cubicBezTo>
                <a:cubicBezTo>
                  <a:pt x="1594281" y="117507"/>
                  <a:pt x="1585651" y="129964"/>
                  <a:pt x="1572814" y="133815"/>
                </a:cubicBezTo>
                <a:cubicBezTo>
                  <a:pt x="1547639" y="141367"/>
                  <a:pt x="1520682" y="140645"/>
                  <a:pt x="1494756" y="144966"/>
                </a:cubicBezTo>
                <a:cubicBezTo>
                  <a:pt x="1476060" y="148082"/>
                  <a:pt x="1457388" y="151521"/>
                  <a:pt x="1439000" y="156118"/>
                </a:cubicBezTo>
                <a:cubicBezTo>
                  <a:pt x="1374774" y="172175"/>
                  <a:pt x="1400335" y="187799"/>
                  <a:pt x="1294034" y="189571"/>
                </a:cubicBezTo>
                <a:lnTo>
                  <a:pt x="624961" y="200722"/>
                </a:lnTo>
                <a:cubicBezTo>
                  <a:pt x="592236" y="207267"/>
                  <a:pt x="565754" y="210167"/>
                  <a:pt x="535751" y="223025"/>
                </a:cubicBezTo>
                <a:cubicBezTo>
                  <a:pt x="520472" y="229573"/>
                  <a:pt x="506425" y="238779"/>
                  <a:pt x="491146" y="245327"/>
                </a:cubicBezTo>
                <a:cubicBezTo>
                  <a:pt x="480342" y="249957"/>
                  <a:pt x="468496" y="251849"/>
                  <a:pt x="457692" y="256479"/>
                </a:cubicBezTo>
                <a:cubicBezTo>
                  <a:pt x="361243" y="297814"/>
                  <a:pt x="458082" y="263783"/>
                  <a:pt x="379634" y="289932"/>
                </a:cubicBezTo>
                <a:cubicBezTo>
                  <a:pt x="372200" y="301083"/>
                  <a:pt x="367796" y="315014"/>
                  <a:pt x="357331" y="323386"/>
                </a:cubicBezTo>
                <a:cubicBezTo>
                  <a:pt x="348153" y="330729"/>
                  <a:pt x="334579" y="329673"/>
                  <a:pt x="323878" y="334537"/>
                </a:cubicBezTo>
                <a:cubicBezTo>
                  <a:pt x="293611" y="348295"/>
                  <a:pt x="258177" y="355633"/>
                  <a:pt x="234668" y="379142"/>
                </a:cubicBezTo>
                <a:cubicBezTo>
                  <a:pt x="219800" y="394010"/>
                  <a:pt x="207559" y="412084"/>
                  <a:pt x="190063" y="423747"/>
                </a:cubicBezTo>
                <a:cubicBezTo>
                  <a:pt x="178912" y="431181"/>
                  <a:pt x="166785" y="437327"/>
                  <a:pt x="156609" y="446049"/>
                </a:cubicBezTo>
                <a:cubicBezTo>
                  <a:pt x="140644" y="459733"/>
                  <a:pt x="112004" y="490654"/>
                  <a:pt x="112004" y="490654"/>
                </a:cubicBezTo>
                <a:cubicBezTo>
                  <a:pt x="111782" y="491319"/>
                  <a:pt x="90080" y="566208"/>
                  <a:pt x="78551" y="557561"/>
                </a:cubicBezTo>
                <a:cubicBezTo>
                  <a:pt x="59744" y="543456"/>
                  <a:pt x="63682" y="512956"/>
                  <a:pt x="56248" y="490654"/>
                </a:cubicBezTo>
                <a:lnTo>
                  <a:pt x="45097" y="457200"/>
                </a:lnTo>
                <a:cubicBezTo>
                  <a:pt x="41380" y="446049"/>
                  <a:pt x="36251" y="435273"/>
                  <a:pt x="33946" y="423747"/>
                </a:cubicBezTo>
                <a:cubicBezTo>
                  <a:pt x="30229" y="405162"/>
                  <a:pt x="27782" y="386277"/>
                  <a:pt x="22795" y="367991"/>
                </a:cubicBezTo>
                <a:cubicBezTo>
                  <a:pt x="16609" y="345310"/>
                  <a:pt x="-3373" y="277894"/>
                  <a:pt x="492" y="301083"/>
                </a:cubicBezTo>
                <a:cubicBezTo>
                  <a:pt x="8427" y="348695"/>
                  <a:pt x="11855" y="390715"/>
                  <a:pt x="33946" y="434898"/>
                </a:cubicBezTo>
                <a:cubicBezTo>
                  <a:pt x="41380" y="449766"/>
                  <a:pt x="50411" y="463938"/>
                  <a:pt x="56248" y="479503"/>
                </a:cubicBezTo>
                <a:cubicBezTo>
                  <a:pt x="61107" y="492459"/>
                  <a:pt x="69567" y="542587"/>
                  <a:pt x="78551" y="557561"/>
                </a:cubicBezTo>
                <a:cubicBezTo>
                  <a:pt x="83960" y="566576"/>
                  <a:pt x="93419" y="572430"/>
                  <a:pt x="100853" y="579864"/>
                </a:cubicBezTo>
                <a:lnTo>
                  <a:pt x="301575" y="568713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274829" y="2728671"/>
            <a:ext cx="302746" cy="468351"/>
          </a:xfrm>
          <a:custGeom>
            <a:avLst/>
            <a:gdLst>
              <a:gd name="connsiteX0" fmla="*/ 135478 w 302746"/>
              <a:gd name="connsiteY0" fmla="*/ 0 h 468351"/>
              <a:gd name="connsiteX1" fmla="*/ 113175 w 302746"/>
              <a:gd name="connsiteY1" fmla="*/ 423746 h 468351"/>
              <a:gd name="connsiteX2" fmla="*/ 46268 w 302746"/>
              <a:gd name="connsiteY2" fmla="*/ 367990 h 468351"/>
              <a:gd name="connsiteX3" fmla="*/ 1663 w 302746"/>
              <a:gd name="connsiteY3" fmla="*/ 334537 h 468351"/>
              <a:gd name="connsiteX4" fmla="*/ 23965 w 302746"/>
              <a:gd name="connsiteY4" fmla="*/ 367990 h 468351"/>
              <a:gd name="connsiteX5" fmla="*/ 79722 w 302746"/>
              <a:gd name="connsiteY5" fmla="*/ 423746 h 468351"/>
              <a:gd name="connsiteX6" fmla="*/ 102024 w 302746"/>
              <a:gd name="connsiteY6" fmla="*/ 457200 h 468351"/>
              <a:gd name="connsiteX7" fmla="*/ 135478 w 302746"/>
              <a:gd name="connsiteY7" fmla="*/ 468351 h 468351"/>
              <a:gd name="connsiteX8" fmla="*/ 213536 w 302746"/>
              <a:gd name="connsiteY8" fmla="*/ 412595 h 468351"/>
              <a:gd name="connsiteX9" fmla="*/ 258141 w 302746"/>
              <a:gd name="connsiteY9" fmla="*/ 367990 h 468351"/>
              <a:gd name="connsiteX10" fmla="*/ 302746 w 302746"/>
              <a:gd name="connsiteY10" fmla="*/ 323385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746" h="468351">
                <a:moveTo>
                  <a:pt x="135478" y="0"/>
                </a:moveTo>
                <a:cubicBezTo>
                  <a:pt x="128044" y="141249"/>
                  <a:pt x="146499" y="286283"/>
                  <a:pt x="113175" y="423746"/>
                </a:cubicBezTo>
                <a:cubicBezTo>
                  <a:pt x="106335" y="451960"/>
                  <a:pt x="68938" y="386126"/>
                  <a:pt x="46268" y="367990"/>
                </a:cubicBezTo>
                <a:cubicBezTo>
                  <a:pt x="31755" y="356380"/>
                  <a:pt x="-8646" y="319073"/>
                  <a:pt x="1663" y="334537"/>
                </a:cubicBezTo>
                <a:cubicBezTo>
                  <a:pt x="9097" y="345688"/>
                  <a:pt x="15140" y="357904"/>
                  <a:pt x="23965" y="367990"/>
                </a:cubicBezTo>
                <a:cubicBezTo>
                  <a:pt x="41273" y="387771"/>
                  <a:pt x="65143" y="401876"/>
                  <a:pt x="79722" y="423746"/>
                </a:cubicBezTo>
                <a:cubicBezTo>
                  <a:pt x="87156" y="434897"/>
                  <a:pt x="91559" y="448828"/>
                  <a:pt x="102024" y="457200"/>
                </a:cubicBezTo>
                <a:cubicBezTo>
                  <a:pt x="111203" y="464543"/>
                  <a:pt x="124327" y="464634"/>
                  <a:pt x="135478" y="468351"/>
                </a:cubicBezTo>
                <a:cubicBezTo>
                  <a:pt x="188880" y="450550"/>
                  <a:pt x="160618" y="465512"/>
                  <a:pt x="213536" y="412595"/>
                </a:cubicBezTo>
                <a:lnTo>
                  <a:pt x="258141" y="367990"/>
                </a:lnTo>
                <a:cubicBezTo>
                  <a:pt x="285055" y="327621"/>
                  <a:pt x="268457" y="340531"/>
                  <a:pt x="302746" y="3233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845204" y="2684066"/>
            <a:ext cx="2330721" cy="501805"/>
          </a:xfrm>
          <a:custGeom>
            <a:avLst/>
            <a:gdLst>
              <a:gd name="connsiteX0" fmla="*/ 0 w 2330721"/>
              <a:gd name="connsiteY0" fmla="*/ 0 h 501805"/>
              <a:gd name="connsiteX1" fmla="*/ 22303 w 2330721"/>
              <a:gd name="connsiteY1" fmla="*/ 44605 h 501805"/>
              <a:gd name="connsiteX2" fmla="*/ 55756 w 2330721"/>
              <a:gd name="connsiteY2" fmla="*/ 55756 h 501805"/>
              <a:gd name="connsiteX3" fmla="*/ 635620 w 2330721"/>
              <a:gd name="connsiteY3" fmla="*/ 133815 h 501805"/>
              <a:gd name="connsiteX4" fmla="*/ 1014761 w 2330721"/>
              <a:gd name="connsiteY4" fmla="*/ 167268 h 501805"/>
              <a:gd name="connsiteX5" fmla="*/ 1182030 w 2330721"/>
              <a:gd name="connsiteY5" fmla="*/ 189571 h 501805"/>
              <a:gd name="connsiteX6" fmla="*/ 1282390 w 2330721"/>
              <a:gd name="connsiteY6" fmla="*/ 211873 h 501805"/>
              <a:gd name="connsiteX7" fmla="*/ 1382751 w 2330721"/>
              <a:gd name="connsiteY7" fmla="*/ 245327 h 501805"/>
              <a:gd name="connsiteX8" fmla="*/ 1449659 w 2330721"/>
              <a:gd name="connsiteY8" fmla="*/ 256478 h 501805"/>
              <a:gd name="connsiteX9" fmla="*/ 1494264 w 2330721"/>
              <a:gd name="connsiteY9" fmla="*/ 267629 h 501805"/>
              <a:gd name="connsiteX10" fmla="*/ 1572322 w 2330721"/>
              <a:gd name="connsiteY10" fmla="*/ 278781 h 501805"/>
              <a:gd name="connsiteX11" fmla="*/ 1616927 w 2330721"/>
              <a:gd name="connsiteY11" fmla="*/ 289932 h 501805"/>
              <a:gd name="connsiteX12" fmla="*/ 1784195 w 2330721"/>
              <a:gd name="connsiteY12" fmla="*/ 312234 h 501805"/>
              <a:gd name="connsiteX13" fmla="*/ 1906859 w 2330721"/>
              <a:gd name="connsiteY13" fmla="*/ 334537 h 501805"/>
              <a:gd name="connsiteX14" fmla="*/ 1940312 w 2330721"/>
              <a:gd name="connsiteY14" fmla="*/ 345688 h 501805"/>
              <a:gd name="connsiteX15" fmla="*/ 1984917 w 2330721"/>
              <a:gd name="connsiteY15" fmla="*/ 356839 h 501805"/>
              <a:gd name="connsiteX16" fmla="*/ 2051825 w 2330721"/>
              <a:gd name="connsiteY16" fmla="*/ 379142 h 501805"/>
              <a:gd name="connsiteX17" fmla="*/ 2096430 w 2330721"/>
              <a:gd name="connsiteY17" fmla="*/ 390293 h 501805"/>
              <a:gd name="connsiteX18" fmla="*/ 2163337 w 2330721"/>
              <a:gd name="connsiteY18" fmla="*/ 412595 h 501805"/>
              <a:gd name="connsiteX19" fmla="*/ 2252547 w 2330721"/>
              <a:gd name="connsiteY19" fmla="*/ 434898 h 501805"/>
              <a:gd name="connsiteX20" fmla="*/ 2286000 w 2330721"/>
              <a:gd name="connsiteY20" fmla="*/ 457200 h 501805"/>
              <a:gd name="connsiteX21" fmla="*/ 2319454 w 2330721"/>
              <a:gd name="connsiteY21" fmla="*/ 356839 h 501805"/>
              <a:gd name="connsiteX22" fmla="*/ 2308303 w 2330721"/>
              <a:gd name="connsiteY22" fmla="*/ 345688 h 501805"/>
              <a:gd name="connsiteX23" fmla="*/ 2286000 w 2330721"/>
              <a:gd name="connsiteY23" fmla="*/ 423746 h 501805"/>
              <a:gd name="connsiteX24" fmla="*/ 2263698 w 2330721"/>
              <a:gd name="connsiteY24" fmla="*/ 501805 h 501805"/>
              <a:gd name="connsiteX25" fmla="*/ 2141034 w 2330721"/>
              <a:gd name="connsiteY25" fmla="*/ 490654 h 501805"/>
              <a:gd name="connsiteX26" fmla="*/ 2040673 w 2330721"/>
              <a:gd name="connsiteY26" fmla="*/ 468351 h 501805"/>
              <a:gd name="connsiteX27" fmla="*/ 1951464 w 2330721"/>
              <a:gd name="connsiteY27" fmla="*/ 457200 h 50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0721" h="501805">
                <a:moveTo>
                  <a:pt x="0" y="0"/>
                </a:moveTo>
                <a:cubicBezTo>
                  <a:pt x="7434" y="14868"/>
                  <a:pt x="10548" y="32850"/>
                  <a:pt x="22303" y="44605"/>
                </a:cubicBezTo>
                <a:cubicBezTo>
                  <a:pt x="30614" y="52916"/>
                  <a:pt x="44124" y="54064"/>
                  <a:pt x="55756" y="55756"/>
                </a:cubicBezTo>
                <a:cubicBezTo>
                  <a:pt x="248756" y="83829"/>
                  <a:pt x="441894" y="111289"/>
                  <a:pt x="635620" y="133815"/>
                </a:cubicBezTo>
                <a:cubicBezTo>
                  <a:pt x="761642" y="148469"/>
                  <a:pt x="888435" y="155517"/>
                  <a:pt x="1014761" y="167268"/>
                </a:cubicBezTo>
                <a:cubicBezTo>
                  <a:pt x="1087129" y="174000"/>
                  <a:pt x="1115820" y="177533"/>
                  <a:pt x="1182030" y="189571"/>
                </a:cubicBezTo>
                <a:cubicBezTo>
                  <a:pt x="1206885" y="194090"/>
                  <a:pt x="1256537" y="203918"/>
                  <a:pt x="1282390" y="211873"/>
                </a:cubicBezTo>
                <a:cubicBezTo>
                  <a:pt x="1316094" y="222244"/>
                  <a:pt x="1347967" y="239530"/>
                  <a:pt x="1382751" y="245327"/>
                </a:cubicBezTo>
                <a:cubicBezTo>
                  <a:pt x="1405054" y="249044"/>
                  <a:pt x="1427488" y="252044"/>
                  <a:pt x="1449659" y="256478"/>
                </a:cubicBezTo>
                <a:cubicBezTo>
                  <a:pt x="1464687" y="259484"/>
                  <a:pt x="1479185" y="264887"/>
                  <a:pt x="1494264" y="267629"/>
                </a:cubicBezTo>
                <a:cubicBezTo>
                  <a:pt x="1520124" y="272331"/>
                  <a:pt x="1546462" y="274079"/>
                  <a:pt x="1572322" y="278781"/>
                </a:cubicBezTo>
                <a:cubicBezTo>
                  <a:pt x="1587401" y="281523"/>
                  <a:pt x="1601899" y="286926"/>
                  <a:pt x="1616927" y="289932"/>
                </a:cubicBezTo>
                <a:cubicBezTo>
                  <a:pt x="1679496" y="302445"/>
                  <a:pt x="1717248" y="304796"/>
                  <a:pt x="1784195" y="312234"/>
                </a:cubicBezTo>
                <a:cubicBezTo>
                  <a:pt x="1916437" y="345294"/>
                  <a:pt x="1707062" y="294577"/>
                  <a:pt x="1906859" y="334537"/>
                </a:cubicBezTo>
                <a:cubicBezTo>
                  <a:pt x="1918385" y="336842"/>
                  <a:pt x="1929010" y="342459"/>
                  <a:pt x="1940312" y="345688"/>
                </a:cubicBezTo>
                <a:cubicBezTo>
                  <a:pt x="1955048" y="349898"/>
                  <a:pt x="1970237" y="352435"/>
                  <a:pt x="1984917" y="356839"/>
                </a:cubicBezTo>
                <a:cubicBezTo>
                  <a:pt x="2007435" y="363594"/>
                  <a:pt x="2029307" y="372387"/>
                  <a:pt x="2051825" y="379142"/>
                </a:cubicBezTo>
                <a:cubicBezTo>
                  <a:pt x="2066505" y="383546"/>
                  <a:pt x="2081750" y="385889"/>
                  <a:pt x="2096430" y="390293"/>
                </a:cubicBezTo>
                <a:cubicBezTo>
                  <a:pt x="2118947" y="397048"/>
                  <a:pt x="2140530" y="406893"/>
                  <a:pt x="2163337" y="412595"/>
                </a:cubicBezTo>
                <a:lnTo>
                  <a:pt x="2252547" y="434898"/>
                </a:lnTo>
                <a:cubicBezTo>
                  <a:pt x="2263698" y="442332"/>
                  <a:pt x="2273557" y="462177"/>
                  <a:pt x="2286000" y="457200"/>
                </a:cubicBezTo>
                <a:cubicBezTo>
                  <a:pt x="2306310" y="449076"/>
                  <a:pt x="2316980" y="367973"/>
                  <a:pt x="2319454" y="356839"/>
                </a:cubicBezTo>
                <a:cubicBezTo>
                  <a:pt x="2331455" y="302832"/>
                  <a:pt x="2341205" y="296333"/>
                  <a:pt x="2308303" y="345688"/>
                </a:cubicBezTo>
                <a:cubicBezTo>
                  <a:pt x="2273426" y="485185"/>
                  <a:pt x="2318006" y="311722"/>
                  <a:pt x="2286000" y="423746"/>
                </a:cubicBezTo>
                <a:cubicBezTo>
                  <a:pt x="2257994" y="521769"/>
                  <a:pt x="2290436" y="421588"/>
                  <a:pt x="2263698" y="501805"/>
                </a:cubicBezTo>
                <a:cubicBezTo>
                  <a:pt x="2222810" y="498088"/>
                  <a:pt x="2181774" y="495746"/>
                  <a:pt x="2141034" y="490654"/>
                </a:cubicBezTo>
                <a:cubicBezTo>
                  <a:pt x="2070186" y="481798"/>
                  <a:pt x="2103717" y="479814"/>
                  <a:pt x="2040673" y="468351"/>
                </a:cubicBezTo>
                <a:cubicBezTo>
                  <a:pt x="1976453" y="456674"/>
                  <a:pt x="1986421" y="457200"/>
                  <a:pt x="1951464" y="457200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386164" y="4390203"/>
            <a:ext cx="314396" cy="412595"/>
          </a:xfrm>
          <a:custGeom>
            <a:avLst/>
            <a:gdLst>
              <a:gd name="connsiteX0" fmla="*/ 158279 w 314396"/>
              <a:gd name="connsiteY0" fmla="*/ 0 h 412595"/>
              <a:gd name="connsiteX1" fmla="*/ 147128 w 314396"/>
              <a:gd name="connsiteY1" fmla="*/ 44605 h 412595"/>
              <a:gd name="connsiteX2" fmla="*/ 124826 w 314396"/>
              <a:gd name="connsiteY2" fmla="*/ 367990 h 412595"/>
              <a:gd name="connsiteX3" fmla="*/ 46767 w 314396"/>
              <a:gd name="connsiteY3" fmla="*/ 312234 h 412595"/>
              <a:gd name="connsiteX4" fmla="*/ 2162 w 314396"/>
              <a:gd name="connsiteY4" fmla="*/ 267629 h 412595"/>
              <a:gd name="connsiteX5" fmla="*/ 35616 w 314396"/>
              <a:gd name="connsiteY5" fmla="*/ 301083 h 412595"/>
              <a:gd name="connsiteX6" fmla="*/ 124826 w 314396"/>
              <a:gd name="connsiteY6" fmla="*/ 401444 h 412595"/>
              <a:gd name="connsiteX7" fmla="*/ 158279 w 314396"/>
              <a:gd name="connsiteY7" fmla="*/ 412595 h 412595"/>
              <a:gd name="connsiteX8" fmla="*/ 214035 w 314396"/>
              <a:gd name="connsiteY8" fmla="*/ 367990 h 412595"/>
              <a:gd name="connsiteX9" fmla="*/ 236338 w 314396"/>
              <a:gd name="connsiteY9" fmla="*/ 345688 h 412595"/>
              <a:gd name="connsiteX10" fmla="*/ 269791 w 314396"/>
              <a:gd name="connsiteY10" fmla="*/ 334536 h 412595"/>
              <a:gd name="connsiteX11" fmla="*/ 314396 w 314396"/>
              <a:gd name="connsiteY11" fmla="*/ 289931 h 4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396" h="412595">
                <a:moveTo>
                  <a:pt x="158279" y="0"/>
                </a:moveTo>
                <a:cubicBezTo>
                  <a:pt x="154562" y="14868"/>
                  <a:pt x="148147" y="29313"/>
                  <a:pt x="147128" y="44605"/>
                </a:cubicBezTo>
                <a:cubicBezTo>
                  <a:pt x="124889" y="378190"/>
                  <a:pt x="167853" y="238906"/>
                  <a:pt x="124826" y="367990"/>
                </a:cubicBezTo>
                <a:cubicBezTo>
                  <a:pt x="71909" y="315073"/>
                  <a:pt x="100169" y="330034"/>
                  <a:pt x="46767" y="312234"/>
                </a:cubicBezTo>
                <a:lnTo>
                  <a:pt x="2162" y="267629"/>
                </a:lnTo>
                <a:cubicBezTo>
                  <a:pt x="-8989" y="256478"/>
                  <a:pt x="26154" y="288467"/>
                  <a:pt x="35616" y="301083"/>
                </a:cubicBezTo>
                <a:cubicBezTo>
                  <a:pt x="52361" y="323409"/>
                  <a:pt x="101860" y="393789"/>
                  <a:pt x="124826" y="401444"/>
                </a:cubicBezTo>
                <a:lnTo>
                  <a:pt x="158279" y="412595"/>
                </a:lnTo>
                <a:cubicBezTo>
                  <a:pt x="212126" y="358748"/>
                  <a:pt x="143705" y="424253"/>
                  <a:pt x="214035" y="367990"/>
                </a:cubicBezTo>
                <a:cubicBezTo>
                  <a:pt x="222245" y="361422"/>
                  <a:pt x="227323" y="351097"/>
                  <a:pt x="236338" y="345688"/>
                </a:cubicBezTo>
                <a:cubicBezTo>
                  <a:pt x="246417" y="339640"/>
                  <a:pt x="258640" y="338253"/>
                  <a:pt x="269791" y="334536"/>
                </a:cubicBezTo>
                <a:lnTo>
                  <a:pt x="314396" y="289931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904892" y="2996300"/>
            <a:ext cx="3045281" cy="1784195"/>
          </a:xfrm>
          <a:custGeom>
            <a:avLst/>
            <a:gdLst>
              <a:gd name="connsiteX0" fmla="*/ 1906859 w 3045281"/>
              <a:gd name="connsiteY0" fmla="*/ 111512 h 1784195"/>
              <a:gd name="connsiteX1" fmla="*/ 1728439 w 3045281"/>
              <a:gd name="connsiteY1" fmla="*/ 111512 h 1784195"/>
              <a:gd name="connsiteX2" fmla="*/ 1550020 w 3045281"/>
              <a:gd name="connsiteY2" fmla="*/ 44605 h 1784195"/>
              <a:gd name="connsiteX3" fmla="*/ 1427356 w 3045281"/>
              <a:gd name="connsiteY3" fmla="*/ 33454 h 1784195"/>
              <a:gd name="connsiteX4" fmla="*/ 1103971 w 3045281"/>
              <a:gd name="connsiteY4" fmla="*/ 0 h 1784195"/>
              <a:gd name="connsiteX5" fmla="*/ 724829 w 3045281"/>
              <a:gd name="connsiteY5" fmla="*/ 11151 h 1784195"/>
              <a:gd name="connsiteX6" fmla="*/ 624468 w 3045281"/>
              <a:gd name="connsiteY6" fmla="*/ 44605 h 1784195"/>
              <a:gd name="connsiteX7" fmla="*/ 468351 w 3045281"/>
              <a:gd name="connsiteY7" fmla="*/ 78059 h 1784195"/>
              <a:gd name="connsiteX8" fmla="*/ 356839 w 3045281"/>
              <a:gd name="connsiteY8" fmla="*/ 111512 h 1784195"/>
              <a:gd name="connsiteX9" fmla="*/ 323385 w 3045281"/>
              <a:gd name="connsiteY9" fmla="*/ 122664 h 1784195"/>
              <a:gd name="connsiteX10" fmla="*/ 289932 w 3045281"/>
              <a:gd name="connsiteY10" fmla="*/ 133815 h 1784195"/>
              <a:gd name="connsiteX11" fmla="*/ 223024 w 3045281"/>
              <a:gd name="connsiteY11" fmla="*/ 178420 h 1784195"/>
              <a:gd name="connsiteX12" fmla="*/ 178420 w 3045281"/>
              <a:gd name="connsiteY12" fmla="*/ 200722 h 1784195"/>
              <a:gd name="connsiteX13" fmla="*/ 122663 w 3045281"/>
              <a:gd name="connsiteY13" fmla="*/ 234176 h 1784195"/>
              <a:gd name="connsiteX14" fmla="*/ 78059 w 3045281"/>
              <a:gd name="connsiteY14" fmla="*/ 301083 h 1784195"/>
              <a:gd name="connsiteX15" fmla="*/ 55756 w 3045281"/>
              <a:gd name="connsiteY15" fmla="*/ 334537 h 1784195"/>
              <a:gd name="connsiteX16" fmla="*/ 44605 w 3045281"/>
              <a:gd name="connsiteY16" fmla="*/ 379142 h 1784195"/>
              <a:gd name="connsiteX17" fmla="*/ 22302 w 3045281"/>
              <a:gd name="connsiteY17" fmla="*/ 446049 h 1784195"/>
              <a:gd name="connsiteX18" fmla="*/ 0 w 3045281"/>
              <a:gd name="connsiteY18" fmla="*/ 524108 h 1784195"/>
              <a:gd name="connsiteX19" fmla="*/ 11151 w 3045281"/>
              <a:gd name="connsiteY19" fmla="*/ 903249 h 1784195"/>
              <a:gd name="connsiteX20" fmla="*/ 33454 w 3045281"/>
              <a:gd name="connsiteY20" fmla="*/ 1092820 h 1784195"/>
              <a:gd name="connsiteX21" fmla="*/ 66907 w 3045281"/>
              <a:gd name="connsiteY21" fmla="*/ 1248937 h 1784195"/>
              <a:gd name="connsiteX22" fmla="*/ 89210 w 3045281"/>
              <a:gd name="connsiteY22" fmla="*/ 1315844 h 1784195"/>
              <a:gd name="connsiteX23" fmla="*/ 100361 w 3045281"/>
              <a:gd name="connsiteY23" fmla="*/ 1349298 h 1784195"/>
              <a:gd name="connsiteX24" fmla="*/ 122663 w 3045281"/>
              <a:gd name="connsiteY24" fmla="*/ 1382751 h 1784195"/>
              <a:gd name="connsiteX25" fmla="*/ 156117 w 3045281"/>
              <a:gd name="connsiteY25" fmla="*/ 1460810 h 1784195"/>
              <a:gd name="connsiteX26" fmla="*/ 189571 w 3045281"/>
              <a:gd name="connsiteY26" fmla="*/ 1505415 h 1784195"/>
              <a:gd name="connsiteX27" fmla="*/ 211873 w 3045281"/>
              <a:gd name="connsiteY27" fmla="*/ 1538869 h 1784195"/>
              <a:gd name="connsiteX28" fmla="*/ 323385 w 3045281"/>
              <a:gd name="connsiteY28" fmla="*/ 1605776 h 1784195"/>
              <a:gd name="connsiteX29" fmla="*/ 390293 w 3045281"/>
              <a:gd name="connsiteY29" fmla="*/ 1628078 h 1784195"/>
              <a:gd name="connsiteX30" fmla="*/ 446049 w 3045281"/>
              <a:gd name="connsiteY30" fmla="*/ 1650381 h 1784195"/>
              <a:gd name="connsiteX31" fmla="*/ 557561 w 3045281"/>
              <a:gd name="connsiteY31" fmla="*/ 1672683 h 1784195"/>
              <a:gd name="connsiteX32" fmla="*/ 713678 w 3045281"/>
              <a:gd name="connsiteY32" fmla="*/ 1706137 h 1784195"/>
              <a:gd name="connsiteX33" fmla="*/ 758283 w 3045281"/>
              <a:gd name="connsiteY33" fmla="*/ 1717288 h 1784195"/>
              <a:gd name="connsiteX34" fmla="*/ 869795 w 3045281"/>
              <a:gd name="connsiteY34" fmla="*/ 1728439 h 1784195"/>
              <a:gd name="connsiteX35" fmla="*/ 1059366 w 3045281"/>
              <a:gd name="connsiteY35" fmla="*/ 1750742 h 1784195"/>
              <a:gd name="connsiteX36" fmla="*/ 1204332 w 3045281"/>
              <a:gd name="connsiteY36" fmla="*/ 1773044 h 1784195"/>
              <a:gd name="connsiteX37" fmla="*/ 1605776 w 3045281"/>
              <a:gd name="connsiteY37" fmla="*/ 1784195 h 1784195"/>
              <a:gd name="connsiteX38" fmla="*/ 2141034 w 3045281"/>
              <a:gd name="connsiteY38" fmla="*/ 1773044 h 1784195"/>
              <a:gd name="connsiteX39" fmla="*/ 2174488 w 3045281"/>
              <a:gd name="connsiteY39" fmla="*/ 1761893 h 1784195"/>
              <a:gd name="connsiteX40" fmla="*/ 2230244 w 3045281"/>
              <a:gd name="connsiteY40" fmla="*/ 1750742 h 1784195"/>
              <a:gd name="connsiteX41" fmla="*/ 2274849 w 3045281"/>
              <a:gd name="connsiteY41" fmla="*/ 1739591 h 1784195"/>
              <a:gd name="connsiteX42" fmla="*/ 2397512 w 3045281"/>
              <a:gd name="connsiteY42" fmla="*/ 1706137 h 1784195"/>
              <a:gd name="connsiteX43" fmla="*/ 2464420 w 3045281"/>
              <a:gd name="connsiteY43" fmla="*/ 1683834 h 1784195"/>
              <a:gd name="connsiteX44" fmla="*/ 2520176 w 3045281"/>
              <a:gd name="connsiteY44" fmla="*/ 1672683 h 1784195"/>
              <a:gd name="connsiteX45" fmla="*/ 2609385 w 3045281"/>
              <a:gd name="connsiteY45" fmla="*/ 1616927 h 1784195"/>
              <a:gd name="connsiteX46" fmla="*/ 2665142 w 3045281"/>
              <a:gd name="connsiteY46" fmla="*/ 1605776 h 1784195"/>
              <a:gd name="connsiteX47" fmla="*/ 2709746 w 3045281"/>
              <a:gd name="connsiteY47" fmla="*/ 1594625 h 1784195"/>
              <a:gd name="connsiteX48" fmla="*/ 2865863 w 3045281"/>
              <a:gd name="connsiteY48" fmla="*/ 1572322 h 1784195"/>
              <a:gd name="connsiteX49" fmla="*/ 2899317 w 3045281"/>
              <a:gd name="connsiteY49" fmla="*/ 1550020 h 1784195"/>
              <a:gd name="connsiteX50" fmla="*/ 2943922 w 3045281"/>
              <a:gd name="connsiteY50" fmla="*/ 1449659 h 1784195"/>
              <a:gd name="connsiteX51" fmla="*/ 2988527 w 3045281"/>
              <a:gd name="connsiteY51" fmla="*/ 1338147 h 1784195"/>
              <a:gd name="connsiteX52" fmla="*/ 2999678 w 3045281"/>
              <a:gd name="connsiteY52" fmla="*/ 1304693 h 1784195"/>
              <a:gd name="connsiteX53" fmla="*/ 3021981 w 3045281"/>
              <a:gd name="connsiteY53" fmla="*/ 1271239 h 1784195"/>
              <a:gd name="connsiteX54" fmla="*/ 3033132 w 3045281"/>
              <a:gd name="connsiteY54" fmla="*/ 1237786 h 1784195"/>
              <a:gd name="connsiteX55" fmla="*/ 3033132 w 3045281"/>
              <a:gd name="connsiteY55" fmla="*/ 981308 h 1784195"/>
              <a:gd name="connsiteX56" fmla="*/ 3021981 w 3045281"/>
              <a:gd name="connsiteY56" fmla="*/ 936703 h 1784195"/>
              <a:gd name="connsiteX57" fmla="*/ 3010829 w 3045281"/>
              <a:gd name="connsiteY57" fmla="*/ 869795 h 1784195"/>
              <a:gd name="connsiteX58" fmla="*/ 2977376 w 3045281"/>
              <a:gd name="connsiteY58" fmla="*/ 780586 h 1784195"/>
              <a:gd name="connsiteX59" fmla="*/ 2966224 w 3045281"/>
              <a:gd name="connsiteY59" fmla="*/ 747132 h 1784195"/>
              <a:gd name="connsiteX60" fmla="*/ 2921620 w 3045281"/>
              <a:gd name="connsiteY60" fmla="*/ 669073 h 1784195"/>
              <a:gd name="connsiteX61" fmla="*/ 2899317 w 3045281"/>
              <a:gd name="connsiteY61" fmla="*/ 613317 h 1784195"/>
              <a:gd name="connsiteX62" fmla="*/ 2832410 w 3045281"/>
              <a:gd name="connsiteY62" fmla="*/ 501805 h 1784195"/>
              <a:gd name="connsiteX63" fmla="*/ 2810107 w 3045281"/>
              <a:gd name="connsiteY63" fmla="*/ 468351 h 1784195"/>
              <a:gd name="connsiteX64" fmla="*/ 2709746 w 3045281"/>
              <a:gd name="connsiteY64" fmla="*/ 367991 h 1784195"/>
              <a:gd name="connsiteX65" fmla="*/ 2687444 w 3045281"/>
              <a:gd name="connsiteY65" fmla="*/ 345688 h 1784195"/>
              <a:gd name="connsiteX66" fmla="*/ 2642839 w 3045281"/>
              <a:gd name="connsiteY66" fmla="*/ 289932 h 1784195"/>
              <a:gd name="connsiteX67" fmla="*/ 2598234 w 3045281"/>
              <a:gd name="connsiteY67" fmla="*/ 278781 h 1784195"/>
              <a:gd name="connsiteX68" fmla="*/ 2564781 w 3045281"/>
              <a:gd name="connsiteY68" fmla="*/ 267630 h 1784195"/>
              <a:gd name="connsiteX69" fmla="*/ 2497873 w 3045281"/>
              <a:gd name="connsiteY69" fmla="*/ 223025 h 1784195"/>
              <a:gd name="connsiteX70" fmla="*/ 2419815 w 3045281"/>
              <a:gd name="connsiteY70" fmla="*/ 189571 h 1784195"/>
              <a:gd name="connsiteX71" fmla="*/ 2386361 w 3045281"/>
              <a:gd name="connsiteY71" fmla="*/ 178420 h 1784195"/>
              <a:gd name="connsiteX72" fmla="*/ 2352907 w 3045281"/>
              <a:gd name="connsiteY72" fmla="*/ 156117 h 1784195"/>
              <a:gd name="connsiteX73" fmla="*/ 2319454 w 3045281"/>
              <a:gd name="connsiteY73" fmla="*/ 144966 h 1784195"/>
              <a:gd name="connsiteX74" fmla="*/ 2252546 w 3045281"/>
              <a:gd name="connsiteY74" fmla="*/ 100361 h 1784195"/>
              <a:gd name="connsiteX75" fmla="*/ 2174488 w 3045281"/>
              <a:gd name="connsiteY75" fmla="*/ 78059 h 1784195"/>
              <a:gd name="connsiteX76" fmla="*/ 2118732 w 3045281"/>
              <a:gd name="connsiteY76" fmla="*/ 33454 h 1784195"/>
              <a:gd name="connsiteX77" fmla="*/ 2085278 w 3045281"/>
              <a:gd name="connsiteY77" fmla="*/ 22303 h 1784195"/>
              <a:gd name="connsiteX78" fmla="*/ 1817649 w 3045281"/>
              <a:gd name="connsiteY78" fmla="*/ 33454 h 1784195"/>
              <a:gd name="connsiteX79" fmla="*/ 1750742 w 3045281"/>
              <a:gd name="connsiteY79" fmla="*/ 55756 h 1784195"/>
              <a:gd name="connsiteX80" fmla="*/ 1717288 w 3045281"/>
              <a:gd name="connsiteY80" fmla="*/ 66908 h 1784195"/>
              <a:gd name="connsiteX81" fmla="*/ 1694985 w 3045281"/>
              <a:gd name="connsiteY81" fmla="*/ 89210 h 1784195"/>
              <a:gd name="connsiteX82" fmla="*/ 1650381 w 3045281"/>
              <a:gd name="connsiteY82" fmla="*/ 111512 h 178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045281" h="1784195">
                <a:moveTo>
                  <a:pt x="1906859" y="111512"/>
                </a:moveTo>
                <a:cubicBezTo>
                  <a:pt x="1834225" y="129672"/>
                  <a:pt x="1832567" y="135177"/>
                  <a:pt x="1728439" y="111512"/>
                </a:cubicBezTo>
                <a:cubicBezTo>
                  <a:pt x="1693309" y="103528"/>
                  <a:pt x="1597236" y="52937"/>
                  <a:pt x="1550020" y="44605"/>
                </a:cubicBezTo>
                <a:cubicBezTo>
                  <a:pt x="1509588" y="37470"/>
                  <a:pt x="1468222" y="37409"/>
                  <a:pt x="1427356" y="33454"/>
                </a:cubicBezTo>
                <a:lnTo>
                  <a:pt x="1103971" y="0"/>
                </a:lnTo>
                <a:cubicBezTo>
                  <a:pt x="977590" y="3717"/>
                  <a:pt x="850721" y="-560"/>
                  <a:pt x="724829" y="11151"/>
                </a:cubicBezTo>
                <a:cubicBezTo>
                  <a:pt x="689717" y="14417"/>
                  <a:pt x="659252" y="38808"/>
                  <a:pt x="624468" y="44605"/>
                </a:cubicBezTo>
                <a:cubicBezTo>
                  <a:pt x="527322" y="60796"/>
                  <a:pt x="579501" y="50271"/>
                  <a:pt x="468351" y="78059"/>
                </a:cubicBezTo>
                <a:cubicBezTo>
                  <a:pt x="400938" y="94912"/>
                  <a:pt x="438287" y="84363"/>
                  <a:pt x="356839" y="111512"/>
                </a:cubicBezTo>
                <a:lnTo>
                  <a:pt x="323385" y="122664"/>
                </a:lnTo>
                <a:cubicBezTo>
                  <a:pt x="312234" y="126381"/>
                  <a:pt x="299712" y="127295"/>
                  <a:pt x="289932" y="133815"/>
                </a:cubicBezTo>
                <a:cubicBezTo>
                  <a:pt x="267629" y="148683"/>
                  <a:pt x="246999" y="166433"/>
                  <a:pt x="223024" y="178420"/>
                </a:cubicBezTo>
                <a:cubicBezTo>
                  <a:pt x="208156" y="185854"/>
                  <a:pt x="192251" y="191501"/>
                  <a:pt x="178420" y="200722"/>
                </a:cubicBezTo>
                <a:cubicBezTo>
                  <a:pt x="117192" y="241541"/>
                  <a:pt x="200317" y="208292"/>
                  <a:pt x="122663" y="234176"/>
                </a:cubicBezTo>
                <a:lnTo>
                  <a:pt x="78059" y="301083"/>
                </a:lnTo>
                <a:lnTo>
                  <a:pt x="55756" y="334537"/>
                </a:lnTo>
                <a:cubicBezTo>
                  <a:pt x="52039" y="349405"/>
                  <a:pt x="49009" y="364462"/>
                  <a:pt x="44605" y="379142"/>
                </a:cubicBezTo>
                <a:cubicBezTo>
                  <a:pt x="37850" y="401659"/>
                  <a:pt x="28004" y="423242"/>
                  <a:pt x="22302" y="446049"/>
                </a:cubicBezTo>
                <a:cubicBezTo>
                  <a:pt x="8300" y="502058"/>
                  <a:pt x="15997" y="476115"/>
                  <a:pt x="0" y="524108"/>
                </a:cubicBezTo>
                <a:cubicBezTo>
                  <a:pt x="3717" y="650488"/>
                  <a:pt x="5659" y="776933"/>
                  <a:pt x="11151" y="903249"/>
                </a:cubicBezTo>
                <a:cubicBezTo>
                  <a:pt x="17223" y="1042904"/>
                  <a:pt x="16341" y="998699"/>
                  <a:pt x="33454" y="1092820"/>
                </a:cubicBezTo>
                <a:cubicBezTo>
                  <a:pt x="44684" y="1154582"/>
                  <a:pt x="45846" y="1185756"/>
                  <a:pt x="66907" y="1248937"/>
                </a:cubicBezTo>
                <a:lnTo>
                  <a:pt x="89210" y="1315844"/>
                </a:lnTo>
                <a:cubicBezTo>
                  <a:pt x="92927" y="1326995"/>
                  <a:pt x="93841" y="1339518"/>
                  <a:pt x="100361" y="1349298"/>
                </a:cubicBezTo>
                <a:cubicBezTo>
                  <a:pt x="107795" y="1360449"/>
                  <a:pt x="116669" y="1370764"/>
                  <a:pt x="122663" y="1382751"/>
                </a:cubicBezTo>
                <a:cubicBezTo>
                  <a:pt x="160601" y="1458626"/>
                  <a:pt x="98112" y="1368001"/>
                  <a:pt x="156117" y="1460810"/>
                </a:cubicBezTo>
                <a:cubicBezTo>
                  <a:pt x="165967" y="1476570"/>
                  <a:pt x="178768" y="1490291"/>
                  <a:pt x="189571" y="1505415"/>
                </a:cubicBezTo>
                <a:cubicBezTo>
                  <a:pt x="197361" y="1516321"/>
                  <a:pt x="201787" y="1530044"/>
                  <a:pt x="211873" y="1538869"/>
                </a:cubicBezTo>
                <a:cubicBezTo>
                  <a:pt x="233912" y="1558153"/>
                  <a:pt x="291211" y="1592906"/>
                  <a:pt x="323385" y="1605776"/>
                </a:cubicBezTo>
                <a:cubicBezTo>
                  <a:pt x="345213" y="1614507"/>
                  <a:pt x="368466" y="1619347"/>
                  <a:pt x="390293" y="1628078"/>
                </a:cubicBezTo>
                <a:cubicBezTo>
                  <a:pt x="408878" y="1635512"/>
                  <a:pt x="426708" y="1645223"/>
                  <a:pt x="446049" y="1650381"/>
                </a:cubicBezTo>
                <a:cubicBezTo>
                  <a:pt x="482676" y="1660148"/>
                  <a:pt x="521600" y="1660696"/>
                  <a:pt x="557561" y="1672683"/>
                </a:cubicBezTo>
                <a:cubicBezTo>
                  <a:pt x="674966" y="1711819"/>
                  <a:pt x="573009" y="1682693"/>
                  <a:pt x="713678" y="1706137"/>
                </a:cubicBezTo>
                <a:cubicBezTo>
                  <a:pt x="728795" y="1708657"/>
                  <a:pt x="743111" y="1715121"/>
                  <a:pt x="758283" y="1717288"/>
                </a:cubicBezTo>
                <a:cubicBezTo>
                  <a:pt x="795264" y="1722571"/>
                  <a:pt x="832624" y="1724722"/>
                  <a:pt x="869795" y="1728439"/>
                </a:cubicBezTo>
                <a:cubicBezTo>
                  <a:pt x="977007" y="1755244"/>
                  <a:pt x="849821" y="1726090"/>
                  <a:pt x="1059366" y="1750742"/>
                </a:cubicBezTo>
                <a:cubicBezTo>
                  <a:pt x="1228381" y="1770626"/>
                  <a:pt x="887222" y="1758950"/>
                  <a:pt x="1204332" y="1773044"/>
                </a:cubicBezTo>
                <a:cubicBezTo>
                  <a:pt x="1338066" y="1778988"/>
                  <a:pt x="1471961" y="1780478"/>
                  <a:pt x="1605776" y="1784195"/>
                </a:cubicBezTo>
                <a:lnTo>
                  <a:pt x="2141034" y="1773044"/>
                </a:lnTo>
                <a:cubicBezTo>
                  <a:pt x="2152779" y="1772583"/>
                  <a:pt x="2163084" y="1764744"/>
                  <a:pt x="2174488" y="1761893"/>
                </a:cubicBezTo>
                <a:cubicBezTo>
                  <a:pt x="2192876" y="1757296"/>
                  <a:pt x="2211742" y="1754853"/>
                  <a:pt x="2230244" y="1750742"/>
                </a:cubicBezTo>
                <a:cubicBezTo>
                  <a:pt x="2245205" y="1747417"/>
                  <a:pt x="2259981" y="1743308"/>
                  <a:pt x="2274849" y="1739591"/>
                </a:cubicBezTo>
                <a:cubicBezTo>
                  <a:pt x="2362482" y="1695774"/>
                  <a:pt x="2272136" y="1735070"/>
                  <a:pt x="2397512" y="1706137"/>
                </a:cubicBezTo>
                <a:cubicBezTo>
                  <a:pt x="2420419" y="1700851"/>
                  <a:pt x="2441367" y="1688444"/>
                  <a:pt x="2464420" y="1683834"/>
                </a:cubicBezTo>
                <a:lnTo>
                  <a:pt x="2520176" y="1672683"/>
                </a:lnTo>
                <a:cubicBezTo>
                  <a:pt x="2549912" y="1654098"/>
                  <a:pt x="2574999" y="1623804"/>
                  <a:pt x="2609385" y="1616927"/>
                </a:cubicBezTo>
                <a:cubicBezTo>
                  <a:pt x="2627971" y="1613210"/>
                  <a:pt x="2646640" y="1609888"/>
                  <a:pt x="2665142" y="1605776"/>
                </a:cubicBezTo>
                <a:cubicBezTo>
                  <a:pt x="2680103" y="1602451"/>
                  <a:pt x="2694629" y="1597145"/>
                  <a:pt x="2709746" y="1594625"/>
                </a:cubicBezTo>
                <a:cubicBezTo>
                  <a:pt x="2761598" y="1585983"/>
                  <a:pt x="2865863" y="1572322"/>
                  <a:pt x="2865863" y="1572322"/>
                </a:cubicBezTo>
                <a:cubicBezTo>
                  <a:pt x="2877014" y="1564888"/>
                  <a:pt x="2889840" y="1559497"/>
                  <a:pt x="2899317" y="1550020"/>
                </a:cubicBezTo>
                <a:cubicBezTo>
                  <a:pt x="2932120" y="1517218"/>
                  <a:pt x="2921839" y="1493826"/>
                  <a:pt x="2943922" y="1449659"/>
                </a:cubicBezTo>
                <a:cubicBezTo>
                  <a:pt x="2976736" y="1384029"/>
                  <a:pt x="2960969" y="1420821"/>
                  <a:pt x="2988527" y="1338147"/>
                </a:cubicBezTo>
                <a:cubicBezTo>
                  <a:pt x="2992244" y="1326996"/>
                  <a:pt x="2993158" y="1314473"/>
                  <a:pt x="2999678" y="1304693"/>
                </a:cubicBezTo>
                <a:lnTo>
                  <a:pt x="3021981" y="1271239"/>
                </a:lnTo>
                <a:cubicBezTo>
                  <a:pt x="3025698" y="1260088"/>
                  <a:pt x="3030827" y="1249312"/>
                  <a:pt x="3033132" y="1237786"/>
                </a:cubicBezTo>
                <a:cubicBezTo>
                  <a:pt x="3053064" y="1138126"/>
                  <a:pt x="3045120" y="1101194"/>
                  <a:pt x="3033132" y="981308"/>
                </a:cubicBezTo>
                <a:cubicBezTo>
                  <a:pt x="3031607" y="966058"/>
                  <a:pt x="3024987" y="951731"/>
                  <a:pt x="3021981" y="936703"/>
                </a:cubicBezTo>
                <a:cubicBezTo>
                  <a:pt x="3017547" y="914532"/>
                  <a:pt x="3015734" y="891867"/>
                  <a:pt x="3010829" y="869795"/>
                </a:cubicBezTo>
                <a:cubicBezTo>
                  <a:pt x="3006227" y="849087"/>
                  <a:pt x="2982111" y="793212"/>
                  <a:pt x="2977376" y="780586"/>
                </a:cubicBezTo>
                <a:cubicBezTo>
                  <a:pt x="2973249" y="769580"/>
                  <a:pt x="2970854" y="757936"/>
                  <a:pt x="2966224" y="747132"/>
                </a:cubicBezTo>
                <a:cubicBezTo>
                  <a:pt x="2907575" y="610285"/>
                  <a:pt x="2977614" y="781062"/>
                  <a:pt x="2921620" y="669073"/>
                </a:cubicBezTo>
                <a:cubicBezTo>
                  <a:pt x="2912668" y="651169"/>
                  <a:pt x="2908737" y="630979"/>
                  <a:pt x="2899317" y="613317"/>
                </a:cubicBezTo>
                <a:cubicBezTo>
                  <a:pt x="2878918" y="575069"/>
                  <a:pt x="2856455" y="537873"/>
                  <a:pt x="2832410" y="501805"/>
                </a:cubicBezTo>
                <a:cubicBezTo>
                  <a:pt x="2824976" y="490654"/>
                  <a:pt x="2819011" y="478368"/>
                  <a:pt x="2810107" y="468351"/>
                </a:cubicBezTo>
                <a:cubicBezTo>
                  <a:pt x="2810080" y="468321"/>
                  <a:pt x="2726487" y="384732"/>
                  <a:pt x="2709746" y="367991"/>
                </a:cubicBezTo>
                <a:cubicBezTo>
                  <a:pt x="2702312" y="360557"/>
                  <a:pt x="2693276" y="354436"/>
                  <a:pt x="2687444" y="345688"/>
                </a:cubicBezTo>
                <a:cubicBezTo>
                  <a:pt x="2679564" y="333867"/>
                  <a:pt x="2658731" y="297878"/>
                  <a:pt x="2642839" y="289932"/>
                </a:cubicBezTo>
                <a:cubicBezTo>
                  <a:pt x="2629131" y="283078"/>
                  <a:pt x="2612970" y="282991"/>
                  <a:pt x="2598234" y="278781"/>
                </a:cubicBezTo>
                <a:cubicBezTo>
                  <a:pt x="2586932" y="275552"/>
                  <a:pt x="2575932" y="271347"/>
                  <a:pt x="2564781" y="267630"/>
                </a:cubicBezTo>
                <a:cubicBezTo>
                  <a:pt x="2542478" y="252762"/>
                  <a:pt x="2523302" y="231502"/>
                  <a:pt x="2497873" y="223025"/>
                </a:cubicBezTo>
                <a:cubicBezTo>
                  <a:pt x="2419407" y="196867"/>
                  <a:pt x="2516290" y="230916"/>
                  <a:pt x="2419815" y="189571"/>
                </a:cubicBezTo>
                <a:cubicBezTo>
                  <a:pt x="2409011" y="184941"/>
                  <a:pt x="2397512" y="182137"/>
                  <a:pt x="2386361" y="178420"/>
                </a:cubicBezTo>
                <a:cubicBezTo>
                  <a:pt x="2375210" y="170986"/>
                  <a:pt x="2364894" y="162111"/>
                  <a:pt x="2352907" y="156117"/>
                </a:cubicBezTo>
                <a:cubicBezTo>
                  <a:pt x="2342394" y="150860"/>
                  <a:pt x="2329729" y="150674"/>
                  <a:pt x="2319454" y="144966"/>
                </a:cubicBezTo>
                <a:cubicBezTo>
                  <a:pt x="2296023" y="131949"/>
                  <a:pt x="2278550" y="106862"/>
                  <a:pt x="2252546" y="100361"/>
                </a:cubicBezTo>
                <a:cubicBezTo>
                  <a:pt x="2196538" y="86359"/>
                  <a:pt x="2222481" y="94056"/>
                  <a:pt x="2174488" y="78059"/>
                </a:cubicBezTo>
                <a:cubicBezTo>
                  <a:pt x="2153744" y="57315"/>
                  <a:pt x="2146866" y="47521"/>
                  <a:pt x="2118732" y="33454"/>
                </a:cubicBezTo>
                <a:cubicBezTo>
                  <a:pt x="2108218" y="28197"/>
                  <a:pt x="2096429" y="26020"/>
                  <a:pt x="2085278" y="22303"/>
                </a:cubicBezTo>
                <a:cubicBezTo>
                  <a:pt x="1996068" y="26020"/>
                  <a:pt x="1906493" y="24570"/>
                  <a:pt x="1817649" y="33454"/>
                </a:cubicBezTo>
                <a:cubicBezTo>
                  <a:pt x="1794257" y="35793"/>
                  <a:pt x="1773044" y="48322"/>
                  <a:pt x="1750742" y="55756"/>
                </a:cubicBezTo>
                <a:lnTo>
                  <a:pt x="1717288" y="66908"/>
                </a:lnTo>
                <a:cubicBezTo>
                  <a:pt x="1709854" y="74342"/>
                  <a:pt x="1704000" y="83801"/>
                  <a:pt x="1694985" y="89210"/>
                </a:cubicBezTo>
                <a:cubicBezTo>
                  <a:pt x="1630920" y="127648"/>
                  <a:pt x="1681303" y="80590"/>
                  <a:pt x="1650381" y="111512"/>
                </a:cubicBezTo>
              </a:path>
            </a:pathLst>
          </a:custGeom>
          <a:noFill/>
          <a:ln w="762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Console </a:t>
            </a:r>
            <a:r>
              <a:rPr lang="en-US" altLang="x-none" dirty="0" smtClean="0"/>
              <a:t>Programs</a:t>
            </a:r>
            <a:endParaRPr lang="en-US" altLang="x-none" dirty="0"/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import </a:t>
            </a:r>
            <a:r>
              <a:rPr lang="en-GB" altLang="x-none" dirty="0" err="1">
                <a:latin typeface="Consolas" charset="0"/>
              </a:rPr>
              <a:t>acm.program</a:t>
            </a:r>
            <a:r>
              <a:rPr lang="en-GB" altLang="x-none" dirty="0">
                <a:latin typeface="Consolas" charset="0"/>
              </a:rPr>
              <a:t>.*;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endParaRPr lang="en-GB" altLang="x-none" sz="1200" dirty="0">
              <a:latin typeface="Consolas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public class </a:t>
            </a:r>
            <a:r>
              <a:rPr lang="en-GB" altLang="x-none" b="1" i="1" dirty="0">
                <a:latin typeface="Consolas" charset="0"/>
              </a:rPr>
              <a:t>Name</a:t>
            </a:r>
            <a:r>
              <a:rPr lang="en-GB" altLang="x-none" dirty="0">
                <a:latin typeface="Consolas" charset="0"/>
              </a:rPr>
              <a:t> </a:t>
            </a:r>
            <a:r>
              <a:rPr lang="en-GB" altLang="x-none" b="1" dirty="0">
                <a:solidFill>
                  <a:schemeClr val="accent2"/>
                </a:solidFill>
                <a:latin typeface="Consolas" charset="0"/>
              </a:rPr>
              <a:t>extends </a:t>
            </a:r>
            <a:r>
              <a:rPr lang="en-GB" altLang="x-none" b="1" dirty="0" err="1">
                <a:solidFill>
                  <a:schemeClr val="accent2"/>
                </a:solidFill>
                <a:latin typeface="Consolas" charset="0"/>
              </a:rPr>
              <a:t>ConsoleProgram</a:t>
            </a:r>
            <a:r>
              <a:rPr lang="en-GB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public void run()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    </a:t>
            </a:r>
            <a:r>
              <a:rPr lang="en-GB" altLang="x-none" b="1" i="1" dirty="0">
                <a:latin typeface="Consolas" charset="0"/>
              </a:rPr>
              <a:t>statements</a:t>
            </a:r>
            <a:r>
              <a:rPr lang="en-GB" altLang="x-none" dirty="0">
                <a:latin typeface="Consolas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endParaRPr lang="en-GB" altLang="x-none" dirty="0">
              <a:latin typeface="Consolas" charset="0"/>
            </a:endParaRPr>
          </a:p>
          <a:p>
            <a:r>
              <a:rPr lang="en-GB" altLang="x-none" dirty="0"/>
              <a:t>Unlike Karel, many programs produce their </a:t>
            </a:r>
            <a:r>
              <a:rPr lang="en-GB" altLang="x-none" dirty="0" err="1"/>
              <a:t>behavior</a:t>
            </a:r>
            <a:r>
              <a:rPr lang="en-GB" altLang="x-none" dirty="0"/>
              <a:t> as text.</a:t>
            </a:r>
          </a:p>
          <a:p>
            <a:r>
              <a:rPr lang="en-GB" altLang="x-none" b="1" dirty="0"/>
              <a:t>console</a:t>
            </a:r>
            <a:r>
              <a:rPr lang="en-GB" altLang="x-none" dirty="0"/>
              <a:t>: Text box into which the </a:t>
            </a:r>
            <a:r>
              <a:rPr lang="en-GB" altLang="x-none" dirty="0" err="1"/>
              <a:t>behavior</a:t>
            </a:r>
            <a:r>
              <a:rPr lang="en-GB" altLang="x-none" dirty="0"/>
              <a:t> is displayed.</a:t>
            </a:r>
          </a:p>
          <a:p>
            <a:pPr lvl="1"/>
            <a:r>
              <a:rPr lang="en-US" altLang="x-none" i="1" dirty="0"/>
              <a:t>output:</a:t>
            </a:r>
            <a:r>
              <a:rPr lang="en-US" altLang="x-none" dirty="0"/>
              <a:t>	Messages displayed by the program.</a:t>
            </a:r>
          </a:p>
          <a:p>
            <a:pPr lvl="1"/>
            <a:r>
              <a:rPr lang="en-US" altLang="x-none" i="1" dirty="0"/>
              <a:t>input:</a:t>
            </a:r>
            <a:r>
              <a:rPr lang="en-US" altLang="x-none" dirty="0"/>
              <a:t>	Data read by the program that the user types.</a:t>
            </a:r>
          </a:p>
        </p:txBody>
      </p:sp>
    </p:spTree>
    <p:extLst>
      <p:ext uri="{BB962C8B-B14F-4D97-AF65-F5344CB8AC3E}">
        <p14:creationId xmlns:p14="http://schemas.microsoft.com/office/powerpoint/2010/main" val="15289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&gt;=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 smtClean="0">
                <a:ea typeface="Arial" charset="0"/>
                <a:cs typeface="Arial" charset="0"/>
              </a:rPr>
              <a:t>…</a:t>
            </a:r>
            <a:endParaRPr lang="en-US" sz="2400" dirty="0" smtClean="0">
              <a:ea typeface="Arial" charset="0"/>
              <a:cs typeface="Arial" charset="0"/>
            </a:endParaRP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Blast off!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the first 100 numbers</a:t>
            </a:r>
          </a:p>
          <a:p>
            <a:pPr algn="l"/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200" dirty="0" smtClean="0"/>
              <a:t>Announcements</a:t>
            </a:r>
          </a:p>
          <a:p>
            <a:r>
              <a:rPr lang="en-US" altLang="x-none" sz="3200" dirty="0" smtClean="0"/>
              <a:t>Recap: Variables and Expressions</a:t>
            </a:r>
          </a:p>
          <a:p>
            <a:r>
              <a:rPr lang="en-US" altLang="x-none" sz="3200" dirty="0" smtClean="0"/>
              <a:t>Aside: Shorthand Operators + Constants</a:t>
            </a:r>
          </a:p>
          <a:p>
            <a:r>
              <a:rPr lang="en-US" altLang="x-none" sz="3200" dirty="0" smtClean="0"/>
              <a:t>Revisiting Control Flow</a:t>
            </a:r>
          </a:p>
          <a:p>
            <a:pPr lvl="1"/>
            <a:r>
              <a:rPr lang="en-US" altLang="x-none" sz="3200" dirty="0" smtClean="0"/>
              <a:t>If and While</a:t>
            </a:r>
          </a:p>
          <a:p>
            <a:pPr lvl="1"/>
            <a:r>
              <a:rPr lang="en-US" altLang="x-none" sz="3200" dirty="0" smtClean="0"/>
              <a:t>For</a:t>
            </a:r>
            <a:endParaRPr lang="en-US" altLang="x-none" sz="3200" dirty="0" smtClean="0"/>
          </a:p>
          <a:p>
            <a:pPr marL="0" indent="0">
              <a:buNone/>
            </a:pPr>
            <a:endParaRPr lang="en-US" altLang="x-none" sz="3600" b="1" dirty="0" smtClean="0"/>
          </a:p>
          <a:p>
            <a:pPr marL="0" indent="0">
              <a:buNone/>
            </a:pPr>
            <a:r>
              <a:rPr lang="en-US" altLang="x-none" sz="3600" b="1" dirty="0" smtClean="0"/>
              <a:t>Next </a:t>
            </a:r>
            <a:r>
              <a:rPr lang="en-US" altLang="x-none" sz="3600" b="1" dirty="0" smtClean="0"/>
              <a:t>time: </a:t>
            </a:r>
            <a:r>
              <a:rPr lang="en-US" altLang="x-none" sz="3600" dirty="0" smtClean="0"/>
              <a:t>More control </a:t>
            </a:r>
            <a:r>
              <a:rPr lang="en-US" altLang="x-none" sz="3600" smtClean="0"/>
              <a:t>flow, m</a:t>
            </a:r>
            <a:r>
              <a:rPr lang="en-US" altLang="x-none" sz="3600" smtClean="0"/>
              <a:t>ethods </a:t>
            </a:r>
            <a:r>
              <a:rPr lang="en-US" altLang="x-none" sz="3600" dirty="0" smtClean="0"/>
              <a:t>in Java</a:t>
            </a:r>
            <a:endParaRPr lang="en-US" altLang="x-none" sz="3600" b="1" dirty="0" smtClean="0"/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6970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println</a:t>
            </a:r>
            <a:endParaRPr lang="en-US" altLang="x-none" dirty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dirty="0"/>
              <a:t>A statement that prints a line of output on the </a:t>
            </a:r>
            <a:r>
              <a:rPr lang="en-GB" altLang="x-none" dirty="0" smtClean="0"/>
              <a:t>console, and goes to the next line.</a:t>
            </a:r>
            <a:endParaRPr lang="en-GB" altLang="x-none" dirty="0"/>
          </a:p>
          <a:p>
            <a:pPr lvl="1"/>
            <a:r>
              <a:rPr lang="en-GB" altLang="x-none" dirty="0"/>
              <a:t>pronounced "print-</a:t>
            </a:r>
            <a:r>
              <a:rPr lang="en-GB" altLang="x-none" dirty="0" err="1"/>
              <a:t>linn</a:t>
            </a:r>
            <a:r>
              <a:rPr lang="en-GB" altLang="x-none" dirty="0"/>
              <a:t>"</a:t>
            </a:r>
          </a:p>
          <a:p>
            <a:pPr lvl="1"/>
            <a:endParaRPr lang="en-GB" altLang="x-none" dirty="0"/>
          </a:p>
          <a:p>
            <a:r>
              <a:rPr lang="en-GB" altLang="x-none" dirty="0"/>
              <a:t>Two ways to use </a:t>
            </a: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/>
              <a:t> :</a:t>
            </a:r>
          </a:p>
          <a:p>
            <a:pPr lvl="1">
              <a:buFontTx/>
              <a:buChar char="•"/>
            </a:pPr>
            <a:endParaRPr lang="en-GB" altLang="x-none" sz="900" dirty="0">
              <a:latin typeface="Courier New" charset="0"/>
            </a:endParaRPr>
          </a:p>
          <a:p>
            <a:pPr lvl="1">
              <a:buFontTx/>
              <a:buChar char="•"/>
            </a:pP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>
                <a:latin typeface="Consolas" charset="0"/>
              </a:rPr>
              <a:t>("</a:t>
            </a:r>
            <a:r>
              <a:rPr lang="en-GB" altLang="x-none" b="1" i="1" dirty="0">
                <a:latin typeface="Consolas" charset="0"/>
              </a:rPr>
              <a:t>text</a:t>
            </a:r>
            <a:r>
              <a:rPr lang="en-GB" altLang="x-none" dirty="0">
                <a:latin typeface="Consolas" charset="0"/>
              </a:rPr>
              <a:t>");</a:t>
            </a:r>
          </a:p>
          <a:p>
            <a:pPr lvl="2"/>
            <a:r>
              <a:rPr lang="en-GB" altLang="x-none" dirty="0"/>
              <a:t>Prints the given message as </a:t>
            </a:r>
            <a:r>
              <a:rPr lang="en-GB" altLang="x-none" dirty="0" smtClean="0"/>
              <a:t>output, and goes to the next line.</a:t>
            </a:r>
            <a:endParaRPr lang="en-GB" altLang="x-none" dirty="0"/>
          </a:p>
          <a:p>
            <a:pPr lvl="2"/>
            <a:r>
              <a:rPr lang="en-GB" altLang="x-none" dirty="0"/>
              <a:t>A message is called a </a:t>
            </a:r>
            <a:r>
              <a:rPr lang="en-GB" altLang="x-none" i="1" dirty="0"/>
              <a:t>string</a:t>
            </a:r>
            <a:r>
              <a:rPr lang="en-GB" altLang="x-none" dirty="0"/>
              <a:t>; it starts/ends with a </a:t>
            </a:r>
            <a:r>
              <a:rPr lang="en-GB" altLang="x-none" dirty="0">
                <a:latin typeface="Courier New" charset="0"/>
              </a:rPr>
              <a:t>"</a:t>
            </a:r>
            <a:r>
              <a:rPr lang="en-GB" altLang="x-none" dirty="0"/>
              <a:t> quote character.</a:t>
            </a:r>
          </a:p>
          <a:p>
            <a:pPr lvl="2"/>
            <a:r>
              <a:rPr lang="en-GB" altLang="x-none" dirty="0"/>
              <a:t>The quotes do not appear in the output.</a:t>
            </a:r>
          </a:p>
          <a:p>
            <a:pPr lvl="2"/>
            <a:r>
              <a:rPr lang="en-GB" altLang="x-none" dirty="0"/>
              <a:t>A string may not contain a </a:t>
            </a:r>
            <a:r>
              <a:rPr lang="en-GB" altLang="x-none" dirty="0">
                <a:latin typeface="Consolas" charset="0"/>
              </a:rPr>
              <a:t>"</a:t>
            </a:r>
            <a:r>
              <a:rPr lang="en-GB" altLang="x-none" dirty="0"/>
              <a:t> character.</a:t>
            </a:r>
          </a:p>
          <a:p>
            <a:pPr lvl="1">
              <a:buFont typeface="Wingdings" charset="2"/>
              <a:buNone/>
            </a:pPr>
            <a:endParaRPr lang="en-GB" altLang="x-none" dirty="0"/>
          </a:p>
          <a:p>
            <a:pPr lvl="1">
              <a:buFontTx/>
              <a:buChar char="•"/>
            </a:pP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>
                <a:latin typeface="Consolas" charset="0"/>
              </a:rPr>
              <a:t>();</a:t>
            </a:r>
          </a:p>
          <a:p>
            <a:pPr lvl="1">
              <a:buFontTx/>
              <a:buNone/>
            </a:pPr>
            <a:r>
              <a:rPr lang="en-GB" altLang="x-none" dirty="0"/>
              <a:t>	Prints a blank line of output.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01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print</a:t>
            </a:r>
            <a:endParaRPr lang="en-US" altLang="x-none" dirty="0"/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public class </a:t>
            </a:r>
            <a:r>
              <a:rPr lang="en-GB" altLang="x-none" sz="2000" dirty="0" smtClean="0">
                <a:latin typeface="Consolas" charset="0"/>
              </a:rPr>
              <a:t>HelloWorld </a:t>
            </a:r>
            <a:r>
              <a:rPr lang="en-GB" altLang="x-none" sz="2000" b="1" dirty="0">
                <a:solidFill>
                  <a:schemeClr val="accent2"/>
                </a:solidFill>
                <a:latin typeface="Consolas" charset="0"/>
              </a:rPr>
              <a:t>extends </a:t>
            </a:r>
            <a:r>
              <a:rPr lang="en-GB" altLang="x-none" sz="2000" b="1" dirty="0" err="1">
                <a:solidFill>
                  <a:schemeClr val="accent2"/>
                </a:solidFill>
                <a:latin typeface="Consolas" charset="0"/>
              </a:rPr>
              <a:t>ConsoleProgram</a:t>
            </a:r>
            <a:r>
              <a:rPr lang="en-GB" altLang="x-none" sz="2000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    public void run()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		 print("Hello,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		 print("world!");</a:t>
            </a:r>
            <a:endParaRPr lang="en-GB" altLang="x-none" sz="2000" dirty="0">
              <a:latin typeface="Consolas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}</a:t>
            </a:r>
            <a:endParaRPr lang="en-GB" altLang="x-none" sz="2000" dirty="0">
              <a:latin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895600"/>
            <a:ext cx="4800600" cy="30046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66700" y="5883834"/>
            <a:ext cx="967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x-none" sz="2600" dirty="0"/>
              <a:t>Same as </a:t>
            </a:r>
            <a:r>
              <a:rPr lang="en-GB" altLang="x-none" sz="2600" dirty="0" err="1" smtClean="0">
                <a:latin typeface="Consolas" charset="0"/>
              </a:rPr>
              <a:t>println</a:t>
            </a:r>
            <a:r>
              <a:rPr lang="en-GB" altLang="x-none" sz="2600" dirty="0" smtClean="0">
                <a:ea typeface="Arial" charset="0"/>
                <a:cs typeface="Arial" charset="0"/>
              </a:rPr>
              <a:t>, </a:t>
            </a:r>
            <a:r>
              <a:rPr lang="en-GB" altLang="x-none" sz="2600" dirty="0" smtClean="0"/>
              <a:t>but </a:t>
            </a:r>
            <a:r>
              <a:rPr lang="en-GB" altLang="x-none" sz="2600" dirty="0"/>
              <a:t>does not go to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763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combine literals or variables together into </a:t>
            </a:r>
            <a:r>
              <a:rPr lang="en-US" b="1" dirty="0" smtClean="0"/>
              <a:t>expressions</a:t>
            </a:r>
            <a:r>
              <a:rPr lang="en-US" dirty="0"/>
              <a:t> </a:t>
            </a:r>
            <a:r>
              <a:rPr lang="en-US" dirty="0" smtClean="0"/>
              <a:t>using binary operators: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62009" y="2622180"/>
            <a:ext cx="2589080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Addition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77072" y="3278674"/>
            <a:ext cx="2943538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Subtraction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62228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>
                <a:latin typeface="Courier New" charset="0"/>
              </a:rPr>
              <a:t>*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82776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/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245159" y="3292832"/>
            <a:ext cx="30683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Division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162228" y="3953162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%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722689" y="3962562"/>
            <a:ext cx="33000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Remainder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+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2400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–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945282" y="2636338"/>
            <a:ext cx="35400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7285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9123</TotalTime>
  <Words>2637</Words>
  <Application>Microsoft Macintosh PowerPoint</Application>
  <PresentationFormat>On-screen Show (4:3)</PresentationFormat>
  <Paragraphs>755</Paragraphs>
  <Slides>69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Andale Mono</vt:lpstr>
      <vt:lpstr>Arial Hebrew</vt:lpstr>
      <vt:lpstr>Calibri</vt:lpstr>
      <vt:lpstr>Chalkboard</vt:lpstr>
      <vt:lpstr>Consolas</vt:lpstr>
      <vt:lpstr>Courier</vt:lpstr>
      <vt:lpstr>Courier New</vt:lpstr>
      <vt:lpstr>Mangal</vt:lpstr>
      <vt:lpstr>Tahoma</vt:lpstr>
      <vt:lpstr>Times New Roman</vt:lpstr>
      <vt:lpstr>Verdana</vt:lpstr>
      <vt:lpstr>Wingdings</vt:lpstr>
      <vt:lpstr>Arial</vt:lpstr>
      <vt:lpstr>Default Design</vt:lpstr>
      <vt:lpstr>CS 106A, Lecture 5 Booleans, Control Flow and Scope</vt:lpstr>
      <vt:lpstr>Plan For Today</vt:lpstr>
      <vt:lpstr>Plan For Today</vt:lpstr>
      <vt:lpstr>Plan For Today</vt:lpstr>
      <vt:lpstr>Java</vt:lpstr>
      <vt:lpstr>Console Programs</vt:lpstr>
      <vt:lpstr>println</vt:lpstr>
      <vt:lpstr>print</vt:lpstr>
      <vt:lpstr>Expressions</vt:lpstr>
      <vt:lpstr>Precedence</vt:lpstr>
      <vt:lpstr>Type Interactions</vt:lpstr>
      <vt:lpstr>Integer division</vt:lpstr>
      <vt:lpstr>Practice</vt:lpstr>
      <vt:lpstr>Making a new Variable</vt:lpstr>
      <vt:lpstr>Variable Types</vt:lpstr>
      <vt:lpstr>Assignment</vt:lpstr>
      <vt:lpstr>Assignment</vt:lpstr>
      <vt:lpstr>Declare / initialize</vt:lpstr>
      <vt:lpstr>Using Variables</vt:lpstr>
      <vt:lpstr>Practice: Receipt Program</vt:lpstr>
      <vt:lpstr>Plan For Today</vt:lpstr>
      <vt:lpstr>Shorthand Operators</vt:lpstr>
      <vt:lpstr>Constants</vt:lpstr>
      <vt:lpstr>Receipt Program - Before</vt:lpstr>
      <vt:lpstr>Receipt Program – After</vt:lpstr>
      <vt:lpstr>Plan For Today</vt:lpstr>
      <vt:lpstr>If/Else in Karel</vt:lpstr>
      <vt:lpstr>While Loops in Karel</vt:lpstr>
      <vt:lpstr>Conditions in Karel</vt:lpstr>
      <vt:lpstr>Conditions in Java</vt:lpstr>
      <vt:lpstr>Booleans</vt:lpstr>
      <vt:lpstr>Booleans</vt:lpstr>
      <vt:lpstr>Relational Operators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Precedence Madness</vt:lpstr>
      <vt:lpstr>Boolean Variables</vt:lpstr>
      <vt:lpstr>Boolean Variables</vt:lpstr>
      <vt:lpstr>Boolean Variables</vt:lpstr>
      <vt:lpstr>Practice: GuessMyNumber</vt:lpstr>
      <vt:lpstr>Summary: Conditions</vt:lpstr>
      <vt:lpstr>If/Else If/Else</vt:lpstr>
      <vt:lpstr>If/Else If/Else</vt:lpstr>
      <vt:lpstr>Plan For Today</vt:lpstr>
      <vt:lpstr>For Loops in Karel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1106</cp:revision>
  <cp:lastPrinted>2017-07-03T11:12:45Z</cp:lastPrinted>
  <dcterms:created xsi:type="dcterms:W3CDTF">2008-06-28T20:57:21Z</dcterms:created>
  <dcterms:modified xsi:type="dcterms:W3CDTF">2017-07-04T00:54:18Z</dcterms:modified>
</cp:coreProperties>
</file>