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8"/>
  </p:notesMasterIdLst>
  <p:sldIdLst>
    <p:sldId id="256" r:id="rId2"/>
    <p:sldId id="312" r:id="rId3"/>
    <p:sldId id="310" r:id="rId4"/>
    <p:sldId id="262" r:id="rId5"/>
    <p:sldId id="348" r:id="rId6"/>
    <p:sldId id="313" r:id="rId7"/>
    <p:sldId id="315" r:id="rId8"/>
    <p:sldId id="349" r:id="rId9"/>
    <p:sldId id="317" r:id="rId10"/>
    <p:sldId id="321" r:id="rId11"/>
    <p:sldId id="326" r:id="rId12"/>
    <p:sldId id="324" r:id="rId13"/>
    <p:sldId id="327" r:id="rId14"/>
    <p:sldId id="328" r:id="rId15"/>
    <p:sldId id="329" r:id="rId16"/>
    <p:sldId id="330" r:id="rId17"/>
    <p:sldId id="332" r:id="rId18"/>
    <p:sldId id="338" r:id="rId19"/>
    <p:sldId id="331" r:id="rId20"/>
    <p:sldId id="333" r:id="rId21"/>
    <p:sldId id="334" r:id="rId22"/>
    <p:sldId id="335" r:id="rId23"/>
    <p:sldId id="336" r:id="rId24"/>
    <p:sldId id="337" r:id="rId25"/>
    <p:sldId id="350" r:id="rId26"/>
    <p:sldId id="339" r:id="rId27"/>
    <p:sldId id="340" r:id="rId28"/>
    <p:sldId id="341" r:id="rId29"/>
    <p:sldId id="351" r:id="rId30"/>
    <p:sldId id="362" r:id="rId31"/>
    <p:sldId id="352" r:id="rId32"/>
    <p:sldId id="342" r:id="rId33"/>
    <p:sldId id="344" r:id="rId34"/>
    <p:sldId id="345" r:id="rId35"/>
    <p:sldId id="346" r:id="rId36"/>
    <p:sldId id="361" r:id="rId37"/>
    <p:sldId id="353" r:id="rId38"/>
    <p:sldId id="343" r:id="rId39"/>
    <p:sldId id="354" r:id="rId40"/>
    <p:sldId id="347" r:id="rId41"/>
    <p:sldId id="355" r:id="rId42"/>
    <p:sldId id="356" r:id="rId43"/>
    <p:sldId id="357" r:id="rId44"/>
    <p:sldId id="358" r:id="rId45"/>
    <p:sldId id="359" r:id="rId46"/>
    <p:sldId id="36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312"/>
            <p14:sldId id="310"/>
            <p14:sldId id="262"/>
          </p14:sldIdLst>
        </p14:section>
        <p14:section name="Data Structures" id="{A7D71172-0C0F-FC4C-BC14-CE710F67F6E9}">
          <p14:sldIdLst>
            <p14:sldId id="348"/>
            <p14:sldId id="313"/>
            <p14:sldId id="315"/>
          </p14:sldIdLst>
        </p14:section>
        <p14:section name="Arrays" id="{B20DEB61-6F13-6743-ACB2-0D2BDBFB4D77}">
          <p14:sldIdLst>
            <p14:sldId id="349"/>
            <p14:sldId id="317"/>
            <p14:sldId id="321"/>
            <p14:sldId id="326"/>
            <p14:sldId id="324"/>
            <p14:sldId id="327"/>
            <p14:sldId id="328"/>
            <p14:sldId id="329"/>
            <p14:sldId id="330"/>
            <p14:sldId id="332"/>
            <p14:sldId id="338"/>
            <p14:sldId id="331"/>
            <p14:sldId id="333"/>
            <p14:sldId id="334"/>
            <p14:sldId id="335"/>
            <p14:sldId id="336"/>
            <p14:sldId id="337"/>
          </p14:sldIdLst>
        </p14:section>
        <p14:section name="Params+Return" id="{A0900FF1-65A6-404A-8BD6-EF88972AE436}">
          <p14:sldIdLst>
            <p14:sldId id="350"/>
            <p14:sldId id="339"/>
            <p14:sldId id="340"/>
            <p14:sldId id="341"/>
          </p14:sldIdLst>
        </p14:section>
        <p14:section name="Announcements" id="{8196E600-2ACC-EC41-AF4B-DE5AFD2F8B9C}">
          <p14:sldIdLst>
            <p14:sldId id="351"/>
            <p14:sldId id="362"/>
          </p14:sldIdLst>
        </p14:section>
        <p14:section name="Swap" id="{B20695D2-D500-1D47-938F-3457AE649200}">
          <p14:sldIdLst>
            <p14:sldId id="352"/>
            <p14:sldId id="342"/>
            <p14:sldId id="344"/>
            <p14:sldId id="345"/>
            <p14:sldId id="346"/>
            <p14:sldId id="361"/>
          </p14:sldIdLst>
        </p14:section>
        <p14:section name="Weather" id="{DAC4916E-66E2-BA44-83F3-12318134617D}">
          <p14:sldIdLst>
            <p14:sldId id="353"/>
            <p14:sldId id="343"/>
          </p14:sldIdLst>
        </p14:section>
        <p14:section name="Recap" id="{6A6D349D-458C-EE43-8FB6-14D2EE188819}">
          <p14:sldIdLst>
            <p14:sldId id="354"/>
            <p14:sldId id="347"/>
            <p14:sldId id="355"/>
          </p14:sldIdLst>
        </p14:section>
        <p14:section name="Extra" id="{6FFB11F2-9296-1B48-9C12-B5A13FB76C57}">
          <p14:sldIdLst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/>
    <p:restoredTop sz="90650"/>
  </p:normalViewPr>
  <p:slideViewPr>
    <p:cSldViewPr snapToGrid="0" snapToObjects="1">
      <p:cViewPr varScale="1">
        <p:scale>
          <a:sx n="116" d="100"/>
          <a:sy n="116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Couldn’t do this with Strings!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before, but now loop up to array length</a:t>
            </a:r>
          </a:p>
          <a:p>
            <a:r>
              <a:rPr lang="en-US" baseline="0" dirty="0"/>
              <a:t>What does this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</a:t>
            </a:r>
            <a:r>
              <a:rPr lang="en-US" baseline="0" dirty="0"/>
              <a:t> how we can’t do much with chars </a:t>
            </a:r>
            <a:r>
              <a:rPr lang="mr-IN" baseline="0" dirty="0"/>
              <a:t>–</a:t>
            </a:r>
            <a:r>
              <a:rPr lang="en-US" baseline="0" dirty="0"/>
              <a:t> but luckily, there are Character methods!  Same thing for Arrays.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Weird new thing: you don’t have to store the return value in a variable. It works “in-place” and modifies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7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9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3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4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9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</a:t>
            </a:r>
            <a:r>
              <a:rPr lang="en-US" baseline="0" dirty="0"/>
              <a:t>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9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4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9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9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3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96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3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5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6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for palindromes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1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83113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Powerful tool for manipulating lots of</a:t>
            </a:r>
            <a:r>
              <a:rPr lang="en-US" baseline="0" dirty="0"/>
              <a:t> data </a:t>
            </a:r>
            <a:r>
              <a:rPr lang="mr-IN" baseline="0" dirty="0"/>
              <a:t>–</a:t>
            </a:r>
            <a:r>
              <a:rPr lang="en-US" baseline="0" dirty="0"/>
              <a:t> data makes programs interesting!</a:t>
            </a:r>
          </a:p>
          <a:p>
            <a:r>
              <a:rPr lang="en-US" baseline="0" dirty="0"/>
              <a:t>Applies to both console and graphics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know how to store a variable number of numbers!  Can’t make variable # of variables.</a:t>
            </a:r>
          </a:p>
          <a:p>
            <a:r>
              <a:rPr lang="en-US" dirty="0"/>
              <a:t>We could compute average before, but not </a:t>
            </a:r>
            <a:r>
              <a:rPr lang="en-US" dirty="0" err="1"/>
              <a:t>num</a:t>
            </a:r>
            <a:r>
              <a:rPr lang="en-US" dirty="0"/>
              <a:t> days above average or getting multiple hottest or coldest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Indexed just like strings! In fact, like Strings in lots of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5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 boxes, each contains an </a:t>
            </a:r>
            <a:r>
              <a:rPr lang="en-US" dirty="0" err="1"/>
              <a:t>int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String because they are both weird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as </a:t>
            </a:r>
            <a:r>
              <a:rPr lang="en-US" dirty="0" err="1"/>
              <a:t>charAt</a:t>
            </a:r>
            <a:r>
              <a:rPr lang="en-US" dirty="0"/>
              <a:t>, but for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106A, Lecture 16</a:t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11.1-11.5</a:t>
            </a:r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Creating an Array</a:t>
            </a:r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3200" b="1" i="1" dirty="0">
                <a:latin typeface="Consolas" charset="0"/>
                <a:cs typeface="+mn-cs"/>
              </a:rPr>
              <a:t>type</a:t>
            </a:r>
            <a:r>
              <a:rPr lang="en-US" sz="3200" dirty="0">
                <a:latin typeface="Consolas" charset="0"/>
                <a:cs typeface="+mn-cs"/>
              </a:rPr>
              <a:t>[] </a:t>
            </a:r>
            <a:r>
              <a:rPr lang="en-US" sz="3200" b="1" i="1" dirty="0">
                <a:latin typeface="Consolas" charset="0"/>
                <a:cs typeface="+mn-cs"/>
              </a:rPr>
              <a:t>name</a:t>
            </a:r>
            <a:r>
              <a:rPr lang="en-US" sz="3200" dirty="0">
                <a:latin typeface="Consolas" charset="0"/>
                <a:cs typeface="+mn-cs"/>
              </a:rPr>
              <a:t> = new </a:t>
            </a:r>
            <a:r>
              <a:rPr lang="en-US" sz="3200" b="1" i="1" dirty="0">
                <a:latin typeface="Consolas" charset="0"/>
                <a:cs typeface="+mn-cs"/>
              </a:rPr>
              <a:t>type</a:t>
            </a:r>
            <a:r>
              <a:rPr lang="en-US" sz="3200" dirty="0">
                <a:latin typeface="Consolas" charset="0"/>
                <a:cs typeface="+mn-cs"/>
              </a:rPr>
              <a:t>[</a:t>
            </a:r>
            <a:r>
              <a:rPr lang="en-US" sz="3200" b="1" i="1" dirty="0">
                <a:latin typeface="Consolas" charset="0"/>
                <a:cs typeface="+mn-cs"/>
              </a:rPr>
              <a:t>length</a:t>
            </a:r>
            <a:r>
              <a:rPr lang="en-US" sz="3200" dirty="0">
                <a:latin typeface="Consolas" charset="0"/>
                <a:cs typeface="+mn-cs"/>
              </a:rPr>
              <a:t>];</a:t>
            </a:r>
          </a:p>
          <a:p>
            <a:pPr algn="ctr" eaLnBrk="1" hangingPunct="1">
              <a:buFontTx/>
              <a:buNone/>
              <a:defRPr/>
            </a:pPr>
            <a:endParaRPr lang="en-US" sz="3200" dirty="0">
              <a:latin typeface="Consolas" charset="0"/>
            </a:endParaRPr>
          </a:p>
          <a:p>
            <a:pPr algn="ctr" eaLnBrk="1" hangingPunct="1">
              <a:buFontTx/>
              <a:buNone/>
              <a:defRPr/>
            </a:pPr>
            <a:endParaRPr lang="en-US" sz="3200" dirty="0">
              <a:latin typeface="Consolas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>
                <a:latin typeface="Consolas" charset="0"/>
              </a:rPr>
              <a:t>		</a:t>
            </a:r>
            <a:r>
              <a:rPr lang="en-US" sz="2800" dirty="0" err="1">
                <a:latin typeface="Consolas" charset="0"/>
              </a:rPr>
              <a:t>int</a:t>
            </a:r>
            <a:r>
              <a:rPr lang="en-US" sz="2800" dirty="0">
                <a:latin typeface="Consolas" charset="0"/>
              </a:rPr>
              <a:t>[] numbers = new </a:t>
            </a:r>
            <a:r>
              <a:rPr lang="en-US" sz="2800" dirty="0" err="1">
                <a:latin typeface="Consolas" charset="0"/>
              </a:rPr>
              <a:t>int</a:t>
            </a:r>
            <a:r>
              <a:rPr lang="en-US" sz="2800" dirty="0">
                <a:latin typeface="Consolas" charset="0"/>
              </a:rPr>
              <a:t>[5];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</p:txBody>
      </p:sp>
      <p:graphicFrame>
        <p:nvGraphicFramePr>
          <p:cNvPr id="1482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2451"/>
              </p:ext>
            </p:extLst>
          </p:nvPr>
        </p:nvGraphicFramePr>
        <p:xfrm>
          <a:off x="2383536" y="3837813"/>
          <a:ext cx="3352800" cy="792352"/>
        </p:xfrm>
        <a:graphic>
          <a:graphicData uri="http://schemas.openxmlformats.org/drawingml/2006/table">
            <a:tbl>
              <a:tblPr/>
              <a:tblGrid>
                <a:gridCol w="8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6192" y="6209029"/>
            <a:ext cx="603504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/>
              <a:t>Java automatically </a:t>
            </a:r>
            <a:r>
              <a:rPr lang="en-US" sz="2600"/>
              <a:t>initializes elements to </a:t>
            </a:r>
            <a:r>
              <a:rPr lang="en-US" sz="2600" b="1"/>
              <a:t>0</a:t>
            </a:r>
            <a:r>
              <a:rPr lang="en-US" sz="2600"/>
              <a:t>.</a:t>
            </a:r>
            <a:endParaRPr lang="en-US" sz="2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2024" y="4782565"/>
            <a:ext cx="829056" cy="1426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Accessing Data In An Array</a:t>
            </a:r>
            <a:endParaRPr lang="en-US" dirty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>
                <a:latin typeface="Consolas" charset="0"/>
                <a:cs typeface="+mn-cs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>
                <a:latin typeface="Consolas" charset="0"/>
                <a:cs typeface="+mn-cs"/>
              </a:rPr>
              <a:t>name</a:t>
            </a:r>
            <a:r>
              <a:rPr lang="en-US" dirty="0">
                <a:latin typeface="Consolas" charset="0"/>
                <a:cs typeface="+mn-cs"/>
              </a:rPr>
              <a:t>[</a:t>
            </a:r>
            <a:r>
              <a:rPr lang="en-US" b="1" i="1" dirty="0">
                <a:latin typeface="Consolas" charset="0"/>
                <a:cs typeface="+mn-cs"/>
              </a:rPr>
              <a:t>index</a:t>
            </a:r>
            <a:r>
              <a:rPr lang="en-US" dirty="0">
                <a:latin typeface="Consolas" charset="0"/>
                <a:cs typeface="+mn-cs"/>
              </a:rPr>
              <a:t>]</a:t>
            </a:r>
            <a:r>
              <a:rPr lang="en-US" dirty="0">
                <a:solidFill>
                  <a:srgbClr val="008000"/>
                </a:solidFill>
                <a:latin typeface="Consolas" charset="0"/>
                <a:cs typeface="+mn-cs"/>
              </a:rPr>
              <a:t>   // get element at </a:t>
            </a:r>
            <a:r>
              <a:rPr lang="en-US" b="1" dirty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Like Strings, indices go from </a:t>
            </a:r>
            <a:r>
              <a:rPr lang="en-US" sz="2800" b="1" dirty="0">
                <a:cs typeface="+mn-cs"/>
              </a:rPr>
              <a:t>0</a:t>
            </a:r>
            <a:r>
              <a:rPr lang="en-US" sz="2800" dirty="0">
                <a:cs typeface="+mn-cs"/>
              </a:rPr>
              <a:t> to the </a:t>
            </a:r>
            <a:r>
              <a:rPr lang="en-US" sz="2800" b="1" dirty="0">
                <a:cs typeface="+mn-cs"/>
              </a:rPr>
              <a:t>array's length - 1</a:t>
            </a:r>
            <a:r>
              <a:rPr lang="en-US" sz="2800" dirty="0">
                <a:cs typeface="+mn-cs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dirty="0">
                <a:latin typeface="Consolas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for (</a:t>
            </a:r>
            <a:r>
              <a:rPr lang="en-US" sz="2400" dirty="0" err="1">
                <a:latin typeface="Consolas" charset="0"/>
              </a:rPr>
              <a:t>int</a:t>
            </a:r>
            <a:r>
              <a:rPr lang="en-US" sz="2400" dirty="0">
                <a:latin typeface="Consolas" charset="0"/>
              </a:rPr>
              <a:t>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 = 0;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 &lt; 7;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	  </a:t>
            </a:r>
            <a:r>
              <a:rPr lang="en-US" sz="2400" dirty="0" err="1">
                <a:latin typeface="Consolas" charset="0"/>
              </a:rPr>
              <a:t>println</a:t>
            </a:r>
            <a:r>
              <a:rPr lang="en-US" sz="2400" dirty="0">
                <a:latin typeface="Consolas" charset="0"/>
              </a:rPr>
              <a:t>(numbers[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]);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	</a:t>
            </a:r>
            <a:r>
              <a:rPr lang="en-US" sz="2400" b="1" dirty="0" err="1">
                <a:solidFill>
                  <a:srgbClr val="800000"/>
                </a:solidFill>
                <a:latin typeface="Consolas" charset="0"/>
              </a:rPr>
              <a:t>println</a:t>
            </a: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(numbers[9]);   </a:t>
            </a:r>
            <a:r>
              <a:rPr lang="en-US" sz="2400" dirty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sz="2400" b="1" dirty="0" err="1">
                <a:solidFill>
                  <a:srgbClr val="800000"/>
                </a:solidFill>
                <a:latin typeface="Consolas" charset="0"/>
              </a:rPr>
              <a:t>println</a:t>
            </a: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(numbers[-1]);  </a:t>
            </a:r>
            <a:r>
              <a:rPr lang="en-US" sz="2400" dirty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</p:txBody>
      </p:sp>
      <p:graphicFrame>
        <p:nvGraphicFramePr>
          <p:cNvPr id="1483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4280"/>
              </p:ext>
            </p:extLst>
          </p:nvPr>
        </p:nvGraphicFramePr>
        <p:xfrm>
          <a:off x="2286000" y="5381625"/>
          <a:ext cx="4800600" cy="79235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0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Putting Data In An Array</a:t>
            </a:r>
            <a:endParaRPr lang="en-US" dirty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>
                <a:latin typeface="Consolas" charset="0"/>
                <a:cs typeface="+mn-cs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>
                <a:latin typeface="Consolas" charset="0"/>
                <a:cs typeface="+mn-cs"/>
              </a:rPr>
              <a:t>name</a:t>
            </a:r>
            <a:r>
              <a:rPr lang="en-US" dirty="0">
                <a:latin typeface="Consolas" charset="0"/>
                <a:cs typeface="+mn-cs"/>
              </a:rPr>
              <a:t>[</a:t>
            </a:r>
            <a:r>
              <a:rPr lang="en-US" b="1" i="1" dirty="0">
                <a:latin typeface="Consolas" charset="0"/>
                <a:cs typeface="+mn-cs"/>
              </a:rPr>
              <a:t>index</a:t>
            </a:r>
            <a:r>
              <a:rPr lang="en-US" dirty="0">
                <a:latin typeface="Consolas" charset="0"/>
                <a:cs typeface="+mn-cs"/>
              </a:rPr>
              <a:t>] = </a:t>
            </a:r>
            <a:r>
              <a:rPr lang="en-US" b="1" i="1" dirty="0">
                <a:latin typeface="Consolas" charset="0"/>
                <a:cs typeface="+mn-cs"/>
              </a:rPr>
              <a:t>value</a:t>
            </a:r>
            <a:r>
              <a:rPr lang="en-US" dirty="0">
                <a:latin typeface="Consolas" charset="0"/>
                <a:cs typeface="+mn-cs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charset="0"/>
                <a:cs typeface="+mn-cs"/>
              </a:rPr>
              <a:t>   // set element at </a:t>
            </a:r>
            <a:r>
              <a:rPr lang="en-US" b="1" dirty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Like Strings, indices go from </a:t>
            </a:r>
            <a:r>
              <a:rPr lang="en-US" sz="2800" b="1" dirty="0">
                <a:cs typeface="+mn-cs"/>
              </a:rPr>
              <a:t>0</a:t>
            </a:r>
            <a:r>
              <a:rPr lang="en-US" sz="2800" dirty="0">
                <a:cs typeface="+mn-cs"/>
              </a:rPr>
              <a:t> to the </a:t>
            </a:r>
            <a:r>
              <a:rPr lang="en-US" sz="2800" b="1" dirty="0">
                <a:cs typeface="+mn-cs"/>
              </a:rPr>
              <a:t>array's length - 1</a:t>
            </a:r>
            <a:r>
              <a:rPr lang="en-US" sz="2800" dirty="0">
                <a:cs typeface="+mn-cs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dirty="0">
                <a:latin typeface="Consolas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</a:t>
            </a:r>
            <a:r>
              <a:rPr lang="en-US" sz="2400" dirty="0" err="1">
                <a:latin typeface="Consolas" charset="0"/>
              </a:rPr>
              <a:t>int</a:t>
            </a:r>
            <a:r>
              <a:rPr lang="en-US" sz="2400" dirty="0">
                <a:latin typeface="Consolas" charset="0"/>
              </a:rPr>
              <a:t>[] numbers = </a:t>
            </a:r>
            <a:r>
              <a:rPr lang="en-US" sz="2400" b="1" dirty="0">
                <a:latin typeface="Consolas" charset="0"/>
              </a:rPr>
              <a:t>new</a:t>
            </a:r>
            <a:r>
              <a:rPr lang="en-US" sz="2400" dirty="0">
                <a:latin typeface="Consolas" charset="0"/>
              </a:rPr>
              <a:t> </a:t>
            </a:r>
            <a:r>
              <a:rPr lang="en-US" sz="2400" dirty="0" err="1">
                <a:latin typeface="Consolas" charset="0"/>
              </a:rPr>
              <a:t>int</a:t>
            </a:r>
            <a:r>
              <a:rPr lang="en-US" sz="2400" dirty="0">
                <a:latin typeface="Consolas" charset="0"/>
              </a:rPr>
              <a:t>[7];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for (</a:t>
            </a:r>
            <a:r>
              <a:rPr lang="en-US" sz="2400" dirty="0" err="1">
                <a:latin typeface="Consolas" charset="0"/>
              </a:rPr>
              <a:t>int</a:t>
            </a:r>
            <a:r>
              <a:rPr lang="en-US" sz="2400" dirty="0">
                <a:latin typeface="Consolas" charset="0"/>
              </a:rPr>
              <a:t>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 = 0;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 &lt; 7;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	  numbers[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] =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	numbers[8] = 2;   </a:t>
            </a:r>
            <a:r>
              <a:rPr lang="en-US" sz="2400" dirty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numbers[-1] = 5;  </a:t>
            </a:r>
            <a:r>
              <a:rPr lang="en-US" sz="2400" dirty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</p:txBody>
      </p:sp>
      <p:graphicFrame>
        <p:nvGraphicFramePr>
          <p:cNvPr id="1483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4280"/>
              </p:ext>
            </p:extLst>
          </p:nvPr>
        </p:nvGraphicFramePr>
        <p:xfrm>
          <a:off x="2286000" y="5381625"/>
          <a:ext cx="4800600" cy="79235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0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Practice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cs typeface="+mn-cs"/>
              </a:rPr>
              <a:t>Q:</a:t>
            </a:r>
            <a:r>
              <a:rPr lang="en-US" dirty="0">
                <a:cs typeface="+mn-cs"/>
              </a:rPr>
              <a:t> What are the contents of </a:t>
            </a:r>
            <a:r>
              <a:rPr lang="en-US" dirty="0">
                <a:latin typeface="Consolas" charset="0"/>
                <a:cs typeface="+mn-cs"/>
              </a:rPr>
              <a:t>numbers</a:t>
            </a:r>
            <a:r>
              <a:rPr lang="en-US" dirty="0">
                <a:cs typeface="+mn-cs"/>
              </a:rPr>
              <a:t> after executing this code?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[] numbers = </a:t>
            </a:r>
            <a:r>
              <a:rPr lang="en-US" sz="2600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600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[8];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numbers[1] = 3;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numbers[4] = 7;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numbers[6] = 5;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6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600" dirty="0">
                <a:latin typeface="Consolas" charset="0"/>
              </a:rPr>
              <a:t>x = numbers[1];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numbers[x] = 2;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numbers[numbers[4]] = 9;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solidFill>
                <a:srgbClr val="008000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8000"/>
                </a:solidFill>
                <a:latin typeface="Consolas" charset="0"/>
              </a:rPr>
              <a:t>//  0  1  2  3  4  5  6  7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Consolas" charset="0"/>
              </a:rPr>
              <a:t>A.</a:t>
            </a:r>
            <a:r>
              <a:rPr lang="en-US" dirty="0">
                <a:latin typeface="Consolas" charset="0"/>
              </a:rPr>
              <a:t> {0, 3, 0, 2, 7, 0, 5, 9}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Consolas" charset="0"/>
              </a:rPr>
              <a:t>B.</a:t>
            </a:r>
            <a:r>
              <a:rPr lang="en-US" dirty="0">
                <a:latin typeface="Consolas" charset="0"/>
              </a:rPr>
              <a:t> {0, 3, 0, 0, 7, 0, 5, 0}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Consolas" charset="0"/>
              </a:rPr>
              <a:t>C.</a:t>
            </a:r>
            <a:r>
              <a:rPr lang="en-US" dirty="0">
                <a:latin typeface="Consolas" charset="0"/>
              </a:rPr>
              <a:t> {3, 3, 5, 2, 7, 4, 5, 0}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Consolas" charset="0"/>
              </a:rPr>
              <a:t>D.</a:t>
            </a:r>
            <a:r>
              <a:rPr lang="en-US" dirty="0">
                <a:latin typeface="Consolas" charset="0"/>
              </a:rPr>
              <a:t> {0, 3, 0, 2, 7, 6, 4, 4}</a:t>
            </a:r>
          </a:p>
        </p:txBody>
      </p:sp>
      <p:pic>
        <p:nvPicPr>
          <p:cNvPr id="13316" name="Picture 4" descr="codestepbystep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9525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467600" y="533400"/>
            <a:ext cx="1700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sz="1200">
                <a:solidFill>
                  <a:schemeClr val="bg1"/>
                </a:solidFill>
              </a:rPr>
              <a:t>arrayElements1</a:t>
            </a:r>
          </a:p>
        </p:txBody>
      </p:sp>
    </p:spTree>
    <p:extLst>
      <p:ext uri="{BB962C8B-B14F-4D97-AF65-F5344CB8AC3E}">
        <p14:creationId xmlns:p14="http://schemas.microsoft.com/office/powerpoint/2010/main" val="176973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Arrays </a:t>
            </a:r>
            <a:r>
              <a:rPr lang="en-US" dirty="0"/>
              <a:t>O</a:t>
            </a:r>
            <a:r>
              <a:rPr lang="en-US" dirty="0">
                <a:cs typeface="+mj-cs"/>
              </a:rPr>
              <a:t>f Other Types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>
                <a:cs typeface="Calibri"/>
              </a:rPr>
              <a:t>You can create arrays of any variable type.  For example: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double</a:t>
            </a:r>
            <a:r>
              <a:rPr lang="en-US" sz="2800" dirty="0">
                <a:latin typeface="Consolas" charset="0"/>
              </a:rPr>
              <a:t>[] results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new double</a:t>
            </a:r>
            <a:r>
              <a:rPr lang="en-US" sz="2800" dirty="0">
                <a:latin typeface="Consolas" charset="0"/>
              </a:rPr>
              <a:t>[5];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String[] names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800" dirty="0">
                <a:latin typeface="Consolas" charset="0"/>
              </a:rPr>
              <a:t> String[3];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</a:rPr>
              <a:t>boolean</a:t>
            </a:r>
            <a:r>
              <a:rPr lang="en-US" sz="2800" dirty="0">
                <a:latin typeface="Consolas" charset="0"/>
              </a:rPr>
              <a:t>[] switches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new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</a:rPr>
              <a:t>boolean</a:t>
            </a:r>
            <a:r>
              <a:rPr lang="en-US" sz="2800" dirty="0">
                <a:latin typeface="Consolas" charset="0"/>
              </a:rPr>
              <a:t>[4];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</a:t>
            </a:r>
            <a:r>
              <a:rPr lang="en-US" sz="2800" dirty="0" err="1">
                <a:latin typeface="Consolas" charset="0"/>
              </a:rPr>
              <a:t>GRect</a:t>
            </a:r>
            <a:r>
              <a:rPr lang="en-US" sz="2800" dirty="0">
                <a:latin typeface="Consolas" charset="0"/>
              </a:rPr>
              <a:t>[] </a:t>
            </a:r>
            <a:r>
              <a:rPr lang="en-US" sz="2800" dirty="0" err="1">
                <a:latin typeface="Consolas" charset="0"/>
              </a:rPr>
              <a:t>rects</a:t>
            </a:r>
            <a:r>
              <a:rPr lang="en-US" sz="2800" dirty="0">
                <a:latin typeface="Consolas" charset="0"/>
              </a:rPr>
              <a:t>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800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800" dirty="0" err="1">
                <a:latin typeface="Consolas" charset="0"/>
              </a:rPr>
              <a:t>GRect</a:t>
            </a:r>
            <a:r>
              <a:rPr lang="en-US" sz="2800" dirty="0">
                <a:latin typeface="Consolas" charset="0"/>
              </a:rPr>
              <a:t>[5];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Java initializes each element of a new array to its </a:t>
            </a:r>
            <a:r>
              <a:rPr lang="en-US" i="1" dirty="0">
                <a:cs typeface="+mn-cs"/>
              </a:rPr>
              <a:t>default value</a:t>
            </a:r>
            <a:r>
              <a:rPr lang="en-US" dirty="0">
                <a:cs typeface="+mn-cs"/>
              </a:rPr>
              <a:t>, which is </a:t>
            </a:r>
            <a:r>
              <a:rPr lang="en-US" b="1" dirty="0">
                <a:cs typeface="+mn-cs"/>
              </a:rPr>
              <a:t>0</a:t>
            </a:r>
            <a:r>
              <a:rPr lang="en-US" dirty="0">
                <a:cs typeface="+mn-cs"/>
              </a:rPr>
              <a:t> 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cs typeface="+mn-cs"/>
              </a:rPr>
              <a:t> and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dirty="0">
                <a:cs typeface="+mn-cs"/>
              </a:rPr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‘\0’</a:t>
            </a:r>
            <a:r>
              <a:rPr lang="en-US" dirty="0">
                <a:cs typeface="+mn-cs"/>
              </a:rPr>
              <a:t>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cs typeface="+mn-cs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cs typeface="+mn-cs"/>
              </a:rPr>
              <a:t> 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>
                <a:cs typeface="+mn-cs"/>
              </a:rPr>
              <a:t>,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>
                <a:cs typeface="+mn-cs"/>
              </a:rPr>
              <a:t> for objects.</a:t>
            </a:r>
          </a:p>
        </p:txBody>
      </p:sp>
    </p:spTree>
    <p:extLst>
      <p:ext uri="{BB962C8B-B14F-4D97-AF65-F5344CB8AC3E}">
        <p14:creationId xmlns:p14="http://schemas.microsoft.com/office/powerpoint/2010/main" val="20034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 to a String, you can get the length of an array by saying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i="1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.length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b="1" i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/>
              <a:t>Note that there are </a:t>
            </a:r>
            <a:r>
              <a:rPr lang="en-US" sz="2800" i="1" dirty="0"/>
              <a:t>no parentheses </a:t>
            </a:r>
            <a:r>
              <a:rPr lang="en-US" sz="2800" dirty="0"/>
              <a:t>at the end!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Practice:</a:t>
            </a:r>
          </a:p>
          <a:p>
            <a:r>
              <a:rPr lang="en-US" sz="2800" dirty="0"/>
              <a:t>What is the index of the </a:t>
            </a:r>
            <a:r>
              <a:rPr lang="en-US" sz="2800" i="1" dirty="0"/>
              <a:t>last element</a:t>
            </a:r>
            <a:r>
              <a:rPr lang="en-US" sz="2800" dirty="0"/>
              <a:t> of an array in terms of its length?</a:t>
            </a:r>
          </a:p>
          <a:p>
            <a:r>
              <a:rPr lang="en-US" sz="2800" dirty="0"/>
              <a:t>What is the index of the </a:t>
            </a:r>
            <a:r>
              <a:rPr lang="en-US" sz="2800" i="1" dirty="0"/>
              <a:t>middle element</a:t>
            </a:r>
            <a:r>
              <a:rPr lang="en-US" sz="2800" dirty="0"/>
              <a:t> of an array in terms of its length?</a:t>
            </a:r>
          </a:p>
          <a:p>
            <a:pPr marL="0" indent="0">
              <a:buNone/>
            </a:pPr>
            <a:endParaRPr lang="en-US" sz="2800" b="1" i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2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Arrays + For Loops = </a:t>
            </a:r>
            <a:r>
              <a:rPr lang="en-US" dirty="0">
                <a:latin typeface="Apple Color Emoji" charset="0"/>
              </a:rPr>
              <a:t>❤️</a:t>
            </a:r>
            <a:endParaRPr lang="en-US" dirty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Just like with Strings, we can use an array’s length, along with its indices, to perform cool operations.</a:t>
            </a:r>
          </a:p>
        </p:txBody>
      </p:sp>
    </p:spTree>
    <p:extLst>
      <p:ext uri="{BB962C8B-B14F-4D97-AF65-F5344CB8AC3E}">
        <p14:creationId xmlns:p14="http://schemas.microsoft.com/office/powerpoint/2010/main" val="124975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Arrays + For Loops = </a:t>
            </a:r>
            <a:r>
              <a:rPr lang="en-US" dirty="0">
                <a:latin typeface="Apple Color Emoji" charset="0"/>
              </a:rPr>
              <a:t>❤️</a:t>
            </a:r>
            <a:endParaRPr lang="en-US" dirty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For instance, we can efficiently initialize arrays.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[8];</a:t>
            </a: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numbers[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] = 2 *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778000" y="54356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Arrays + For Loops = </a:t>
            </a:r>
            <a:r>
              <a:rPr lang="en-US" dirty="0">
                <a:latin typeface="Apple Color Emoji" charset="0"/>
              </a:rPr>
              <a:t>❤️</a:t>
            </a:r>
            <a:endParaRPr lang="en-US" dirty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For instance, we can read in numbers from the user: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length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readInt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"# of numbers? "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[length];</a:t>
            </a: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numbers[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readInt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"Elem "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4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Arrays + For Loops = </a:t>
            </a:r>
            <a:r>
              <a:rPr lang="en-US" dirty="0">
                <a:latin typeface="Apple Color Emoji" charset="0"/>
              </a:rPr>
              <a:t>❤️</a:t>
            </a:r>
            <a:endParaRPr lang="en-US" dirty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For instance, we can </a:t>
            </a:r>
            <a:r>
              <a:rPr lang="en-US" sz="2800" i="1" dirty="0"/>
              <a:t>sum up</a:t>
            </a:r>
            <a:r>
              <a:rPr lang="en-US" sz="2800" dirty="0"/>
              <a:t> all of an array’s elements.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sum = 0;</a:t>
            </a: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sum += numbers[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(sum);</a:t>
            </a:r>
          </a:p>
        </p:txBody>
      </p:sp>
    </p:spTree>
    <p:extLst>
      <p:ext uri="{BB962C8B-B14F-4D97-AF65-F5344CB8AC3E}">
        <p14:creationId xmlns:p14="http://schemas.microsoft.com/office/powerpoint/2010/main" val="147668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in CS 106A?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Karel the Robot</a:t>
            </a:r>
          </a:p>
          <a:p>
            <a:r>
              <a:rPr lang="en-US" sz="3200" dirty="0"/>
              <a:t>Java</a:t>
            </a:r>
          </a:p>
          <a:p>
            <a:r>
              <a:rPr lang="en-US" sz="3200" dirty="0"/>
              <a:t>Console Programs</a:t>
            </a:r>
          </a:p>
          <a:p>
            <a:r>
              <a:rPr lang="en-US" sz="3200" dirty="0"/>
              <a:t>Text Processing</a:t>
            </a:r>
          </a:p>
          <a:p>
            <a:r>
              <a:rPr lang="en-US" sz="3200" dirty="0"/>
              <a:t>Graphics Programs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Data Structures</a:t>
            </a:r>
          </a:p>
          <a:p>
            <a:r>
              <a:rPr lang="en-US" sz="3200" dirty="0"/>
              <a:t>Defining our own Variable Types</a:t>
            </a:r>
          </a:p>
          <a:p>
            <a:r>
              <a:rPr lang="en-US" sz="3200" dirty="0"/>
              <a:t>GUIs</a:t>
            </a:r>
          </a:p>
        </p:txBody>
      </p:sp>
    </p:spTree>
    <p:extLst>
      <p:ext uri="{BB962C8B-B14F-4D97-AF65-F5344CB8AC3E}">
        <p14:creationId xmlns:p14="http://schemas.microsoft.com/office/powerpoint/2010/main" val="1984281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Brief Aside: Creating Arrays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Sometimes, we want to hardcode the elements of an array.</a:t>
            </a:r>
          </a:p>
          <a:p>
            <a:pPr marL="0" indent="0" eaLnBrk="1" hangingPunct="1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numbers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[7];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numbers[0] = 5;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numbers[1] = 32;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numbers[3] = 12;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 eaLnBrk="1" hangingPunct="1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This is tedious!</a:t>
            </a:r>
          </a:p>
        </p:txBody>
      </p:sp>
    </p:spTree>
    <p:extLst>
      <p:ext uri="{BB962C8B-B14F-4D97-AF65-F5344CB8AC3E}">
        <p14:creationId xmlns:p14="http://schemas.microsoft.com/office/powerpoint/2010/main" val="4008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Brief Aside: Creating Arrays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Sometimes, we want to hardcode the elements of an array.</a:t>
            </a:r>
          </a:p>
          <a:p>
            <a:pPr marL="0" indent="0">
              <a:buNone/>
              <a:defRPr/>
            </a:pPr>
            <a:r>
              <a:rPr lang="en-US" sz="2800" dirty="0"/>
              <a:t>Luckily, Java has a special syntax for initializing arrays to hardcoded numbers.</a:t>
            </a:r>
          </a:p>
          <a:p>
            <a:pPr marL="0" indent="0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defRPr/>
            </a:pPr>
            <a:r>
              <a:rPr lang="en-US" sz="2800" b="1" dirty="0">
                <a:latin typeface="Consolas" charset="0"/>
              </a:rPr>
              <a:t>	</a:t>
            </a:r>
            <a:r>
              <a:rPr lang="en-US" sz="2800" b="1" i="1" dirty="0">
                <a:latin typeface="Consolas" charset="0"/>
              </a:rPr>
              <a:t>type</a:t>
            </a:r>
            <a:r>
              <a:rPr lang="en-US" sz="2800" dirty="0">
                <a:latin typeface="Consolas" charset="0"/>
              </a:rPr>
              <a:t>[] </a:t>
            </a:r>
            <a:r>
              <a:rPr lang="en-US" sz="2800" b="1" i="1" dirty="0">
                <a:latin typeface="Consolas" charset="0"/>
              </a:rPr>
              <a:t>name</a:t>
            </a:r>
            <a:r>
              <a:rPr lang="en-US" sz="2800" dirty="0">
                <a:latin typeface="Consolas" charset="0"/>
              </a:rPr>
              <a:t> = { </a:t>
            </a:r>
            <a:r>
              <a:rPr lang="en-US" sz="2800" i="1" dirty="0">
                <a:latin typeface="Consolas" charset="0"/>
              </a:rPr>
              <a:t>elements </a:t>
            </a:r>
            <a:r>
              <a:rPr lang="en-US" sz="2800" dirty="0">
                <a:latin typeface="Consolas" charset="0"/>
              </a:rPr>
              <a:t>};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// Java infers the array length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 = {5, 32, 12, 2, 1, -1, 9};</a:t>
            </a:r>
          </a:p>
        </p:txBody>
      </p:sp>
    </p:spTree>
    <p:extLst>
      <p:ext uri="{BB962C8B-B14F-4D97-AF65-F5344CB8AC3E}">
        <p14:creationId xmlns:p14="http://schemas.microsoft.com/office/powerpoint/2010/main" val="1885758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Limitations of Arrays</a:t>
            </a:r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600" dirty="0">
                <a:cs typeface="+mn-cs"/>
              </a:rPr>
              <a:t>An array’s length is </a:t>
            </a:r>
            <a:r>
              <a:rPr lang="en-US" sz="2600" b="1" dirty="0">
                <a:cs typeface="+mn-cs"/>
              </a:rPr>
              <a:t>fixed</a:t>
            </a:r>
            <a:r>
              <a:rPr lang="en-US" sz="2600" dirty="0">
                <a:cs typeface="+mn-cs"/>
              </a:rPr>
              <a:t>.  You cannot resize an existing array: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[] a = </a:t>
            </a:r>
            <a:r>
              <a:rPr lang="en-US" sz="2600" b="1" dirty="0">
                <a:solidFill>
                  <a:srgbClr val="7030A0"/>
                </a:solidFill>
                <a:latin typeface="Consolas" charset="0"/>
              </a:rPr>
              <a:t>new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[4];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>
                <a:solidFill>
                  <a:srgbClr val="800000"/>
                </a:solidFill>
                <a:latin typeface="Consolas" charset="0"/>
              </a:rPr>
              <a:t>a.length</a:t>
            </a:r>
            <a:r>
              <a:rPr lang="en-US" sz="2600" b="1" dirty="0">
                <a:solidFill>
                  <a:srgbClr val="800000"/>
                </a:solidFill>
                <a:latin typeface="Consolas" charset="0"/>
              </a:rPr>
              <a:t> = 10;</a:t>
            </a:r>
            <a:r>
              <a:rPr lang="en-US" sz="2600" dirty="0">
                <a:latin typeface="Consolas" charset="0"/>
              </a:rPr>
              <a:t>                    </a:t>
            </a:r>
            <a:r>
              <a:rPr lang="en-US" sz="2600" dirty="0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dirty="0">
              <a:latin typeface="Consolas" charset="0"/>
            </a:endParaRPr>
          </a:p>
          <a:p>
            <a:pPr eaLnBrk="1" hangingPunct="1">
              <a:defRPr/>
            </a:pPr>
            <a:r>
              <a:rPr lang="en-US" sz="2600" dirty="0">
                <a:cs typeface="+mn-cs"/>
              </a:rPr>
              <a:t>You cannot compare arrays’ contents with </a:t>
            </a:r>
            <a:r>
              <a:rPr lang="en-US" sz="2600" dirty="0">
                <a:latin typeface="Consolas" charset="0"/>
                <a:cs typeface="+mn-cs"/>
              </a:rPr>
              <a:t>==</a:t>
            </a:r>
            <a:r>
              <a:rPr lang="en-US" sz="2600" dirty="0">
                <a:cs typeface="+mn-cs"/>
              </a:rPr>
              <a:t> or </a:t>
            </a:r>
            <a:r>
              <a:rPr lang="en-US" sz="2600" dirty="0">
                <a:latin typeface="Consolas" charset="0"/>
                <a:cs typeface="+mn-cs"/>
              </a:rPr>
              <a:t>equals</a:t>
            </a:r>
            <a:r>
              <a:rPr lang="en-US" sz="2600" dirty="0">
                <a:cs typeface="+mn-cs"/>
              </a:rPr>
              <a:t>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[] a1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[] a2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</a:rPr>
              <a:t>if</a:t>
            </a:r>
            <a:r>
              <a:rPr lang="en-US" sz="2600" dirty="0">
                <a:latin typeface="Consolas" charset="0"/>
              </a:rPr>
              <a:t> (</a:t>
            </a:r>
            <a:r>
              <a:rPr lang="en-US" sz="2600" b="1" dirty="0">
                <a:solidFill>
                  <a:srgbClr val="800000"/>
                </a:solidFill>
                <a:latin typeface="Consolas" charset="0"/>
              </a:rPr>
              <a:t>a1 == a2</a:t>
            </a:r>
            <a:r>
              <a:rPr lang="en-US" sz="2600" dirty="0">
                <a:latin typeface="Consolas" charset="0"/>
              </a:rPr>
              <a:t>) {  ... }            </a:t>
            </a:r>
            <a:r>
              <a:rPr lang="en-US" sz="2600" dirty="0">
                <a:solidFill>
                  <a:srgbClr val="008000"/>
                </a:solidFill>
                <a:latin typeface="Consolas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</a:rPr>
              <a:t>if</a:t>
            </a:r>
            <a:r>
              <a:rPr lang="en-US" sz="2600" dirty="0">
                <a:latin typeface="Consolas" charset="0"/>
              </a:rPr>
              <a:t> (</a:t>
            </a:r>
            <a:r>
              <a:rPr lang="en-US" sz="2600" b="1" dirty="0">
                <a:solidFill>
                  <a:srgbClr val="800000"/>
                </a:solidFill>
                <a:latin typeface="Consolas" charset="0"/>
              </a:rPr>
              <a:t>a1.equals(a2)</a:t>
            </a:r>
            <a:r>
              <a:rPr lang="en-US" sz="2600" dirty="0">
                <a:latin typeface="Consolas" charset="0"/>
              </a:rPr>
              <a:t>) {  ... }       </a:t>
            </a:r>
            <a:r>
              <a:rPr lang="en-US" sz="2600" dirty="0">
                <a:solidFill>
                  <a:srgbClr val="008000"/>
                </a:solidFill>
                <a:latin typeface="Consolas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dirty="0">
              <a:latin typeface="Consolas" charset="0"/>
            </a:endParaRPr>
          </a:p>
          <a:p>
            <a:pPr eaLnBrk="1" hangingPunct="1">
              <a:defRPr/>
            </a:pPr>
            <a:r>
              <a:rPr lang="en-US" sz="2600" dirty="0">
                <a:cs typeface="+mn-cs"/>
              </a:rPr>
              <a:t>An array does not know how to print itself: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dirty="0" err="1">
                <a:latin typeface="Consolas" charset="0"/>
              </a:rPr>
              <a:t>println</a:t>
            </a:r>
            <a:r>
              <a:rPr lang="en-US" sz="2600" dirty="0">
                <a:latin typeface="Consolas" charset="0"/>
              </a:rPr>
              <a:t>(a1);                    </a:t>
            </a:r>
            <a:r>
              <a:rPr lang="en-US" sz="2600" dirty="0">
                <a:solidFill>
                  <a:srgbClr val="008000"/>
                </a:solidFill>
                <a:latin typeface="Consolas" charset="0"/>
              </a:rPr>
              <a:t>// [I@98f8c4]</a:t>
            </a:r>
          </a:p>
        </p:txBody>
      </p:sp>
    </p:spTree>
    <p:extLst>
      <p:ext uri="{BB962C8B-B14F-4D97-AF65-F5344CB8AC3E}">
        <p14:creationId xmlns:p14="http://schemas.microsoft.com/office/powerpoint/2010/main" val="296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cs typeface="+mj-cs"/>
              </a:rPr>
              <a:t>Arrays Methods To The Rescue!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class </a:t>
            </a:r>
            <a:r>
              <a:rPr lang="en-US" dirty="0">
                <a:latin typeface="Consolas" charset="0"/>
                <a:cs typeface="+mn-cs"/>
              </a:rPr>
              <a:t>Arrays</a:t>
            </a:r>
            <a:r>
              <a:rPr lang="en-US" dirty="0">
                <a:cs typeface="+mn-cs"/>
              </a:rPr>
              <a:t> in package </a:t>
            </a:r>
            <a:r>
              <a:rPr lang="en-US" dirty="0" err="1">
                <a:latin typeface="Consolas" charset="0"/>
                <a:cs typeface="+mn-cs"/>
              </a:rPr>
              <a:t>java.util</a:t>
            </a:r>
            <a:r>
              <a:rPr lang="en-US" dirty="0">
                <a:cs typeface="+mn-cs"/>
              </a:rPr>
              <a:t> has useful methods for manipulating arrays:</a:t>
            </a:r>
          </a:p>
        </p:txBody>
      </p:sp>
      <p:graphicFrame>
        <p:nvGraphicFramePr>
          <p:cNvPr id="1556512" name="Group 32"/>
          <p:cNvGraphicFramePr>
            <a:graphicFrameLocks noGrp="1"/>
          </p:cNvGraphicFramePr>
          <p:nvPr/>
        </p:nvGraphicFramePr>
        <p:xfrm>
          <a:off x="76200" y="2305050"/>
          <a:ext cx="8991600" cy="3413536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Arrays.binarySearch(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Arrays.copyOf(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length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a new copy of array of given length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Arrays.equals(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Arrays.fill(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);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Arrays.sort(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);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Arrays.toString(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4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</a:t>
            </a:r>
            <a:r>
              <a:rPr lang="en-US" dirty="0" err="1">
                <a:cs typeface="+mj-cs"/>
              </a:rPr>
              <a:t>Arrays.toString</a:t>
            </a:r>
            <a:endParaRPr lang="en-US" dirty="0">
              <a:cs typeface="+mj-cs"/>
            </a:endParaRP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err="1">
                <a:latin typeface="Consolas" charset="0"/>
                <a:cs typeface="+mn-cs"/>
              </a:rPr>
              <a:t>Arrays.toString</a:t>
            </a:r>
            <a:r>
              <a:rPr lang="en-US" sz="2800" dirty="0">
                <a:cs typeface="+mn-cs"/>
              </a:rPr>
              <a:t> accepts an array as a parameter and returns a string representation of its elements.</a:t>
            </a:r>
          </a:p>
          <a:p>
            <a:pPr lvl="1" eaLnBrk="1" hangingPunct="1">
              <a:buFontTx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800" dirty="0">
                <a:latin typeface="Consolas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800" dirty="0">
                <a:latin typeface="Consolas" charset="0"/>
              </a:rPr>
              <a:t>[] e = {0, 2, 4, 6, 8};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  e[1] = e[3] + e[4]; 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  </a:t>
            </a:r>
            <a:r>
              <a:rPr lang="en-US" sz="2800" dirty="0" err="1">
                <a:latin typeface="Consolas" charset="0"/>
              </a:rPr>
              <a:t>println</a:t>
            </a:r>
            <a:r>
              <a:rPr lang="en-US" sz="2800" dirty="0">
                <a:latin typeface="Consolas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Consolas" charset="0"/>
              </a:rPr>
              <a:t>"e is " </a:t>
            </a:r>
            <a:r>
              <a:rPr lang="en-US" sz="2800" dirty="0">
                <a:latin typeface="Consolas" charset="0"/>
              </a:rPr>
              <a:t>+ </a:t>
            </a:r>
            <a:r>
              <a:rPr lang="en-US" sz="2800" b="1" dirty="0" err="1">
                <a:latin typeface="Consolas" charset="0"/>
              </a:rPr>
              <a:t>Arrays.toString</a:t>
            </a:r>
            <a:r>
              <a:rPr lang="en-US" sz="2800" b="1" dirty="0">
                <a:latin typeface="Consolas" charset="0"/>
              </a:rPr>
              <a:t>(e)</a:t>
            </a:r>
            <a:r>
              <a:rPr lang="en-US" sz="2800" dirty="0">
                <a:latin typeface="Consolas" charset="0"/>
              </a:rPr>
              <a:t>);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/>
              <a:t>	Output: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>
                <a:latin typeface="Courier New" charset="0"/>
              </a:rPr>
              <a:t>	</a:t>
            </a:r>
            <a:r>
              <a:rPr lang="en-US" sz="2800" dirty="0">
                <a:latin typeface="Consolas" charset="0"/>
              </a:rPr>
              <a:t>e is [0, 14, 4, 6, 8]</a:t>
            </a:r>
          </a:p>
        </p:txBody>
      </p:sp>
    </p:spTree>
    <p:extLst>
      <p:ext uri="{BB962C8B-B14F-4D97-AF65-F5344CB8AC3E}">
        <p14:creationId xmlns:p14="http://schemas.microsoft.com/office/powerpoint/2010/main" val="171632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/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7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Passing Arrays Between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Arrays are just another variable type, so methods can take arrays as parameters and return an array.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sumArray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makeSpecialArray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(...)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...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4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Passing Arrays Between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Arrays are just another variable type, so methods can take arrays as parameters and return an array.</a:t>
            </a:r>
          </a:p>
          <a:p>
            <a:r>
              <a:rPr lang="en-US" sz="2800" dirty="0"/>
              <a:t>However, arrays are </a:t>
            </a:r>
            <a:r>
              <a:rPr lang="en-US" sz="2800" b="1" dirty="0"/>
              <a:t>objects</a:t>
            </a:r>
            <a:r>
              <a:rPr lang="en-US" sz="2800" dirty="0"/>
              <a:t>, so per </a:t>
            </a:r>
            <a:r>
              <a:rPr lang="en-US" sz="2800" u="sng" dirty="0"/>
              <a:t>A Variable Origin Story</a:t>
            </a:r>
            <a:r>
              <a:rPr lang="en-US" sz="2800" dirty="0"/>
              <a:t>, an array variable box actually stores its </a:t>
            </a:r>
            <a:r>
              <a:rPr lang="en-US" sz="2800" i="1" dirty="0"/>
              <a:t>location</a:t>
            </a:r>
            <a:r>
              <a:rPr lang="en-US" sz="2800" dirty="0"/>
              <a:t>.</a:t>
            </a:r>
          </a:p>
          <a:p>
            <a:r>
              <a:rPr lang="en-US" sz="2800" dirty="0"/>
              <a:t>This means changes to an array passed as a parameter </a:t>
            </a:r>
            <a:r>
              <a:rPr lang="en-US" sz="2800" i="1" dirty="0"/>
              <a:t>affect the original array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64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Pass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[7];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fillArray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(numbers); 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modifies numbers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Arrays.toString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(numbers));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fillArray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arr.length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] = 2 *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1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/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1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967" y="-228600"/>
            <a:ext cx="9989855" cy="7391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437" y="5255591"/>
            <a:ext cx="15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Midterm!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8298" y="4793926"/>
            <a:ext cx="110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Arrays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 rot="21275596">
            <a:off x="4501284" y="4228706"/>
            <a:ext cx="1571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Chalkboard"/>
                <a:cs typeface="Chalkboard"/>
              </a:rPr>
              <a:t>2D Arrays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9" name="TextBox 18"/>
          <p:cNvSpPr txBox="1"/>
          <p:nvPr/>
        </p:nvSpPr>
        <p:spPr>
          <a:xfrm rot="186046">
            <a:off x="5607034" y="3166095"/>
            <a:ext cx="143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Practice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5638" y="775547"/>
            <a:ext cx="1780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HW5:</a:t>
            </a:r>
          </a:p>
          <a:p>
            <a:pPr algn="ctr"/>
            <a:r>
              <a:rPr lang="en-US" sz="2400" dirty="0" err="1">
                <a:latin typeface="Chalkboard"/>
                <a:cs typeface="Chalkboard"/>
              </a:rPr>
              <a:t>ImageShop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1" name="TextBox 20"/>
          <p:cNvSpPr txBox="1"/>
          <p:nvPr/>
        </p:nvSpPr>
        <p:spPr>
          <a:xfrm rot="20058668">
            <a:off x="2281753" y="3277593"/>
            <a:ext cx="44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The River of Java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39" y="1477261"/>
            <a:ext cx="1288642" cy="2021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3456" y="659505"/>
            <a:ext cx="1288642" cy="20212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817" y="1191046"/>
            <a:ext cx="1288642" cy="20212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94" b="9800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3204" y="4053275"/>
            <a:ext cx="726721" cy="8685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7383" y="3568907"/>
            <a:ext cx="175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30555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Assignment 4 due next Monday</a:t>
            </a:r>
          </a:p>
          <a:p>
            <a:r>
              <a:rPr lang="en-US" sz="3600" dirty="0"/>
              <a:t>Graded midterms returned next week</a:t>
            </a:r>
          </a:p>
          <a:p>
            <a:r>
              <a:rPr lang="en-US" sz="3600" dirty="0"/>
              <a:t>Thursday OH shifted to Monday this week</a:t>
            </a:r>
          </a:p>
          <a:p>
            <a:r>
              <a:rPr lang="en-US" sz="3600" dirty="0"/>
              <a:t>OH back to every day starting next week</a:t>
            </a:r>
          </a:p>
          <a:p>
            <a:r>
              <a:rPr lang="en-US" sz="3600" dirty="0"/>
              <a:t>Honor Code reminder</a:t>
            </a:r>
          </a:p>
        </p:txBody>
      </p:sp>
    </p:spTree>
    <p:extLst>
      <p:ext uri="{BB962C8B-B14F-4D97-AF65-F5344CB8AC3E}">
        <p14:creationId xmlns:p14="http://schemas.microsoft.com/office/powerpoint/2010/main" val="2893807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/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9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Practice: Swapping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Let’s write a method called </a:t>
            </a:r>
            <a:r>
              <a:rPr lang="en-US" sz="2800" b="1" dirty="0" err="1"/>
              <a:t>swapElements</a:t>
            </a:r>
            <a:r>
              <a:rPr lang="en-US" sz="2800" dirty="0"/>
              <a:t> that swaps two elements of an array.  How can we do this?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parameters should it take (if any)?  What should it return (if anything)?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private ???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(???)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53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Swap: Take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(array[0], array[1]);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y) {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temp = x;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x = y;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y = temp;	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6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Swap: Take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(array[0], array[1]);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y) {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temp = x;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x = y;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y = temp;	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84" y="2070318"/>
            <a:ext cx="7266432" cy="1815882"/>
          </a:xfrm>
          <a:prstGeom prst="rect">
            <a:avLst/>
          </a:prstGeom>
          <a:effectLst>
            <a:glow rad="444500">
              <a:schemeClr val="accent6">
                <a:lumMod val="20000"/>
                <a:lumOff val="80000"/>
                <a:alpha val="40000"/>
              </a:schemeClr>
            </a:glow>
            <a:reflection endPos="0" dir="5400000" sy="-100000" algn="bl" rotWithShape="0"/>
            <a:softEdge rad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Ints</a:t>
            </a:r>
            <a:r>
              <a:rPr lang="en-US" sz="2800" dirty="0">
                <a:solidFill>
                  <a:schemeClr val="bg1"/>
                </a:solidFill>
              </a:rPr>
              <a:t> are primitives, so they are passed by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>
                <a:solidFill>
                  <a:schemeClr val="bg1"/>
                </a:solidFill>
              </a:rPr>
              <a:t>!  Their variable boxes store their </a:t>
            </a:r>
            <a:r>
              <a:rPr lang="en-US" sz="2800" i="1" dirty="0">
                <a:solidFill>
                  <a:schemeClr val="bg1"/>
                </a:solidFill>
              </a:rPr>
              <a:t>actual values</a:t>
            </a:r>
            <a:r>
              <a:rPr lang="en-US" sz="2800" dirty="0">
                <a:solidFill>
                  <a:schemeClr val="bg1"/>
                </a:solidFill>
              </a:rPr>
              <a:t>.  So changes to the parameter </a:t>
            </a:r>
            <a:r>
              <a:rPr lang="en-US" sz="2800" i="1" dirty="0">
                <a:solidFill>
                  <a:schemeClr val="bg1"/>
                </a:solidFill>
              </a:rPr>
              <a:t>do not affect the original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138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Swap: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1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(array, 0, 1);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pos1,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pos2)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[pos1];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[pos1] =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[pos2];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[pos2] = temp;	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50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Swap: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1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1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(array, 0, 1);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pos1,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pos2)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[pos1];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[pos1] =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[pos2];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[pos2] = temp;	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84" y="2070318"/>
            <a:ext cx="7266432" cy="1815882"/>
          </a:xfrm>
          <a:prstGeom prst="rect">
            <a:avLst/>
          </a:prstGeom>
          <a:effectLst>
            <a:glow rad="444500">
              <a:schemeClr val="accent6">
                <a:lumMod val="20000"/>
                <a:lumOff val="80000"/>
                <a:alpha val="40000"/>
              </a:schemeClr>
            </a:glow>
            <a:reflection endPos="0" dir="5400000" sy="-100000" algn="bl" rotWithShape="0"/>
            <a:softEdge rad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are </a:t>
            </a:r>
            <a:r>
              <a:rPr lang="en-US" sz="2800" b="1" dirty="0">
                <a:solidFill>
                  <a:schemeClr val="bg1"/>
                </a:solidFill>
              </a:rPr>
              <a:t>objects</a:t>
            </a:r>
            <a:r>
              <a:rPr lang="en-US" sz="2800" dirty="0">
                <a:solidFill>
                  <a:schemeClr val="bg1"/>
                </a:solidFill>
              </a:rPr>
              <a:t>, so they are passed by </a:t>
            </a:r>
            <a:r>
              <a:rPr lang="en-US" sz="2800" b="1" dirty="0">
                <a:solidFill>
                  <a:schemeClr val="bg1"/>
                </a:solidFill>
              </a:rPr>
              <a:t>reference</a:t>
            </a:r>
            <a:r>
              <a:rPr lang="en-US" sz="2800" dirty="0">
                <a:solidFill>
                  <a:schemeClr val="bg1"/>
                </a:solidFill>
              </a:rPr>
              <a:t>!  Their variable boxes store their </a:t>
            </a:r>
            <a:r>
              <a:rPr lang="en-US" sz="2800" i="1" dirty="0">
                <a:solidFill>
                  <a:schemeClr val="bg1"/>
                </a:solidFill>
              </a:rPr>
              <a:t>location</a:t>
            </a:r>
            <a:r>
              <a:rPr lang="en-US" sz="2800" dirty="0">
                <a:solidFill>
                  <a:schemeClr val="bg1"/>
                </a:solidFill>
              </a:rPr>
              <a:t>.  So changes to the parameter </a:t>
            </a:r>
            <a:r>
              <a:rPr lang="en-US" sz="2800" i="1" dirty="0">
                <a:solidFill>
                  <a:schemeClr val="bg1"/>
                </a:solidFill>
              </a:rPr>
              <a:t>do affect the original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621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/>
              <a:t>Practice: </a:t>
            </a:r>
            <a:r>
              <a:rPr lang="en-US" sz="3600" dirty="0" err="1"/>
              <a:t>WeatherStation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7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WeatherStation</a:t>
            </a:r>
            <a:endParaRPr lang="en-US" altLang="x-none" dirty="0"/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Write a </a:t>
            </a:r>
            <a:r>
              <a:rPr lang="en-US" altLang="x-none" b="1" dirty="0" err="1">
                <a:latin typeface="Consolas" charset="0"/>
              </a:rPr>
              <a:t>WeatherStation</a:t>
            </a:r>
            <a:r>
              <a:rPr lang="en-US" altLang="x-none" dirty="0"/>
              <a:t> program that prompts the user to enter daily temperatures, and uses an array to produce this 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How many days' temperatures?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1's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2's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3's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4's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5's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6's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7's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All temperatures: [45, 44, 39, 48, 37, 46, 53]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4 days were above average.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coldest days: 37, 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hottest days: 53, 48</a:t>
            </a:r>
          </a:p>
        </p:txBody>
      </p:sp>
      <p:pic>
        <p:nvPicPr>
          <p:cNvPr id="20484" name="Picture 4" descr="codestepbystep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9525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467600" y="533400"/>
            <a:ext cx="1700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sz="1200">
                <a:solidFill>
                  <a:schemeClr val="bg1"/>
                </a:solidFill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1340090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7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Data Structures</a:t>
            </a:r>
          </a:p>
          <a:p>
            <a:r>
              <a:rPr lang="en-US" sz="3600" dirty="0"/>
              <a:t>Arrays</a:t>
            </a:r>
          </a:p>
          <a:p>
            <a:r>
              <a:rPr lang="en-US" sz="3600" dirty="0"/>
              <a:t>Arrays as Parameters and Return Values</a:t>
            </a:r>
          </a:p>
          <a:p>
            <a:r>
              <a:rPr lang="en-US" sz="3600" dirty="0"/>
              <a:t>Announcements</a:t>
            </a:r>
          </a:p>
          <a:p>
            <a:r>
              <a:rPr lang="en-US" sz="3600" dirty="0"/>
              <a:t>Practice: Swapping Elements</a:t>
            </a:r>
          </a:p>
          <a:p>
            <a:r>
              <a:rPr lang="en-US" sz="3600" dirty="0"/>
              <a:t>Practice: </a:t>
            </a:r>
            <a:r>
              <a:rPr lang="en-US" sz="3600" dirty="0" err="1"/>
              <a:t>WeatherStation</a:t>
            </a:r>
            <a:endParaRPr lang="en-US" sz="3600" dirty="0"/>
          </a:p>
          <a:p>
            <a:r>
              <a:rPr lang="en-US" sz="3600" dirty="0"/>
              <a:t>Recap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array is an </a:t>
            </a:r>
            <a:r>
              <a:rPr lang="en-US" sz="2800" u="sng" dirty="0"/>
              <a:t>ordered, homogeneous list</a:t>
            </a:r>
            <a:r>
              <a:rPr lang="en-US" sz="2800" dirty="0"/>
              <a:t> of data.</a:t>
            </a:r>
          </a:p>
          <a:p>
            <a:r>
              <a:rPr lang="en-US" sz="2800" dirty="0"/>
              <a:t>Arrays can store both primitives and objects</a:t>
            </a:r>
          </a:p>
          <a:p>
            <a:r>
              <a:rPr lang="en-US" sz="2800" dirty="0"/>
              <a:t>An array’s length </a:t>
            </a:r>
            <a:r>
              <a:rPr lang="en-US" sz="2800" i="1" dirty="0"/>
              <a:t>cannot be changed</a:t>
            </a:r>
            <a:r>
              <a:rPr lang="en-US" sz="2800" dirty="0"/>
              <a:t> once it is created.</a:t>
            </a:r>
          </a:p>
          <a:p>
            <a:r>
              <a:rPr lang="en-US" sz="2800" dirty="0"/>
              <a:t>There are no methods you can call on an array; however, there is the helpful </a:t>
            </a:r>
            <a:r>
              <a:rPr lang="en-US" sz="2800" b="1" dirty="0"/>
              <a:t>Arrays</a:t>
            </a:r>
            <a:r>
              <a:rPr lang="en-US" sz="2800" dirty="0"/>
              <a:t> class, with methods such as </a:t>
            </a:r>
            <a:r>
              <a:rPr lang="en-US" sz="2800" b="1" dirty="0" err="1"/>
              <a:t>Arrays.toString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8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Data Structures</a:t>
            </a:r>
          </a:p>
          <a:p>
            <a:r>
              <a:rPr lang="en-US" sz="3600" dirty="0"/>
              <a:t>Arrays</a:t>
            </a:r>
          </a:p>
          <a:p>
            <a:r>
              <a:rPr lang="en-US" sz="3600" dirty="0"/>
              <a:t>Arrays as Parameters and Return Values</a:t>
            </a:r>
          </a:p>
          <a:p>
            <a:r>
              <a:rPr lang="en-US" sz="3600" dirty="0"/>
              <a:t>Announcements</a:t>
            </a:r>
          </a:p>
          <a:p>
            <a:r>
              <a:rPr lang="en-US" sz="3600" dirty="0"/>
              <a:t>Practice: Swapping Elements</a:t>
            </a:r>
          </a:p>
          <a:p>
            <a:r>
              <a:rPr lang="en-US" sz="3600" dirty="0"/>
              <a:t>Practice: </a:t>
            </a:r>
            <a:r>
              <a:rPr lang="en-US" sz="3600" dirty="0" err="1"/>
              <a:t>WeatherStation</a:t>
            </a: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Next time: 2D Arrays</a:t>
            </a:r>
          </a:p>
        </p:txBody>
      </p:sp>
    </p:spTree>
    <p:extLst>
      <p:ext uri="{BB962C8B-B14F-4D97-AF65-F5344CB8AC3E}">
        <p14:creationId xmlns:p14="http://schemas.microsoft.com/office/powerpoint/2010/main" val="250488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40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Array reverse exercise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Write a </a:t>
            </a:r>
            <a:r>
              <a:rPr lang="en-US" altLang="x-none" b="1">
                <a:latin typeface="Consolas" charset="0"/>
              </a:rPr>
              <a:t>reverse</a:t>
            </a:r>
            <a:r>
              <a:rPr lang="en-US" altLang="x-none"/>
              <a:t> method that reverses the elements of an array.</a:t>
            </a:r>
          </a:p>
          <a:p>
            <a:pPr lvl="1"/>
            <a:endParaRPr lang="en-US" altLang="x-none" sz="900"/>
          </a:p>
          <a:p>
            <a:pPr lvl="1"/>
            <a:r>
              <a:rPr lang="en-US" altLang="x-none"/>
              <a:t>Example: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int[] numbers = {11, 42, -5, 27, 0, 89};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reverse(numbers)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After the call, it should store: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                [89, 0, 27, -5, 42, 11]</a:t>
            </a:r>
          </a:p>
          <a:p>
            <a:pPr lvl="1"/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The code should work for an array of any size.</a:t>
            </a:r>
          </a:p>
        </p:txBody>
      </p:sp>
    </p:spTree>
    <p:extLst>
      <p:ext uri="{BB962C8B-B14F-4D97-AF65-F5344CB8AC3E}">
        <p14:creationId xmlns:p14="http://schemas.microsoft.com/office/powerpoint/2010/main" val="1439438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Algorithm idea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Swap pairs of elements from the edges;  work inwards:</a:t>
            </a: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892" name="Line 28"/>
          <p:cNvSpPr>
            <a:spLocks noChangeShapeType="1"/>
          </p:cNvSpPr>
          <p:nvPr/>
        </p:nvSpPr>
        <p:spPr bwMode="auto">
          <a:xfrm flipV="1">
            <a:off x="2971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V="1">
            <a:off x="6019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894" name="Group 30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918" name="Group 54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942" name="Line 78"/>
          <p:cNvSpPr>
            <a:spLocks noChangeShapeType="1"/>
          </p:cNvSpPr>
          <p:nvPr/>
        </p:nvSpPr>
        <p:spPr bwMode="auto">
          <a:xfrm flipV="1">
            <a:off x="35814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3" name="Line 79"/>
          <p:cNvSpPr>
            <a:spLocks noChangeShapeType="1"/>
          </p:cNvSpPr>
          <p:nvPr/>
        </p:nvSpPr>
        <p:spPr bwMode="auto">
          <a:xfrm flipV="1">
            <a:off x="54102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4" name="Line 80"/>
          <p:cNvSpPr>
            <a:spLocks noChangeShapeType="1"/>
          </p:cNvSpPr>
          <p:nvPr/>
        </p:nvSpPr>
        <p:spPr bwMode="auto">
          <a:xfrm flipV="1">
            <a:off x="41910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5" name="Line 81"/>
          <p:cNvSpPr>
            <a:spLocks noChangeShapeType="1"/>
          </p:cNvSpPr>
          <p:nvPr/>
        </p:nvSpPr>
        <p:spPr bwMode="auto">
          <a:xfrm flipV="1">
            <a:off x="48006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946" name="Group 82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 animBg="1"/>
      <p:bldP spid="36892" grpId="1" animBg="1"/>
      <p:bldP spid="36893" grpId="0" animBg="1"/>
      <p:bldP spid="36893" grpId="1" animBg="1"/>
      <p:bldP spid="36942" grpId="0" animBg="1"/>
      <p:bldP spid="36942" grpId="1" animBg="1"/>
      <p:bldP spid="36943" grpId="0" animBg="1"/>
      <p:bldP spid="36943" grpId="1" animBg="1"/>
      <p:bldP spid="36944" grpId="0" animBg="1"/>
      <p:bldP spid="369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Possible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 b="1"/>
              <a:t>Q:</a:t>
            </a:r>
            <a:r>
              <a:rPr lang="en-US" altLang="x-none"/>
              <a:t> What is the effect of the code below?  Does it reverse the array?</a:t>
            </a:r>
          </a:p>
          <a:p>
            <a:pPr>
              <a:buFontTx/>
              <a:buNone/>
            </a:pPr>
            <a:endParaRPr lang="en-US" altLang="x-none" sz="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200">
                <a:latin typeface="Consolas" charset="0"/>
              </a:rPr>
              <a:t>	</a:t>
            </a:r>
            <a:r>
              <a:rPr lang="en-US" altLang="x-none" sz="2000">
                <a:latin typeface="Consolas" charset="0"/>
              </a:rPr>
              <a:t>int[] numbers = {11, 42, -5, 27, 0, 89};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800">
                <a:latin typeface="Consolas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	// reverse the array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for (int i = 0; i &lt; numbers.length;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int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numbers[i] = numbers[numbers.length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numbers[numbers.length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pPr lvl="1"/>
            <a:r>
              <a:rPr lang="en-US" altLang="x-none" b="1"/>
              <a:t>A.</a:t>
            </a:r>
            <a:r>
              <a:rPr lang="en-US" altLang="x-none"/>
              <a:t>  Code is correct and reverses the array properly.</a:t>
            </a:r>
          </a:p>
          <a:p>
            <a:pPr lvl="1"/>
            <a:r>
              <a:rPr lang="en-US" altLang="x-none" b="1"/>
              <a:t>B.</a:t>
            </a:r>
            <a:r>
              <a:rPr lang="en-US" altLang="x-none"/>
              <a:t>  Elements are reversed, but some are lost/missing.</a:t>
            </a:r>
          </a:p>
          <a:p>
            <a:pPr lvl="1"/>
            <a:r>
              <a:rPr lang="en-US" altLang="x-none" b="1"/>
              <a:t>C.</a:t>
            </a:r>
            <a:r>
              <a:rPr lang="en-US" altLang="x-none"/>
              <a:t>  Indexes are off-by-1.</a:t>
            </a:r>
          </a:p>
          <a:p>
            <a:pPr lvl="1"/>
            <a:r>
              <a:rPr lang="en-US" altLang="x-none" b="1"/>
              <a:t>D.</a:t>
            </a:r>
            <a:r>
              <a:rPr lang="en-US" altLang="x-none"/>
              <a:t>  Array contents are the same at the end; the code does nothing.</a:t>
            </a:r>
          </a:p>
          <a:p>
            <a:pPr lvl="1"/>
            <a:r>
              <a:rPr lang="en-US" altLang="x-none" b="1"/>
              <a:t>E.</a:t>
            </a:r>
            <a:r>
              <a:rPr lang="en-US" altLang="x-none"/>
              <a:t> 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790130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Correct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Corrected version:</a:t>
            </a:r>
          </a:p>
          <a:p>
            <a:pPr>
              <a:buFontTx/>
              <a:buNone/>
            </a:pPr>
            <a:endParaRPr lang="en-US" altLang="x-none" sz="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int[] numbers = {11, 42, -5, 27, 0, 89};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800"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reverse the array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for (int i = 0; i &lt; </a:t>
            </a:r>
            <a:r>
              <a:rPr lang="en-US" altLang="x-none" sz="2000" b="1">
                <a:solidFill>
                  <a:srgbClr val="003399"/>
                </a:solidFill>
                <a:latin typeface="Consolas" charset="0"/>
              </a:rPr>
              <a:t>numbers.length / 2</a:t>
            </a:r>
            <a:r>
              <a:rPr lang="en-US" altLang="x-none" sz="2000">
                <a:latin typeface="Consolas" charset="0"/>
              </a:rPr>
              <a:t>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int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numbers[i] = numbers[numbers.length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numbers[numbers.length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</p:txBody>
      </p:sp>
      <p:graphicFrame>
        <p:nvGraphicFramePr>
          <p:cNvPr id="39940" name="Group 4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64" name="Line 28"/>
          <p:cNvSpPr>
            <a:spLocks noChangeShapeType="1"/>
          </p:cNvSpPr>
          <p:nvPr/>
        </p:nvSpPr>
        <p:spPr bwMode="auto">
          <a:xfrm flipV="1">
            <a:off x="32766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V="1">
            <a:off x="63246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9966" name="Group 30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990" name="Group 54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014" name="Line 78"/>
          <p:cNvSpPr>
            <a:spLocks noChangeShapeType="1"/>
          </p:cNvSpPr>
          <p:nvPr/>
        </p:nvSpPr>
        <p:spPr bwMode="auto">
          <a:xfrm flipV="1">
            <a:off x="38862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5" name="Line 79"/>
          <p:cNvSpPr>
            <a:spLocks noChangeShapeType="1"/>
          </p:cNvSpPr>
          <p:nvPr/>
        </p:nvSpPr>
        <p:spPr bwMode="auto">
          <a:xfrm flipV="1">
            <a:off x="57150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6" name="Line 80"/>
          <p:cNvSpPr>
            <a:spLocks noChangeShapeType="1"/>
          </p:cNvSpPr>
          <p:nvPr/>
        </p:nvSpPr>
        <p:spPr bwMode="auto">
          <a:xfrm flipV="1">
            <a:off x="44958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 flipV="1">
            <a:off x="51054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018" name="Group 82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nimBg="1"/>
      <p:bldP spid="39964" grpId="1" animBg="1"/>
      <p:bldP spid="39965" grpId="0" animBg="1"/>
      <p:bldP spid="39965" grpId="1" animBg="1"/>
      <p:bldP spid="40014" grpId="0" animBg="1"/>
      <p:bldP spid="40014" grpId="1" animBg="1"/>
      <p:bldP spid="40015" grpId="0" animBg="1"/>
      <p:bldP spid="40015" grpId="1" animBg="1"/>
      <p:bldP spid="40016" grpId="0" animBg="1"/>
      <p:bldP spid="400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4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Data structures are variable types that can store data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94089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x-none" sz="3800" dirty="0"/>
              <a:t>Why Are Data Structures Useful?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x-none" dirty="0"/>
              <a:t>Consider a program similar to Weather from HW2 that prompts for daily temperatures and prints averages, high/lows, etc.</a:t>
            </a:r>
          </a:p>
          <a:p>
            <a:pPr lvl="1" eaLnBrk="1" hangingPunct="1"/>
            <a:r>
              <a:rPr lang="en-US" altLang="x-none" dirty="0"/>
              <a:t>Why is this hard to write with what we've learned so far?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How many days' temperatures?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7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1's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45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2's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44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3's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39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4's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48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5's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37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6's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46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7's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53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All temperatures: [45, 44, 39, 48, 37, 46, 53]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Average temp = 44.6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4 days were above average.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coldest days: 37, 39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hottest days: 53, 48</a:t>
            </a:r>
          </a:p>
        </p:txBody>
      </p:sp>
    </p:spTree>
    <p:extLst>
      <p:ext uri="{BB962C8B-B14F-4D97-AF65-F5344CB8AC3E}">
        <p14:creationId xmlns:p14="http://schemas.microsoft.com/office/powerpoint/2010/main" val="28499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/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8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</a:t>
            </a: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tabLst>
                <a:tab pos="2001838" algn="l"/>
              </a:tabLst>
              <a:defRPr/>
            </a:pPr>
            <a:r>
              <a:rPr lang="en-US" sz="2800" dirty="0">
                <a:cs typeface="+mn-cs"/>
              </a:rPr>
              <a:t>A new variable type that is an object that represents an </a:t>
            </a:r>
            <a:r>
              <a:rPr lang="en-US" sz="2800" u="sng" dirty="0">
                <a:cs typeface="+mn-cs"/>
              </a:rPr>
              <a:t>ordered, homogeneous list</a:t>
            </a:r>
            <a:r>
              <a:rPr lang="en-US" sz="2800" dirty="0">
                <a:cs typeface="+mn-cs"/>
              </a:rPr>
              <a:t> of data.</a:t>
            </a:r>
          </a:p>
          <a:p>
            <a:pPr marL="573087" lvl="1" indent="-231775">
              <a:tabLst>
                <a:tab pos="2001838" algn="l"/>
              </a:tabLst>
              <a:defRPr/>
            </a:pPr>
            <a:r>
              <a:rPr lang="en-US" sz="2500" dirty="0"/>
              <a:t>Arrays have many </a:t>
            </a:r>
            <a:r>
              <a:rPr lang="en-US" sz="2500" i="1" dirty="0"/>
              <a:t>elements</a:t>
            </a:r>
            <a:r>
              <a:rPr lang="en-US" sz="2500" dirty="0"/>
              <a:t> that you can access using </a:t>
            </a:r>
            <a:r>
              <a:rPr lang="en-US" sz="2500" i="1" dirty="0"/>
              <a:t>indices</a:t>
            </a:r>
            <a:endParaRPr lang="en-US" sz="2500" dirty="0"/>
          </a:p>
        </p:txBody>
      </p:sp>
      <p:graphicFrame>
        <p:nvGraphicFramePr>
          <p:cNvPr id="1824772" name="Group 4"/>
          <p:cNvGraphicFramePr>
            <a:graphicFrameLocks noGrp="1"/>
          </p:cNvGraphicFramePr>
          <p:nvPr/>
        </p:nvGraphicFramePr>
        <p:xfrm>
          <a:off x="1050925" y="33274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207" name="Group 55"/>
          <p:cNvGrpSpPr>
            <a:grpSpLocks/>
          </p:cNvGrpSpPr>
          <p:nvPr/>
        </p:nvGrpSpPr>
        <p:grpSpPr bwMode="auto">
          <a:xfrm>
            <a:off x="1585913" y="4470400"/>
            <a:ext cx="6208712" cy="863600"/>
            <a:chOff x="999" y="3600"/>
            <a:chExt cx="3911" cy="544"/>
          </a:xfrm>
        </p:grpSpPr>
        <p:grpSp>
          <p:nvGrpSpPr>
            <p:cNvPr id="7209" name="Group 56"/>
            <p:cNvGrpSpPr>
              <a:grpSpLocks/>
            </p:cNvGrpSpPr>
            <p:nvPr/>
          </p:nvGrpSpPr>
          <p:grpSpPr bwMode="auto">
            <a:xfrm>
              <a:off x="999" y="3600"/>
              <a:ext cx="782" cy="544"/>
              <a:chOff x="999" y="3600"/>
              <a:chExt cx="782" cy="544"/>
            </a:xfrm>
          </p:grpSpPr>
          <p:sp>
            <p:nvSpPr>
              <p:cNvPr id="7216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7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0</a:t>
                </a:r>
              </a:p>
            </p:txBody>
          </p:sp>
        </p:grpSp>
        <p:grpSp>
          <p:nvGrpSpPr>
            <p:cNvPr id="7210" name="Group 59"/>
            <p:cNvGrpSpPr>
              <a:grpSpLocks/>
            </p:cNvGrpSpPr>
            <p:nvPr/>
          </p:nvGrpSpPr>
          <p:grpSpPr bwMode="auto">
            <a:xfrm>
              <a:off x="2391" y="3600"/>
              <a:ext cx="782" cy="544"/>
              <a:chOff x="999" y="3600"/>
              <a:chExt cx="782" cy="544"/>
            </a:xfrm>
          </p:grpSpPr>
          <p:sp>
            <p:nvSpPr>
              <p:cNvPr id="7214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5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4</a:t>
                </a:r>
              </a:p>
            </p:txBody>
          </p:sp>
        </p:grpSp>
        <p:grpSp>
          <p:nvGrpSpPr>
            <p:cNvPr id="7211" name="Group 62"/>
            <p:cNvGrpSpPr>
              <a:grpSpLocks/>
            </p:cNvGrpSpPr>
            <p:nvPr/>
          </p:nvGrpSpPr>
          <p:grpSpPr bwMode="auto">
            <a:xfrm>
              <a:off x="4128" y="3600"/>
              <a:ext cx="782" cy="544"/>
              <a:chOff x="999" y="3600"/>
              <a:chExt cx="782" cy="544"/>
            </a:xfrm>
          </p:grpSpPr>
          <p:sp>
            <p:nvSpPr>
              <p:cNvPr id="7212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3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9</a:t>
                </a:r>
              </a:p>
            </p:txBody>
          </p:sp>
        </p:grpSp>
      </p:grpSp>
      <p:sp>
        <p:nvSpPr>
          <p:cNvPr id="7208" name="Text Box 64"/>
          <p:cNvSpPr txBox="1">
            <a:spLocks noChangeArrowheads="1"/>
          </p:cNvSpPr>
          <p:nvPr/>
        </p:nvSpPr>
        <p:spPr bwMode="auto">
          <a:xfrm>
            <a:off x="7653338" y="3581400"/>
            <a:ext cx="1338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i="1"/>
              <a:t>length = 10</a:t>
            </a:r>
          </a:p>
        </p:txBody>
      </p:sp>
    </p:spTree>
    <p:extLst>
      <p:ext uri="{BB962C8B-B14F-4D97-AF65-F5344CB8AC3E}">
        <p14:creationId xmlns:p14="http://schemas.microsoft.com/office/powerpoint/2010/main" val="16485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731" grpId="0" uiExpand="1" build="p"/>
    </p:bld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4974</TotalTime>
  <Words>2127</Words>
  <Application>Microsoft Macintosh PowerPoint</Application>
  <PresentationFormat>On-screen Show (4:3)</PresentationFormat>
  <Paragraphs>694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ＭＳ Ｐゴシック</vt:lpstr>
      <vt:lpstr>Andale Mono</vt:lpstr>
      <vt:lpstr>Apple Color Emoji</vt:lpstr>
      <vt:lpstr>Arial</vt:lpstr>
      <vt:lpstr>Calibri</vt:lpstr>
      <vt:lpstr>Chalkboard</vt:lpstr>
      <vt:lpstr>Consolas</vt:lpstr>
      <vt:lpstr>Courier</vt:lpstr>
      <vt:lpstr>Courier New</vt:lpstr>
      <vt:lpstr>Mangal</vt:lpstr>
      <vt:lpstr>Tahoma</vt:lpstr>
      <vt:lpstr>Times New Roman</vt:lpstr>
      <vt:lpstr>Verdana</vt:lpstr>
      <vt:lpstr>Wingdings</vt:lpstr>
      <vt:lpstr>DarkRedTop</vt:lpstr>
      <vt:lpstr>CS 106A, Lecture 16 Arrays</vt:lpstr>
      <vt:lpstr>Where Are We in CS 106A?</vt:lpstr>
      <vt:lpstr>PowerPoint Presentation</vt:lpstr>
      <vt:lpstr>Plan for Today</vt:lpstr>
      <vt:lpstr>Plan for Today</vt:lpstr>
      <vt:lpstr>What are Data Structures?</vt:lpstr>
      <vt:lpstr>Why Are Data Structures Useful?</vt:lpstr>
      <vt:lpstr>Plan for Today</vt:lpstr>
      <vt:lpstr>Arrays</vt:lpstr>
      <vt:lpstr>Creating an Array</vt:lpstr>
      <vt:lpstr>Accessing Data In An Array</vt:lpstr>
      <vt:lpstr>Putting Data In An Array</vt:lpstr>
      <vt:lpstr>Practice</vt:lpstr>
      <vt:lpstr>Arrays Of Other Types</vt:lpstr>
      <vt:lpstr>Array Length</vt:lpstr>
      <vt:lpstr>Arrays + For Loops = ❤️</vt:lpstr>
      <vt:lpstr>Arrays + For Loops = ❤️</vt:lpstr>
      <vt:lpstr>Arrays + For Loops = ❤️</vt:lpstr>
      <vt:lpstr>Arrays + For Loops = ❤️</vt:lpstr>
      <vt:lpstr>Brief Aside: Creating Arrays</vt:lpstr>
      <vt:lpstr>Brief Aside: Creating Arrays</vt:lpstr>
      <vt:lpstr>Limitations of Arrays</vt:lpstr>
      <vt:lpstr>Arrays Methods To The Rescue!</vt:lpstr>
      <vt:lpstr>Example: Arrays.toString</vt:lpstr>
      <vt:lpstr>Plan for Today</vt:lpstr>
      <vt:lpstr>Passing Arrays Between Methods</vt:lpstr>
      <vt:lpstr>Passing Arrays Between Methods</vt:lpstr>
      <vt:lpstr>Arrays: Pass By Reference</vt:lpstr>
      <vt:lpstr>Plan for Today</vt:lpstr>
      <vt:lpstr>Announcements</vt:lpstr>
      <vt:lpstr>Plan for Today</vt:lpstr>
      <vt:lpstr>Practice: Swapping Elements</vt:lpstr>
      <vt:lpstr>Swap: Take 1</vt:lpstr>
      <vt:lpstr>Swap: Take 1</vt:lpstr>
      <vt:lpstr>Swap: Take 2</vt:lpstr>
      <vt:lpstr>Swap: Take 2</vt:lpstr>
      <vt:lpstr>Plan for Today</vt:lpstr>
      <vt:lpstr>WeatherStation</vt:lpstr>
      <vt:lpstr>Plan for Today</vt:lpstr>
      <vt:lpstr>Recap: Arrays</vt:lpstr>
      <vt:lpstr>Recap</vt:lpstr>
      <vt:lpstr>Extra Slides</vt:lpstr>
      <vt:lpstr>Array reverse exercise</vt:lpstr>
      <vt:lpstr>Algorithm idea</vt:lpstr>
      <vt:lpstr>Possible algorithm</vt:lpstr>
      <vt:lpstr>Correct algorithm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Colin Kincaid</cp:lastModifiedBy>
  <cp:revision>338</cp:revision>
  <cp:lastPrinted>2018-07-24T18:24:23Z</cp:lastPrinted>
  <dcterms:created xsi:type="dcterms:W3CDTF">2017-04-27T05:20:22Z</dcterms:created>
  <dcterms:modified xsi:type="dcterms:W3CDTF">2018-07-24T22:54:10Z</dcterms:modified>
</cp:coreProperties>
</file>