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9"/>
  </p:notesMasterIdLst>
  <p:sldIdLst>
    <p:sldId id="256" r:id="rId2"/>
    <p:sldId id="531" r:id="rId3"/>
    <p:sldId id="575" r:id="rId4"/>
    <p:sldId id="532" r:id="rId5"/>
    <p:sldId id="557" r:id="rId6"/>
    <p:sldId id="535" r:id="rId7"/>
    <p:sldId id="578" r:id="rId8"/>
    <p:sldId id="579" r:id="rId9"/>
    <p:sldId id="580" r:id="rId10"/>
    <p:sldId id="581" r:id="rId11"/>
    <p:sldId id="582" r:id="rId12"/>
    <p:sldId id="583" r:id="rId13"/>
    <p:sldId id="585" r:id="rId14"/>
    <p:sldId id="607" r:id="rId15"/>
    <p:sldId id="608" r:id="rId16"/>
    <p:sldId id="586" r:id="rId17"/>
    <p:sldId id="587" r:id="rId18"/>
    <p:sldId id="588" r:id="rId19"/>
    <p:sldId id="589" r:id="rId20"/>
    <p:sldId id="590" r:id="rId21"/>
    <p:sldId id="536" r:id="rId22"/>
    <p:sldId id="537" r:id="rId23"/>
    <p:sldId id="572" r:id="rId24"/>
    <p:sldId id="558" r:id="rId25"/>
    <p:sldId id="559" r:id="rId26"/>
    <p:sldId id="560" r:id="rId27"/>
    <p:sldId id="539" r:id="rId28"/>
    <p:sldId id="561" r:id="rId29"/>
    <p:sldId id="562" r:id="rId30"/>
    <p:sldId id="564" r:id="rId31"/>
    <p:sldId id="565" r:id="rId32"/>
    <p:sldId id="566" r:id="rId33"/>
    <p:sldId id="569" r:id="rId34"/>
    <p:sldId id="568" r:id="rId35"/>
    <p:sldId id="570" r:id="rId36"/>
    <p:sldId id="571" r:id="rId37"/>
    <p:sldId id="533" r:id="rId38"/>
    <p:sldId id="538" r:id="rId39"/>
    <p:sldId id="573" r:id="rId40"/>
    <p:sldId id="574" r:id="rId41"/>
    <p:sldId id="576" r:id="rId42"/>
    <p:sldId id="577" r:id="rId43"/>
    <p:sldId id="606" r:id="rId44"/>
    <p:sldId id="596" r:id="rId45"/>
    <p:sldId id="597" r:id="rId46"/>
    <p:sldId id="598" r:id="rId47"/>
    <p:sldId id="599" r:id="rId48"/>
    <p:sldId id="600" r:id="rId49"/>
    <p:sldId id="601" r:id="rId50"/>
    <p:sldId id="602" r:id="rId51"/>
    <p:sldId id="603" r:id="rId52"/>
    <p:sldId id="604" r:id="rId53"/>
    <p:sldId id="605" r:id="rId54"/>
    <p:sldId id="543" r:id="rId55"/>
    <p:sldId id="544" r:id="rId56"/>
    <p:sldId id="545" r:id="rId57"/>
    <p:sldId id="546" r:id="rId58"/>
    <p:sldId id="548" r:id="rId59"/>
    <p:sldId id="549" r:id="rId60"/>
    <p:sldId id="550" r:id="rId61"/>
    <p:sldId id="551" r:id="rId62"/>
    <p:sldId id="547" r:id="rId63"/>
    <p:sldId id="552" r:id="rId64"/>
    <p:sldId id="553" r:id="rId65"/>
    <p:sldId id="554" r:id="rId66"/>
    <p:sldId id="555" r:id="rId67"/>
    <p:sldId id="563"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709C55F-86B5-9446-ADFB-FFDAAF414CDB}">
          <p14:sldIdLst>
            <p14:sldId id="256"/>
            <p14:sldId id="531"/>
            <p14:sldId id="575"/>
            <p14:sldId id="532"/>
            <p14:sldId id="557"/>
          </p14:sldIdLst>
        </p14:section>
        <p14:section name="Learning Goals" id="{C00A4100-0147-D04F-B05A-3C7EF1B63CCF}">
          <p14:sldIdLst>
            <p14:sldId id="535"/>
            <p14:sldId id="578"/>
            <p14:sldId id="579"/>
            <p14:sldId id="580"/>
            <p14:sldId id="581"/>
            <p14:sldId id="582"/>
            <p14:sldId id="583"/>
            <p14:sldId id="585"/>
            <p14:sldId id="607"/>
            <p14:sldId id="608"/>
            <p14:sldId id="586"/>
          </p14:sldIdLst>
        </p14:section>
        <p14:section name="Graphics, Animation, Events" id="{96A3F837-0F8D-014B-8DE6-DFFD3D89516D}">
          <p14:sldIdLst>
            <p14:sldId id="587"/>
            <p14:sldId id="588"/>
            <p14:sldId id="589"/>
            <p14:sldId id="590"/>
          </p14:sldIdLst>
        </p14:section>
        <p14:section name="Arrays" id="{6C9A31A3-48CB-8B40-B06D-5ABEAF1D4E49}">
          <p14:sldIdLst>
            <p14:sldId id="536"/>
            <p14:sldId id="537"/>
            <p14:sldId id="572"/>
            <p14:sldId id="558"/>
            <p14:sldId id="559"/>
            <p14:sldId id="560"/>
            <p14:sldId id="539"/>
            <p14:sldId id="561"/>
            <p14:sldId id="562"/>
            <p14:sldId id="564"/>
            <p14:sldId id="565"/>
            <p14:sldId id="566"/>
            <p14:sldId id="569"/>
            <p14:sldId id="568"/>
            <p14:sldId id="570"/>
            <p14:sldId id="571"/>
          </p14:sldIdLst>
        </p14:section>
        <p14:section name="ArrayList" id="{D387FCC4-F926-A845-8AFA-AFEC0EB2898F}">
          <p14:sldIdLst>
            <p14:sldId id="533"/>
            <p14:sldId id="538"/>
            <p14:sldId id="573"/>
            <p14:sldId id="574"/>
            <p14:sldId id="576"/>
            <p14:sldId id="577"/>
          </p14:sldIdLst>
        </p14:section>
        <p14:section name="HashMaps" id="{D4E2A6B9-8784-0A47-996D-1DF24D53799D}">
          <p14:sldIdLst>
            <p14:sldId id="606"/>
            <p14:sldId id="596"/>
            <p14:sldId id="597"/>
            <p14:sldId id="598"/>
            <p14:sldId id="599"/>
            <p14:sldId id="600"/>
            <p14:sldId id="601"/>
            <p14:sldId id="602"/>
            <p14:sldId id="603"/>
            <p14:sldId id="604"/>
            <p14:sldId id="605"/>
            <p14:sldId id="543"/>
            <p14:sldId id="544"/>
            <p14:sldId id="545"/>
            <p14:sldId id="546"/>
            <p14:sldId id="548"/>
            <p14:sldId id="549"/>
            <p14:sldId id="550"/>
            <p14:sldId id="551"/>
            <p14:sldId id="547"/>
            <p14:sldId id="552"/>
            <p14:sldId id="553"/>
            <p14:sldId id="554"/>
            <p14:sldId id="555"/>
          </p14:sldIdLst>
        </p14:section>
        <p14:section name="End" id="{5BA28EA5-E7F4-B347-B103-82D89E513C04}">
          <p14:sldIdLst>
            <p14:sldId id="5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9744"/>
    <a:srgbClr val="E4C881"/>
    <a:srgbClr val="DFE2AD"/>
    <a:srgbClr val="AB7942"/>
    <a:srgbClr val="B76C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48"/>
    <p:restoredTop sz="90650"/>
  </p:normalViewPr>
  <p:slideViewPr>
    <p:cSldViewPr snapToGrid="0" snapToObjects="1">
      <p:cViewPr varScale="1">
        <p:scale>
          <a:sx n="106" d="100"/>
          <a:sy n="106" d="100"/>
        </p:scale>
        <p:origin x="192"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EA64F-48CA-6044-9303-A15754386620}" type="datetimeFigureOut">
              <a:rPr lang="en-US" smtClean="0"/>
              <a:t>8/12/18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C7AC7-6EB8-0444-B537-C59A44D4A7C0}" type="slidenum">
              <a:rPr lang="en-US" smtClean="0"/>
              <a:t>‹#›</a:t>
            </a:fld>
            <a:endParaRPr lang="en-US"/>
          </a:p>
        </p:txBody>
      </p:sp>
    </p:spTree>
    <p:extLst>
      <p:ext uri="{BB962C8B-B14F-4D97-AF65-F5344CB8AC3E}">
        <p14:creationId xmlns:p14="http://schemas.microsoft.com/office/powerpoint/2010/main" val="1000959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en-US" noProof="0" dirty="0"/>
          </a:p>
        </p:txBody>
      </p:sp>
      <p:sp>
        <p:nvSpPr>
          <p:cNvPr id="4" name="Plassholder for lysbildenummer 3"/>
          <p:cNvSpPr>
            <a:spLocks noGrp="1"/>
          </p:cNvSpPr>
          <p:nvPr>
            <p:ph type="sldNum" sz="quarter" idx="10"/>
          </p:nvPr>
        </p:nvSpPr>
        <p:spPr/>
        <p:txBody>
          <a:bodyPr/>
          <a:lstStyle/>
          <a:p>
            <a:fld id="{152C7AC7-6EB8-0444-B537-C59A44D4A7C0}" type="slidenum">
              <a:rPr lang="en-US" smtClean="0"/>
              <a:t>4</a:t>
            </a:fld>
            <a:endParaRPr lang="en-US"/>
          </a:p>
        </p:txBody>
      </p:sp>
    </p:spTree>
    <p:extLst>
      <p:ext uri="{BB962C8B-B14F-4D97-AF65-F5344CB8AC3E}">
        <p14:creationId xmlns:p14="http://schemas.microsoft.com/office/powerpoint/2010/main" val="747476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For </a:t>
            </a:r>
            <a:r>
              <a:rPr lang="nb-NO" dirty="0" err="1"/>
              <a:t>extra</a:t>
            </a:r>
            <a:r>
              <a:rPr lang="nb-NO" baseline="0" dirty="0"/>
              <a:t> </a:t>
            </a:r>
            <a:r>
              <a:rPr lang="nb-NO" baseline="0" dirty="0" err="1"/>
              <a:t>credit</a:t>
            </a:r>
            <a:r>
              <a:rPr lang="nb-NO" baseline="0" dirty="0"/>
              <a:t>, </a:t>
            </a:r>
            <a:r>
              <a:rPr lang="nb-NO" baseline="0" dirty="0" err="1"/>
              <a:t>you</a:t>
            </a:r>
            <a:r>
              <a:rPr lang="nb-NO" baseline="0" dirty="0"/>
              <a:t> </a:t>
            </a:r>
            <a:r>
              <a:rPr lang="nb-NO" baseline="0" dirty="0" err="1"/>
              <a:t>could</a:t>
            </a:r>
            <a:r>
              <a:rPr lang="nb-NO" baseline="0" dirty="0"/>
              <a:t> </a:t>
            </a:r>
            <a:r>
              <a:rPr lang="nb-NO" baseline="0" dirty="0" err="1"/>
              <a:t>implement</a:t>
            </a:r>
            <a:r>
              <a:rPr lang="nb-NO" baseline="0" dirty="0"/>
              <a:t> </a:t>
            </a:r>
            <a:r>
              <a:rPr lang="nb-NO" baseline="0" dirty="0" err="1"/>
              <a:t>this</a:t>
            </a:r>
            <a:r>
              <a:rPr lang="nb-NO" baseline="0" dirty="0"/>
              <a:t> so it </a:t>
            </a:r>
            <a:r>
              <a:rPr lang="nb-NO" baseline="0" dirty="0" err="1"/>
              <a:t>also</a:t>
            </a:r>
            <a:r>
              <a:rPr lang="nb-NO" baseline="0" dirty="0"/>
              <a:t> </a:t>
            </a:r>
            <a:r>
              <a:rPr lang="nb-NO" baseline="0" dirty="0" err="1"/>
              <a:t>does</a:t>
            </a:r>
            <a:r>
              <a:rPr lang="nb-NO" baseline="0" dirty="0"/>
              <a:t> </a:t>
            </a:r>
            <a:r>
              <a:rPr lang="nb-NO" baseline="0" dirty="0" err="1"/>
              <a:t>bounds</a:t>
            </a:r>
            <a:r>
              <a:rPr lang="nb-NO" baseline="0" dirty="0"/>
              <a:t> </a:t>
            </a:r>
            <a:r>
              <a:rPr lang="nb-NO" baseline="0" dirty="0" err="1"/>
              <a:t>checking</a:t>
            </a:r>
            <a:r>
              <a:rPr lang="nb-NO" baseline="0" dirty="0"/>
              <a:t>.</a:t>
            </a:r>
            <a:endParaRPr lang="nb-NO" dirty="0"/>
          </a:p>
        </p:txBody>
      </p:sp>
      <p:sp>
        <p:nvSpPr>
          <p:cNvPr id="4" name="Plassholder for lysbildenummer 3"/>
          <p:cNvSpPr>
            <a:spLocks noGrp="1"/>
          </p:cNvSpPr>
          <p:nvPr>
            <p:ph type="sldNum" sz="quarter" idx="10"/>
          </p:nvPr>
        </p:nvSpPr>
        <p:spPr/>
        <p:txBody>
          <a:bodyPr/>
          <a:lstStyle/>
          <a:p>
            <a:fld id="{152C7AC7-6EB8-0444-B537-C59A44D4A7C0}" type="slidenum">
              <a:rPr lang="en-US" smtClean="0"/>
              <a:t>36</a:t>
            </a:fld>
            <a:endParaRPr lang="en-US"/>
          </a:p>
        </p:txBody>
      </p:sp>
    </p:spTree>
    <p:extLst>
      <p:ext uri="{BB962C8B-B14F-4D97-AF65-F5344CB8AC3E}">
        <p14:creationId xmlns:p14="http://schemas.microsoft.com/office/powerpoint/2010/main" val="184078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TPS if time</a:t>
            </a:r>
          </a:p>
        </p:txBody>
      </p:sp>
      <p:sp>
        <p:nvSpPr>
          <p:cNvPr id="4" name="Slide Number Placeholder 3"/>
          <p:cNvSpPr>
            <a:spLocks noGrp="1"/>
          </p:cNvSpPr>
          <p:nvPr>
            <p:ph type="sldNum" sz="quarter" idx="10"/>
          </p:nvPr>
        </p:nvSpPr>
        <p:spPr/>
        <p:txBody>
          <a:bodyPr/>
          <a:lstStyle/>
          <a:p>
            <a:fld id="{152C7AC7-6EB8-0444-B537-C59A44D4A7C0}" type="slidenum">
              <a:rPr lang="en-US" smtClean="0"/>
              <a:t>50</a:t>
            </a:fld>
            <a:endParaRPr lang="en-US"/>
          </a:p>
        </p:txBody>
      </p:sp>
    </p:spTree>
    <p:extLst>
      <p:ext uri="{BB962C8B-B14F-4D97-AF65-F5344CB8AC3E}">
        <p14:creationId xmlns:p14="http://schemas.microsoft.com/office/powerpoint/2010/main" val="4254115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35" name="Rectangle 3"/>
          <p:cNvSpPr>
            <a:spLocks noGrp="1" noChangeArrowheads="1"/>
          </p:cNvSpPr>
          <p:nvPr>
            <p:ph type="ctrTitle"/>
          </p:nvPr>
        </p:nvSpPr>
        <p:spPr>
          <a:xfrm>
            <a:off x="685800" y="1600200"/>
            <a:ext cx="7772400" cy="2057400"/>
          </a:xfrm>
        </p:spPr>
        <p:txBody>
          <a:bodyPr/>
          <a:lstStyle>
            <a:lvl1pPr>
              <a:defRPr>
                <a:solidFill>
                  <a:schemeClr val="tx1"/>
                </a:solidFill>
                <a:latin typeface="Calibri" charset="0"/>
              </a:defRPr>
            </a:lvl1pPr>
          </a:lstStyle>
          <a:p>
            <a:pPr lvl="0"/>
            <a:r>
              <a:rPr lang="en-US" altLang="x-none" noProof="0"/>
              <a:t>Click to edit Master title style</a:t>
            </a:r>
            <a:endParaRPr lang="x-none" altLang="x-none" noProof="0"/>
          </a:p>
        </p:txBody>
      </p:sp>
      <p:sp>
        <p:nvSpPr>
          <p:cNvPr id="18436" name="Rectangle 4"/>
          <p:cNvSpPr>
            <a:spLocks noGrp="1" noChangeArrowheads="1"/>
          </p:cNvSpPr>
          <p:nvPr>
            <p:ph type="subTitle" idx="1"/>
          </p:nvPr>
        </p:nvSpPr>
        <p:spPr>
          <a:xfrm>
            <a:off x="1371600" y="4419600"/>
            <a:ext cx="6400800" cy="1524000"/>
          </a:xfrm>
        </p:spPr>
        <p:txBody>
          <a:bodyPr/>
          <a:lstStyle>
            <a:lvl1pPr marL="0" indent="0" algn="ctr">
              <a:buFontTx/>
              <a:buNone/>
              <a:defRPr/>
            </a:lvl1pPr>
          </a:lstStyle>
          <a:p>
            <a:pPr lvl="0"/>
            <a:r>
              <a:rPr lang="en-US" altLang="x-none" noProof="0"/>
              <a:t>Click to edit Master subtitle style</a:t>
            </a:r>
          </a:p>
        </p:txBody>
      </p:sp>
      <p:sp>
        <p:nvSpPr>
          <p:cNvPr id="18440" name="AutoShape 3"/>
          <p:cNvSpPr>
            <a:spLocks noChangeArrowheads="1"/>
          </p:cNvSpPr>
          <p:nvPr/>
        </p:nvSpPr>
        <p:spPr bwMode="auto">
          <a:xfrm>
            <a:off x="0" y="0"/>
            <a:ext cx="9144000" cy="1143000"/>
          </a:xfrm>
          <a:prstGeom prst="roundRect">
            <a:avLst>
              <a:gd name="adj" fmla="val 111"/>
            </a:avLst>
          </a:prstGeom>
          <a:solidFill>
            <a:srgbClr val="8C1515"/>
          </a:solidFill>
          <a:ln w="9398">
            <a:solidFill>
              <a:srgbClr val="000000"/>
            </a:solidFill>
            <a:miter lim="800000"/>
            <a:headEnd/>
            <a:tailEnd/>
          </a:ln>
        </p:spPr>
        <p:txBody>
          <a:bodyPr wrap="none" lIns="91432" tIns="45716" rIns="91432" bIns="45716" anchor="ctr"/>
          <a:lstStyle>
            <a:lvl1pPr defTabSz="457200">
              <a:defRPr>
                <a:solidFill>
                  <a:schemeClr val="tx1"/>
                </a:solidFill>
                <a:latin typeface="Arial" charset="0"/>
              </a:defRPr>
            </a:lvl1pPr>
            <a:lvl2pPr marL="742950" indent="-285750" defTabSz="457200">
              <a:defRPr>
                <a:solidFill>
                  <a:schemeClr val="tx1"/>
                </a:solidFill>
                <a:latin typeface="Arial" charset="0"/>
              </a:defRPr>
            </a:lvl2pPr>
            <a:lvl3pPr marL="1143000" indent="-228600" defTabSz="457200">
              <a:defRPr>
                <a:solidFill>
                  <a:schemeClr val="tx1"/>
                </a:solidFill>
                <a:latin typeface="Arial" charset="0"/>
              </a:defRPr>
            </a:lvl3pPr>
            <a:lvl4pPr marL="1598613" indent="-227013" defTabSz="457200">
              <a:defRPr>
                <a:solidFill>
                  <a:schemeClr val="tx1"/>
                </a:solidFill>
                <a:latin typeface="Arial" charset="0"/>
              </a:defRPr>
            </a:lvl4pPr>
            <a:lvl5pPr marL="2057400" indent="-228600" defTabSz="4572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charset="0"/>
              <a:buNone/>
            </a:pPr>
            <a:endParaRPr lang="x-none" altLang="x-none" sz="1800">
              <a:latin typeface="Calibri" charset="0"/>
              <a:ea typeface="Arial" charset="0"/>
              <a:cs typeface="Arial" charset="0"/>
            </a:endParaRPr>
          </a:p>
        </p:txBody>
      </p:sp>
      <p:sp>
        <p:nvSpPr>
          <p:cNvPr id="18443" name="Text Box 11"/>
          <p:cNvSpPr txBox="1">
            <a:spLocks noChangeArrowheads="1"/>
          </p:cNvSpPr>
          <p:nvPr/>
        </p:nvSpPr>
        <p:spPr bwMode="auto">
          <a:xfrm>
            <a:off x="685800" y="6400800"/>
            <a:ext cx="7772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20000"/>
              </a:spcBef>
            </a:pPr>
            <a:r>
              <a:rPr lang="en-US" altLang="x-none" sz="800"/>
              <a:t>This document is copyright (C) Stanford Computer Science and Marty Stepp, licensed under Creative Commons Attribution 2.5 License.  All rights reserved.</a:t>
            </a:r>
            <a:br>
              <a:rPr lang="en-US" altLang="x-none" sz="800"/>
            </a:br>
            <a:r>
              <a:rPr lang="en-US" altLang="x-none" sz="800"/>
              <a:t>Based on slides created by Keith Schwarz, Mehran Sahami, Eric Roberts, Stuart Reges, and others.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0"/>
            <a:ext cx="220980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47700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3434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3434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x-none"/>
              <a:t>Click to edit title style</a:t>
            </a:r>
          </a:p>
        </p:txBody>
      </p:sp>
      <p:sp>
        <p:nvSpPr>
          <p:cNvPr id="1027" name="Rectangle 3"/>
          <p:cNvSpPr>
            <a:spLocks noGrp="1" noChangeArrowheads="1"/>
          </p:cNvSpPr>
          <p:nvPr>
            <p:ph type="body" idx="1"/>
          </p:nvPr>
        </p:nvSpPr>
        <p:spPr bwMode="auto">
          <a:xfrm>
            <a:off x="152400" y="1295400"/>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4" name="Slide Number Placeholder 3"/>
          <p:cNvSpPr txBox="1">
            <a:spLocks noGrp="1"/>
          </p:cNvSpPr>
          <p:nvPr/>
        </p:nvSpPr>
        <p:spPr>
          <a:xfrm>
            <a:off x="8229600" y="6356350"/>
            <a:ext cx="762000" cy="365125"/>
          </a:xfrm>
          <a:prstGeom prst="rect">
            <a:avLst/>
          </a:prstGeom>
          <a:noFill/>
        </p:spPr>
        <p:txBody>
          <a:bodyPr lIns="0" tIns="0" rIns="0" bIns="0" anchor="b"/>
          <a:lstStyle/>
          <a:p>
            <a:pPr algn="r">
              <a:spcBef>
                <a:spcPts val="500"/>
              </a:spcBef>
            </a:pPr>
            <a:fld id="{08267DFD-02E1-ED47-A842-BD1D585199FF}" type="slidenum">
              <a:rPr lang="en-US" altLang="x-none" sz="1200">
                <a:solidFill>
                  <a:srgbClr val="424242"/>
                </a:solidFill>
                <a:latin typeface="Verdana" charset="0"/>
              </a:rPr>
              <a:pPr algn="r">
                <a:spcBef>
                  <a:spcPts val="500"/>
                </a:spcBef>
              </a:pPr>
              <a:t>‹#›</a:t>
            </a:fld>
            <a:endParaRPr lang="en-US" altLang="x-none" sz="1800">
              <a:latin typeface="Arial" charset="0"/>
            </a:endParaRPr>
          </a:p>
        </p:txBody>
      </p:sp>
      <p:sp>
        <p:nvSpPr>
          <p:cNvPr id="1039" name="AutoShape 3"/>
          <p:cNvSpPr>
            <a:spLocks noChangeArrowheads="1"/>
          </p:cNvSpPr>
          <p:nvPr/>
        </p:nvSpPr>
        <p:spPr bwMode="auto">
          <a:xfrm>
            <a:off x="0" y="0"/>
            <a:ext cx="9144000" cy="1143000"/>
          </a:xfrm>
          <a:prstGeom prst="roundRect">
            <a:avLst>
              <a:gd name="adj" fmla="val 111"/>
            </a:avLst>
          </a:prstGeom>
          <a:solidFill>
            <a:srgbClr val="8C1515"/>
          </a:solidFill>
          <a:ln w="9398">
            <a:solidFill>
              <a:srgbClr val="000000"/>
            </a:solidFill>
            <a:miter lim="800000"/>
            <a:headEnd/>
            <a:tailEnd/>
          </a:ln>
        </p:spPr>
        <p:txBody>
          <a:bodyPr wrap="none" lIns="91432" tIns="45716" rIns="91432" bIns="45716" anchor="ctr"/>
          <a:lstStyle>
            <a:lvl1pPr defTabSz="457200">
              <a:defRPr>
                <a:solidFill>
                  <a:schemeClr val="tx1"/>
                </a:solidFill>
                <a:latin typeface="Arial" charset="0"/>
              </a:defRPr>
            </a:lvl1pPr>
            <a:lvl2pPr marL="742950" indent="-285750" defTabSz="457200">
              <a:defRPr>
                <a:solidFill>
                  <a:schemeClr val="tx1"/>
                </a:solidFill>
                <a:latin typeface="Arial" charset="0"/>
              </a:defRPr>
            </a:lvl2pPr>
            <a:lvl3pPr marL="1143000" indent="-228600" defTabSz="457200">
              <a:defRPr>
                <a:solidFill>
                  <a:schemeClr val="tx1"/>
                </a:solidFill>
                <a:latin typeface="Arial" charset="0"/>
              </a:defRPr>
            </a:lvl3pPr>
            <a:lvl4pPr marL="1598613" indent="-227013" defTabSz="457200">
              <a:defRPr>
                <a:solidFill>
                  <a:schemeClr val="tx1"/>
                </a:solidFill>
                <a:latin typeface="Arial" charset="0"/>
              </a:defRPr>
            </a:lvl4pPr>
            <a:lvl5pPr marL="2057400" indent="-228600" defTabSz="4572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charset="0"/>
              <a:buNone/>
            </a:pPr>
            <a:endParaRPr lang="x-none" altLang="x-none" sz="1800">
              <a:latin typeface="Tahoma" charset="0"/>
              <a:ea typeface="Arial" charset="0"/>
              <a:cs typeface="Arial" charset="0"/>
            </a:endParaRPr>
          </a:p>
        </p:txBody>
      </p:sp>
    </p:spTree>
    <p:extLst>
      <p:ext uri="{BB962C8B-B14F-4D97-AF65-F5344CB8AC3E}">
        <p14:creationId xmlns:p14="http://schemas.microsoft.com/office/powerpoint/2010/main" val="19489302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400" b="1" kern="1200">
          <a:solidFill>
            <a:schemeClr val="bg1"/>
          </a:solidFill>
          <a:latin typeface="+mj-lt"/>
          <a:ea typeface="+mj-ea"/>
          <a:cs typeface="+mj-cs"/>
        </a:defRPr>
      </a:lvl1pPr>
      <a:lvl2pPr algn="ctr" rtl="0" eaLnBrk="1" fontAlgn="base" hangingPunct="1">
        <a:spcBef>
          <a:spcPct val="0"/>
        </a:spcBef>
        <a:spcAft>
          <a:spcPct val="0"/>
        </a:spcAft>
        <a:defRPr sz="4400" b="1">
          <a:solidFill>
            <a:schemeClr val="bg1"/>
          </a:solidFill>
          <a:latin typeface="Tahoma" charset="0"/>
        </a:defRPr>
      </a:lvl2pPr>
      <a:lvl3pPr algn="ctr" rtl="0" eaLnBrk="1" fontAlgn="base" hangingPunct="1">
        <a:spcBef>
          <a:spcPct val="0"/>
        </a:spcBef>
        <a:spcAft>
          <a:spcPct val="0"/>
        </a:spcAft>
        <a:defRPr sz="4400" b="1">
          <a:solidFill>
            <a:schemeClr val="bg1"/>
          </a:solidFill>
          <a:latin typeface="Tahoma" charset="0"/>
        </a:defRPr>
      </a:lvl3pPr>
      <a:lvl4pPr algn="ctr" rtl="0" eaLnBrk="1" fontAlgn="base" hangingPunct="1">
        <a:spcBef>
          <a:spcPct val="0"/>
        </a:spcBef>
        <a:spcAft>
          <a:spcPct val="0"/>
        </a:spcAft>
        <a:defRPr sz="4400" b="1">
          <a:solidFill>
            <a:schemeClr val="bg1"/>
          </a:solidFill>
          <a:latin typeface="Tahoma" charset="0"/>
        </a:defRPr>
      </a:lvl4pPr>
      <a:lvl5pPr algn="ctr" rtl="0" eaLnBrk="1" fontAlgn="base" hangingPunct="1">
        <a:spcBef>
          <a:spcPct val="0"/>
        </a:spcBef>
        <a:spcAft>
          <a:spcPct val="0"/>
        </a:spcAft>
        <a:defRPr sz="4400" b="1">
          <a:solidFill>
            <a:schemeClr val="bg1"/>
          </a:solidFill>
          <a:latin typeface="Tahoma" charset="0"/>
        </a:defRPr>
      </a:lvl5pPr>
      <a:lvl6pPr marL="457200" algn="ctr" rtl="0" eaLnBrk="1" fontAlgn="base" hangingPunct="1">
        <a:spcBef>
          <a:spcPct val="0"/>
        </a:spcBef>
        <a:spcAft>
          <a:spcPct val="0"/>
        </a:spcAft>
        <a:defRPr sz="4400" b="1">
          <a:solidFill>
            <a:schemeClr val="bg1"/>
          </a:solidFill>
          <a:latin typeface="Tahoma" charset="0"/>
        </a:defRPr>
      </a:lvl6pPr>
      <a:lvl7pPr marL="914400" algn="ctr" rtl="0" eaLnBrk="1" fontAlgn="base" hangingPunct="1">
        <a:spcBef>
          <a:spcPct val="0"/>
        </a:spcBef>
        <a:spcAft>
          <a:spcPct val="0"/>
        </a:spcAft>
        <a:defRPr sz="4400" b="1">
          <a:solidFill>
            <a:schemeClr val="bg1"/>
          </a:solidFill>
          <a:latin typeface="Tahoma" charset="0"/>
        </a:defRPr>
      </a:lvl7pPr>
      <a:lvl8pPr marL="1371600" algn="ctr" rtl="0" eaLnBrk="1" fontAlgn="base" hangingPunct="1">
        <a:spcBef>
          <a:spcPct val="0"/>
        </a:spcBef>
        <a:spcAft>
          <a:spcPct val="0"/>
        </a:spcAft>
        <a:defRPr sz="4400" b="1">
          <a:solidFill>
            <a:schemeClr val="bg1"/>
          </a:solidFill>
          <a:latin typeface="Tahoma" charset="0"/>
        </a:defRPr>
      </a:lvl8pPr>
      <a:lvl9pPr marL="1828800" algn="ctr" rtl="0" eaLnBrk="1" fontAlgn="base" hangingPunct="1">
        <a:spcBef>
          <a:spcPct val="0"/>
        </a:spcBef>
        <a:spcAft>
          <a:spcPct val="0"/>
        </a:spcAft>
        <a:defRPr sz="4400" b="1">
          <a:solidFill>
            <a:schemeClr val="bg1"/>
          </a:solidFill>
          <a:latin typeface="Tahoma" charset="0"/>
        </a:defRPr>
      </a:lvl9pPr>
    </p:titleStyle>
    <p:bodyStyle>
      <a:lvl1pPr marL="230188" indent="-230188" algn="l" rtl="0" eaLnBrk="1" fontAlgn="base" hangingPunct="1">
        <a:spcBef>
          <a:spcPct val="20000"/>
        </a:spcBef>
        <a:spcAft>
          <a:spcPct val="0"/>
        </a:spcAft>
        <a:buChar char="•"/>
        <a:defRPr sz="2400" kern="1200">
          <a:solidFill>
            <a:schemeClr val="tx1"/>
          </a:solidFill>
          <a:latin typeface="+mn-lt"/>
          <a:ea typeface="+mn-ea"/>
          <a:cs typeface="+mn-cs"/>
        </a:defRPr>
      </a:lvl1pPr>
      <a:lvl2pPr marL="571500" indent="-227013" algn="l" rtl="0" eaLnBrk="1" fontAlgn="base" hangingPunct="1">
        <a:spcBef>
          <a:spcPct val="20000"/>
        </a:spcBef>
        <a:spcAft>
          <a:spcPct val="0"/>
        </a:spcAft>
        <a:buChar char="–"/>
        <a:defRPr sz="2200" kern="1200">
          <a:solidFill>
            <a:schemeClr val="tx1"/>
          </a:solidFill>
          <a:latin typeface="+mn-lt"/>
          <a:ea typeface="+mn-ea"/>
          <a:cs typeface="+mn-cs"/>
        </a:defRPr>
      </a:lvl2pPr>
      <a:lvl3pPr marL="855663" indent="-169863" algn="l" rtl="0" eaLnBrk="1" fontAlgn="base" hangingPunct="1">
        <a:spcBef>
          <a:spcPct val="20000"/>
        </a:spcBef>
        <a:spcAft>
          <a:spcPct val="0"/>
        </a:spcAft>
        <a:buChar char="•"/>
        <a:defRPr sz="2000" kern="1200">
          <a:solidFill>
            <a:schemeClr val="tx1"/>
          </a:solidFill>
          <a:latin typeface="+mn-lt"/>
          <a:ea typeface="+mn-ea"/>
          <a:cs typeface="+mn-cs"/>
        </a:defRPr>
      </a:lvl3pPr>
      <a:lvl4pPr marL="1144588" indent="-174625" algn="l" rtl="0" eaLnBrk="1" fontAlgn="base" hangingPunct="1">
        <a:spcBef>
          <a:spcPct val="20000"/>
        </a:spcBef>
        <a:spcAft>
          <a:spcPct val="0"/>
        </a:spcAft>
        <a:buChar char="–"/>
        <a:defRPr kern="1200">
          <a:solidFill>
            <a:schemeClr val="tx1"/>
          </a:solidFill>
          <a:latin typeface="+mn-lt"/>
          <a:ea typeface="+mn-ea"/>
          <a:cs typeface="+mn-cs"/>
        </a:defRPr>
      </a:lvl4pPr>
      <a:lvl5pPr marL="1487488" indent="-228600" algn="l" rtl="0" eaLnBrk="1" fontAlgn="base" hangingPunct="1">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codestepbystep.com/problem/view/java/arrays/longestSortedSequenc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odestepbystep.co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 106A, Lecture 27</a:t>
            </a:r>
            <a:br>
              <a:rPr lang="en-US" dirty="0"/>
            </a:br>
            <a:r>
              <a:rPr lang="en-US" dirty="0"/>
              <a:t>Final Exam Review 1</a:t>
            </a:r>
          </a:p>
        </p:txBody>
      </p:sp>
      <p:sp>
        <p:nvSpPr>
          <p:cNvPr id="4" name="TextBox 3"/>
          <p:cNvSpPr txBox="1"/>
          <p:nvPr/>
        </p:nvSpPr>
        <p:spPr>
          <a:xfrm>
            <a:off x="-1328928" y="5193792"/>
            <a:ext cx="184731" cy="369332"/>
          </a:xfrm>
          <a:prstGeom prst="rect">
            <a:avLst/>
          </a:prstGeom>
          <a:noFill/>
        </p:spPr>
        <p:txBody>
          <a:bodyPr wrap="none" rtlCol="0">
            <a:spAutoFit/>
          </a:bodyPr>
          <a:lstStyle/>
          <a:p>
            <a:endParaRPr lang="en-US"/>
          </a:p>
        </p:txBody>
      </p:sp>
      <p:sp>
        <p:nvSpPr>
          <p:cNvPr id="6" name="Rectangle 3"/>
          <p:cNvSpPr>
            <a:spLocks noGrp="1" noChangeArrowheads="1"/>
          </p:cNvSpPr>
          <p:nvPr>
            <p:ph type="subTitle" idx="1"/>
          </p:nvPr>
        </p:nvSpPr>
        <p:spPr>
          <a:xfrm>
            <a:off x="1371600" y="4572000"/>
            <a:ext cx="6400800" cy="1524000"/>
          </a:xfrm>
        </p:spPr>
        <p:txBody>
          <a:bodyPr/>
          <a:lstStyle/>
          <a:p>
            <a:r>
              <a:rPr lang="en-US" altLang="x-none" sz="1500" dirty="0"/>
              <a:t> </a:t>
            </a:r>
          </a:p>
        </p:txBody>
      </p:sp>
    </p:spTree>
    <p:extLst>
      <p:ext uri="{BB962C8B-B14F-4D97-AF65-F5344CB8AC3E}">
        <p14:creationId xmlns:p14="http://schemas.microsoft.com/office/powerpoint/2010/main" val="1564357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sym typeface="Wingdings" pitchFamily="2" charset="2"/>
              </a:rPr>
              <a:t>Lecture 9 (Problem-Solving with Strings): Identify situations where common String methods like length and substring are useful, solve problems that involve manipulating Strings (often through creating new Strings)</a:t>
            </a:r>
          </a:p>
          <a:p>
            <a:r>
              <a:rPr lang="en-US" sz="3600" dirty="0">
                <a:sym typeface="Wingdings" pitchFamily="2" charset="2"/>
              </a:rPr>
              <a:t>Lecture 10 (File Reading): Write programs that use files as sources of input data</a:t>
            </a:r>
          </a:p>
        </p:txBody>
      </p:sp>
    </p:spTree>
    <p:extLst>
      <p:ext uri="{BB962C8B-B14F-4D97-AF65-F5344CB8AC3E}">
        <p14:creationId xmlns:p14="http://schemas.microsoft.com/office/powerpoint/2010/main" val="2183479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sym typeface="Wingdings" pitchFamily="2" charset="2"/>
              </a:rPr>
              <a:t>Lectures 11 and 12 (Graphics): Write programs using five types of graphical objects (rectangles, ovals, lines, labels, and images), call methods on Objects</a:t>
            </a:r>
          </a:p>
          <a:p>
            <a:r>
              <a:rPr lang="en-US" sz="3600" dirty="0">
                <a:sym typeface="Wingdings" pitchFamily="2" charset="2"/>
              </a:rPr>
              <a:t>Lecture 13 (Animation): Use loops and pausing to animate graphical programs</a:t>
            </a:r>
          </a:p>
        </p:txBody>
      </p:sp>
    </p:spTree>
    <p:extLst>
      <p:ext uri="{BB962C8B-B14F-4D97-AF65-F5344CB8AC3E}">
        <p14:creationId xmlns:p14="http://schemas.microsoft.com/office/powerpoint/2010/main" val="710434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sym typeface="Wingdings" pitchFamily="2" charset="2"/>
              </a:rPr>
              <a:t>Lectures 14 (Events): Write programs that respond to mouse events, identify when it is appropriate to use instance variables</a:t>
            </a:r>
          </a:p>
          <a:p>
            <a:r>
              <a:rPr lang="en-US" sz="3600" dirty="0">
                <a:sym typeface="Wingdings" pitchFamily="2" charset="2"/>
              </a:rPr>
              <a:t>Lecture 15 (Memory): Recall that primitives are passed by value while Objects are passed by reference in Java, apply that knowledge to know which variables’ values change when they are modified in other methods</a:t>
            </a:r>
          </a:p>
        </p:txBody>
      </p:sp>
    </p:spTree>
    <p:extLst>
      <p:ext uri="{BB962C8B-B14F-4D97-AF65-F5344CB8AC3E}">
        <p14:creationId xmlns:p14="http://schemas.microsoft.com/office/powerpoint/2010/main" val="256554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sym typeface="Wingdings" pitchFamily="2" charset="2"/>
              </a:rPr>
              <a:t>Lectures 16 (Arrays): Describe the purpose of data structures in programming, know how to store data in and retrieve data from arrays</a:t>
            </a:r>
          </a:p>
          <a:p>
            <a:r>
              <a:rPr lang="en-US" sz="3600" dirty="0">
                <a:sym typeface="Wingdings" pitchFamily="2" charset="2"/>
              </a:rPr>
              <a:t>Lecture 17 (2D Arrays): Recognize 2D arrays as grids or arrays of arrays, apply nested for loops to working with 2D arrays</a:t>
            </a:r>
          </a:p>
          <a:p>
            <a:r>
              <a:rPr lang="en-US" sz="3600" dirty="0">
                <a:sym typeface="Wingdings" pitchFamily="2" charset="2"/>
              </a:rPr>
              <a:t>Lecture 18 (More Arrays): Identify uses for arrays in writing complex programs</a:t>
            </a:r>
          </a:p>
        </p:txBody>
      </p:sp>
    </p:spTree>
    <p:extLst>
      <p:ext uri="{BB962C8B-B14F-4D97-AF65-F5344CB8AC3E}">
        <p14:creationId xmlns:p14="http://schemas.microsoft.com/office/powerpoint/2010/main" val="2224538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sym typeface="Wingdings" pitchFamily="2" charset="2"/>
              </a:rPr>
              <a:t>Lectures 19 (</a:t>
            </a:r>
            <a:r>
              <a:rPr lang="en-US" sz="3600" dirty="0" err="1">
                <a:sym typeface="Wingdings" pitchFamily="2" charset="2"/>
              </a:rPr>
              <a:t>ArrayLists</a:t>
            </a:r>
            <a:r>
              <a:rPr lang="en-US" sz="3600" dirty="0">
                <a:sym typeface="Wingdings" pitchFamily="2" charset="2"/>
              </a:rPr>
              <a:t>): Know how to store data in and retrieve data from </a:t>
            </a:r>
            <a:r>
              <a:rPr lang="en-US" sz="3600" dirty="0" err="1">
                <a:sym typeface="Wingdings" pitchFamily="2" charset="2"/>
              </a:rPr>
              <a:t>ArrayLists</a:t>
            </a:r>
            <a:endParaRPr lang="en-US" sz="3600" dirty="0">
              <a:sym typeface="Wingdings" pitchFamily="2" charset="2"/>
            </a:endParaRPr>
          </a:p>
          <a:p>
            <a:r>
              <a:rPr lang="en-US" sz="3600" dirty="0">
                <a:sym typeface="Wingdings" pitchFamily="2" charset="2"/>
              </a:rPr>
              <a:t>Lecture 20 (</a:t>
            </a:r>
            <a:r>
              <a:rPr lang="en-US" sz="3600" dirty="0" err="1">
                <a:sym typeface="Wingdings" pitchFamily="2" charset="2"/>
              </a:rPr>
              <a:t>ArrayLists</a:t>
            </a:r>
            <a:r>
              <a:rPr lang="en-US" sz="3600" dirty="0">
                <a:sym typeface="Wingdings" pitchFamily="2" charset="2"/>
              </a:rPr>
              <a:t> and </a:t>
            </a:r>
            <a:r>
              <a:rPr lang="en-US" sz="3600" dirty="0" err="1">
                <a:sym typeface="Wingdings" pitchFamily="2" charset="2"/>
              </a:rPr>
              <a:t>HashMaps</a:t>
            </a:r>
            <a:r>
              <a:rPr lang="en-US" sz="3600" dirty="0">
                <a:sym typeface="Wingdings" pitchFamily="2" charset="2"/>
              </a:rPr>
              <a:t>): Know how to store data in and retrieve data from </a:t>
            </a:r>
            <a:r>
              <a:rPr lang="en-US" sz="3600" dirty="0" err="1">
                <a:sym typeface="Wingdings" pitchFamily="2" charset="2"/>
              </a:rPr>
              <a:t>HashMaps</a:t>
            </a:r>
            <a:r>
              <a:rPr lang="en-US" sz="3600" dirty="0">
                <a:sym typeface="Wingdings" pitchFamily="2" charset="2"/>
              </a:rPr>
              <a:t>, identify the most appropriate data structure between arrays, </a:t>
            </a:r>
            <a:r>
              <a:rPr lang="en-US" sz="3600" dirty="0" err="1">
                <a:sym typeface="Wingdings" pitchFamily="2" charset="2"/>
              </a:rPr>
              <a:t>ArrayLists</a:t>
            </a:r>
            <a:r>
              <a:rPr lang="en-US" sz="3600" dirty="0">
                <a:sym typeface="Wingdings" pitchFamily="2" charset="2"/>
              </a:rPr>
              <a:t>, and </a:t>
            </a:r>
            <a:r>
              <a:rPr lang="en-US" sz="3600" dirty="0" err="1">
                <a:sym typeface="Wingdings" pitchFamily="2" charset="2"/>
              </a:rPr>
              <a:t>HashMaps</a:t>
            </a:r>
            <a:r>
              <a:rPr lang="en-US" sz="3600" dirty="0">
                <a:sym typeface="Wingdings" pitchFamily="2" charset="2"/>
              </a:rPr>
              <a:t> for different storage needs</a:t>
            </a:r>
          </a:p>
        </p:txBody>
      </p:sp>
    </p:spTree>
    <p:extLst>
      <p:ext uri="{BB962C8B-B14F-4D97-AF65-F5344CB8AC3E}">
        <p14:creationId xmlns:p14="http://schemas.microsoft.com/office/powerpoint/2010/main" val="796267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sym typeface="Wingdings" pitchFamily="2" charset="2"/>
              </a:rPr>
              <a:t>Lectures 23 (Interactors and </a:t>
            </a:r>
            <a:r>
              <a:rPr lang="en-US" sz="3600" dirty="0" err="1">
                <a:sym typeface="Wingdings" pitchFamily="2" charset="2"/>
              </a:rPr>
              <a:t>GCanvas</a:t>
            </a:r>
            <a:r>
              <a:rPr lang="en-US" sz="3600" dirty="0">
                <a:sym typeface="Wingdings" pitchFamily="2" charset="2"/>
              </a:rPr>
              <a:t>): Know how to create graphical user interfaces (GUIs) with Java’s interactive components</a:t>
            </a:r>
          </a:p>
          <a:p>
            <a:r>
              <a:rPr lang="en-US" sz="3600" dirty="0">
                <a:sym typeface="Wingdings" pitchFamily="2" charset="2"/>
              </a:rPr>
              <a:t>Lecture 24 (</a:t>
            </a:r>
            <a:r>
              <a:rPr lang="en-US" sz="3600" dirty="0" err="1">
                <a:sym typeface="Wingdings" pitchFamily="2" charset="2"/>
              </a:rPr>
              <a:t>GCanvas</a:t>
            </a:r>
            <a:r>
              <a:rPr lang="en-US" sz="3600" dirty="0">
                <a:sym typeface="Wingdings" pitchFamily="2" charset="2"/>
              </a:rPr>
              <a:t>): Write richer graphical programs leveraging multiple classes</a:t>
            </a:r>
          </a:p>
          <a:p>
            <a:r>
              <a:rPr lang="en-US" sz="3600" dirty="0">
                <a:sym typeface="Wingdings" pitchFamily="2" charset="2"/>
              </a:rPr>
              <a:t>Lectures 24-26 (</a:t>
            </a:r>
            <a:r>
              <a:rPr lang="en-US" sz="3600" dirty="0" err="1">
                <a:sym typeface="Wingdings" pitchFamily="2" charset="2"/>
              </a:rPr>
              <a:t>BiasBars</a:t>
            </a:r>
            <a:r>
              <a:rPr lang="en-US" sz="3600" dirty="0">
                <a:sym typeface="Wingdings" pitchFamily="2" charset="2"/>
              </a:rPr>
              <a:t>, Life After CS106A): Identify real-world challenges where 106A-level programming knowledge can help</a:t>
            </a:r>
          </a:p>
        </p:txBody>
      </p:sp>
    </p:spTree>
    <p:extLst>
      <p:ext uri="{BB962C8B-B14F-4D97-AF65-F5344CB8AC3E}">
        <p14:creationId xmlns:p14="http://schemas.microsoft.com/office/powerpoint/2010/main" val="359611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r>
              <a:rPr lang="en-US" sz="3600" dirty="0">
                <a:sym typeface="Wingdings" pitchFamily="2" charset="2"/>
              </a:rPr>
              <a:t>Assignments gave you practice synthesizing lots of different topics from lecture</a:t>
            </a:r>
          </a:p>
          <a:p>
            <a:r>
              <a:rPr lang="en-US" sz="3600" dirty="0">
                <a:sym typeface="Wingdings" pitchFamily="2" charset="2"/>
              </a:rPr>
              <a:t>Exams assess the extent to which you are able to recall and </a:t>
            </a:r>
            <a:r>
              <a:rPr lang="en-US" sz="3600">
                <a:sym typeface="Wingdings" pitchFamily="2" charset="2"/>
              </a:rPr>
              <a:t>synthesize learning goals</a:t>
            </a:r>
            <a:endParaRPr lang="en-US" sz="3600" dirty="0">
              <a:sym typeface="Wingdings" pitchFamily="2" charset="2"/>
            </a:endParaRPr>
          </a:p>
          <a:p>
            <a:pPr lvl="1"/>
            <a:r>
              <a:rPr lang="en-US" sz="3400" dirty="0">
                <a:sym typeface="Wingdings" pitchFamily="2" charset="2"/>
              </a:rPr>
              <a:t>Because exams are high-pressure, timed situations, you don’t need to score spectacularly for me to believe that you understand the course’s material</a:t>
            </a:r>
          </a:p>
        </p:txBody>
      </p:sp>
    </p:spTree>
    <p:extLst>
      <p:ext uri="{BB962C8B-B14F-4D97-AF65-F5344CB8AC3E}">
        <p14:creationId xmlns:p14="http://schemas.microsoft.com/office/powerpoint/2010/main" val="2673772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Plan for today</a:t>
            </a:r>
          </a:p>
        </p:txBody>
      </p:sp>
      <p:sp>
        <p:nvSpPr>
          <p:cNvPr id="3" name="Plassholder for innhold 2"/>
          <p:cNvSpPr>
            <a:spLocks noGrp="1"/>
          </p:cNvSpPr>
          <p:nvPr>
            <p:ph idx="1"/>
          </p:nvPr>
        </p:nvSpPr>
        <p:spPr/>
        <p:txBody>
          <a:bodyPr/>
          <a:lstStyle/>
          <a:p>
            <a:r>
              <a:rPr lang="en-US" sz="3600" dirty="0">
                <a:solidFill>
                  <a:schemeClr val="bg1">
                    <a:lumMod val="75000"/>
                  </a:schemeClr>
                </a:solidFill>
              </a:rPr>
              <a:t>Announcements/Exam logistics</a:t>
            </a:r>
          </a:p>
          <a:p>
            <a:r>
              <a:rPr lang="en-US" sz="3600" dirty="0">
                <a:solidFill>
                  <a:schemeClr val="bg1">
                    <a:lumMod val="75000"/>
                  </a:schemeClr>
                </a:solidFill>
              </a:rPr>
              <a:t>Learning Goals</a:t>
            </a:r>
          </a:p>
          <a:p>
            <a:r>
              <a:rPr lang="en-US" sz="3600" dirty="0"/>
              <a:t>Graphics, Animation, Events</a:t>
            </a:r>
            <a:endParaRPr lang="en-US" sz="3600" dirty="0">
              <a:solidFill>
                <a:schemeClr val="bg1">
                  <a:lumMod val="75000"/>
                </a:schemeClr>
              </a:solidFill>
            </a:endParaRPr>
          </a:p>
          <a:p>
            <a:r>
              <a:rPr lang="en-US" sz="3600" dirty="0">
                <a:solidFill>
                  <a:schemeClr val="bg1">
                    <a:lumMod val="75000"/>
                  </a:schemeClr>
                </a:solidFill>
              </a:rPr>
              <a:t>Arrays</a:t>
            </a:r>
          </a:p>
          <a:p>
            <a:r>
              <a:rPr lang="en-US" sz="3600" dirty="0" err="1">
                <a:solidFill>
                  <a:schemeClr val="bg1">
                    <a:lumMod val="75000"/>
                  </a:schemeClr>
                </a:solidFill>
              </a:rPr>
              <a:t>ArrayLists</a:t>
            </a:r>
            <a:endParaRPr lang="en-US" sz="3600" dirty="0">
              <a:solidFill>
                <a:schemeClr val="bg1">
                  <a:lumMod val="75000"/>
                </a:schemeClr>
              </a:solidFill>
            </a:endParaRPr>
          </a:p>
          <a:p>
            <a:r>
              <a:rPr lang="en-US" sz="3600" dirty="0" err="1">
                <a:solidFill>
                  <a:schemeClr val="bg1">
                    <a:lumMod val="75000"/>
                  </a:schemeClr>
                </a:solidFill>
              </a:rPr>
              <a:t>HashMaps</a:t>
            </a:r>
            <a:endParaRPr lang="en-US" sz="3600" dirty="0">
              <a:solidFill>
                <a:schemeClr val="bg1">
                  <a:lumMod val="75000"/>
                </a:schemeClr>
              </a:solidFill>
            </a:endParaRPr>
          </a:p>
          <a:p>
            <a:pPr marL="0" indent="0">
              <a:buNone/>
            </a:pPr>
            <a:endParaRPr lang="en-US" sz="3600" dirty="0">
              <a:solidFill>
                <a:schemeClr val="bg1">
                  <a:lumMod val="75000"/>
                </a:schemeClr>
              </a:solidFill>
            </a:endParaRPr>
          </a:p>
        </p:txBody>
      </p:sp>
    </p:spTree>
    <p:extLst>
      <p:ext uri="{BB962C8B-B14F-4D97-AF65-F5344CB8AC3E}">
        <p14:creationId xmlns:p14="http://schemas.microsoft.com/office/powerpoint/2010/main" val="3351611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Graphics</a:t>
            </a:r>
          </a:p>
        </p:txBody>
      </p:sp>
      <p:sp>
        <p:nvSpPr>
          <p:cNvPr id="3" name="Plassholder for innhold 2"/>
          <p:cNvSpPr>
            <a:spLocks noGrp="1"/>
          </p:cNvSpPr>
          <p:nvPr>
            <p:ph idx="1"/>
          </p:nvPr>
        </p:nvSpPr>
        <p:spPr/>
        <p:txBody>
          <a:bodyPr/>
          <a:lstStyle/>
          <a:p>
            <a:r>
              <a:rPr lang="en-US" dirty="0"/>
              <a:t>Look at lecture slides for lists of different </a:t>
            </a:r>
            <a:r>
              <a:rPr lang="en-US" dirty="0" err="1"/>
              <a:t>GObject</a:t>
            </a:r>
            <a:r>
              <a:rPr lang="en-US" dirty="0"/>
              <a:t> types and their methods</a:t>
            </a:r>
          </a:p>
          <a:p>
            <a:r>
              <a:rPr lang="en-US" dirty="0"/>
              <a:t>Remember: the x and y of </a:t>
            </a:r>
            <a:r>
              <a:rPr lang="en-US" dirty="0" err="1"/>
              <a:t>GRect</a:t>
            </a:r>
            <a:r>
              <a:rPr lang="en-US" dirty="0"/>
              <a:t>, </a:t>
            </a:r>
            <a:r>
              <a:rPr lang="en-US" dirty="0" err="1"/>
              <a:t>GOval</a:t>
            </a:r>
            <a:r>
              <a:rPr lang="en-US" dirty="0"/>
              <a:t>, etc. is their </a:t>
            </a:r>
            <a:r>
              <a:rPr lang="en-US" b="1" dirty="0"/>
              <a:t>upper-left corner</a:t>
            </a:r>
            <a:endParaRPr lang="en-US" dirty="0"/>
          </a:p>
        </p:txBody>
      </p:sp>
    </p:spTree>
    <p:extLst>
      <p:ext uri="{BB962C8B-B14F-4D97-AF65-F5344CB8AC3E}">
        <p14:creationId xmlns:p14="http://schemas.microsoft.com/office/powerpoint/2010/main" val="207863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Animation</a:t>
            </a:r>
          </a:p>
        </p:txBody>
      </p:sp>
      <p:sp>
        <p:nvSpPr>
          <p:cNvPr id="3" name="Plassholder for innhold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dirty="0"/>
              <a:t>Standard format for animation code: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rgbClr val="931A68"/>
                </a:solidFill>
                <a:latin typeface="Consolas" charset="0"/>
                <a:ea typeface="Consolas" charset="0"/>
                <a:cs typeface="Consolas" charset="0"/>
              </a:rPr>
              <a:t>while</a:t>
            </a:r>
            <a:r>
              <a:rPr lang="en-US" dirty="0">
                <a:latin typeface="Consolas" charset="0"/>
                <a:ea typeface="Consolas" charset="0"/>
                <a:cs typeface="Consolas" charset="0"/>
              </a:rPr>
              <a:t> (</a:t>
            </a:r>
            <a:r>
              <a:rPr lang="en-US" b="1" i="1" dirty="0">
                <a:latin typeface="Consolas" charset="0"/>
                <a:ea typeface="Consolas" charset="0"/>
                <a:cs typeface="Consolas" charset="0"/>
              </a:rPr>
              <a:t>condition</a:t>
            </a:r>
            <a:r>
              <a:rPr lang="en-US" dirty="0">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Consolas" charset="0"/>
                <a:ea typeface="Consolas" charset="0"/>
                <a:cs typeface="Consolas" charset="0"/>
              </a:rPr>
              <a:t>	</a:t>
            </a:r>
            <a:r>
              <a:rPr lang="en-US" b="1" i="1" dirty="0">
                <a:latin typeface="Consolas" charset="0"/>
                <a:ea typeface="Consolas" charset="0"/>
                <a:cs typeface="Consolas" charset="0"/>
              </a:rPr>
              <a:t>update graphics</a:t>
            </a:r>
          </a:p>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charset="0"/>
                <a:ea typeface="Consolas" charset="0"/>
                <a:cs typeface="Consolas" charset="0"/>
              </a:rPr>
              <a:t>	pause(</a:t>
            </a:r>
            <a:r>
              <a:rPr lang="en-US" dirty="0">
                <a:solidFill>
                  <a:srgbClr val="0326CC"/>
                </a:solidFill>
                <a:latin typeface="Consolas" charset="0"/>
                <a:ea typeface="Consolas" charset="0"/>
                <a:cs typeface="Consolas" charset="0"/>
              </a:rPr>
              <a:t>PAUSE_TIME</a:t>
            </a:r>
            <a:r>
              <a:rPr lang="en-US" dirty="0">
                <a:solidFill>
                  <a:srgbClr val="000000"/>
                </a:solidFill>
                <a:latin typeface="Consolas" charset="0"/>
                <a:ea typeface="Consolas" charset="0"/>
                <a:cs typeface="Consolas" charset="0"/>
              </a:rPr>
              <a:t>);</a:t>
            </a:r>
            <a:endParaRPr lang="en-US" dirty="0">
              <a:solidFill>
                <a:srgbClr val="0326CC"/>
              </a:solidFill>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b="1" dirty="0"/>
          </a:p>
        </p:txBody>
      </p:sp>
    </p:spTree>
    <p:extLst>
      <p:ext uri="{BB962C8B-B14F-4D97-AF65-F5344CB8AC3E}">
        <p14:creationId xmlns:p14="http://schemas.microsoft.com/office/powerpoint/2010/main" val="3338810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Plan for today</a:t>
            </a:r>
          </a:p>
        </p:txBody>
      </p:sp>
      <p:sp>
        <p:nvSpPr>
          <p:cNvPr id="3" name="Plassholder for innhold 2"/>
          <p:cNvSpPr>
            <a:spLocks noGrp="1"/>
          </p:cNvSpPr>
          <p:nvPr>
            <p:ph idx="1"/>
          </p:nvPr>
        </p:nvSpPr>
        <p:spPr/>
        <p:txBody>
          <a:bodyPr/>
          <a:lstStyle/>
          <a:p>
            <a:r>
              <a:rPr lang="en-US" sz="3600" dirty="0"/>
              <a:t>Announcements/Exam logistics</a:t>
            </a:r>
          </a:p>
          <a:p>
            <a:r>
              <a:rPr lang="en-US" sz="3600" dirty="0"/>
              <a:t>Learning Goals</a:t>
            </a:r>
          </a:p>
          <a:p>
            <a:r>
              <a:rPr lang="en-US" sz="3600" dirty="0"/>
              <a:t>Graphics, Animation, Events</a:t>
            </a:r>
          </a:p>
          <a:p>
            <a:r>
              <a:rPr lang="en-US" sz="3600" dirty="0"/>
              <a:t>Arrays</a:t>
            </a:r>
          </a:p>
          <a:p>
            <a:r>
              <a:rPr lang="en-US" sz="3600" dirty="0" err="1"/>
              <a:t>ArrayLists</a:t>
            </a:r>
            <a:endParaRPr lang="en-US" sz="3600" dirty="0"/>
          </a:p>
          <a:p>
            <a:r>
              <a:rPr lang="en-US" sz="3600" dirty="0" err="1"/>
              <a:t>HashMaps</a:t>
            </a:r>
            <a:endParaRPr lang="en-US" sz="3600" dirty="0"/>
          </a:p>
        </p:txBody>
      </p:sp>
    </p:spTree>
    <p:extLst>
      <p:ext uri="{BB962C8B-B14F-4D97-AF65-F5344CB8AC3E}">
        <p14:creationId xmlns:p14="http://schemas.microsoft.com/office/powerpoint/2010/main" val="272777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Events</a:t>
            </a:r>
          </a:p>
        </p:txBody>
      </p:sp>
      <p:sp>
        <p:nvSpPr>
          <p:cNvPr id="3" name="Plassholder for innhold 2"/>
          <p:cNvSpPr>
            <a:spLocks noGrp="1"/>
          </p:cNvSpPr>
          <p:nvPr>
            <p:ph idx="1"/>
          </p:nvPr>
        </p:nvSpPr>
        <p:spPr/>
        <p:txBody>
          <a:bodyPr/>
          <a:lstStyle/>
          <a:p>
            <a:r>
              <a:rPr lang="en-US" dirty="0"/>
              <a:t>Two ways for Java to run your code: from run() and from event handlers (</a:t>
            </a:r>
            <a:r>
              <a:rPr lang="en-US" dirty="0" err="1"/>
              <a:t>mouseClicked</a:t>
            </a:r>
            <a:r>
              <a:rPr lang="en-US" dirty="0"/>
              <a:t>, </a:t>
            </a:r>
            <a:r>
              <a:rPr lang="en-US" dirty="0" err="1"/>
              <a:t>mouseMoved</a:t>
            </a:r>
            <a:r>
              <a:rPr lang="en-US" dirty="0"/>
              <a:t>, </a:t>
            </a:r>
            <a:r>
              <a:rPr lang="en-US" dirty="0" err="1"/>
              <a:t>actionPerformed</a:t>
            </a:r>
            <a:r>
              <a:rPr lang="en-US" dirty="0"/>
              <a:t>, etc.)</a:t>
            </a:r>
          </a:p>
          <a:p>
            <a:r>
              <a:rPr lang="en-US" dirty="0"/>
              <a:t>Event handlers must have exactly the specified signature; otherwise they won’t work!</a:t>
            </a:r>
          </a:p>
          <a:p>
            <a:pPr marL="344487" lvl="1" indent="0">
              <a:buNone/>
            </a:pPr>
            <a:r>
              <a:rPr lang="en-US" dirty="0"/>
              <a:t>	e.g.,  </a:t>
            </a:r>
            <a:r>
              <a:rPr lang="en-US" b="1" dirty="0">
                <a:latin typeface="Consolas" charset="0"/>
                <a:ea typeface="Consolas" charset="0"/>
                <a:cs typeface="Consolas" charset="0"/>
              </a:rPr>
              <a:t>public void </a:t>
            </a:r>
            <a:r>
              <a:rPr lang="en-US" b="1" dirty="0" err="1">
                <a:latin typeface="Consolas" charset="0"/>
                <a:ea typeface="Consolas" charset="0"/>
                <a:cs typeface="Consolas" charset="0"/>
              </a:rPr>
              <a:t>mouseClicked</a:t>
            </a:r>
            <a:r>
              <a:rPr lang="en-US" b="1" dirty="0">
                <a:latin typeface="Consolas" charset="0"/>
                <a:ea typeface="Consolas" charset="0"/>
                <a:cs typeface="Consolas" charset="0"/>
              </a:rPr>
              <a:t>(</a:t>
            </a:r>
            <a:r>
              <a:rPr lang="en-US" b="1" dirty="0" err="1">
                <a:latin typeface="Consolas" charset="0"/>
                <a:ea typeface="Consolas" charset="0"/>
                <a:cs typeface="Consolas" charset="0"/>
              </a:rPr>
              <a:t>MouseEvent</a:t>
            </a:r>
            <a:r>
              <a:rPr lang="en-US" b="1" dirty="0">
                <a:latin typeface="Consolas" charset="0"/>
                <a:ea typeface="Consolas" charset="0"/>
                <a:cs typeface="Consolas" charset="0"/>
              </a:rPr>
              <a:t> e)</a:t>
            </a:r>
          </a:p>
          <a:p>
            <a:r>
              <a:rPr lang="en-US" dirty="0">
                <a:latin typeface="Calibri" charset="0"/>
                <a:ea typeface="Calibri" charset="0"/>
                <a:cs typeface="Calibri" charset="0"/>
              </a:rPr>
              <a:t>If you need access to a variable in an event handler that you use elsewhere in your code, it should be an instance variable (e.g., paddle in Breakout)</a:t>
            </a:r>
          </a:p>
        </p:txBody>
      </p:sp>
    </p:spTree>
    <p:extLst>
      <p:ext uri="{BB962C8B-B14F-4D97-AF65-F5344CB8AC3E}">
        <p14:creationId xmlns:p14="http://schemas.microsoft.com/office/powerpoint/2010/main" val="349352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Plan for today</a:t>
            </a:r>
          </a:p>
        </p:txBody>
      </p:sp>
      <p:sp>
        <p:nvSpPr>
          <p:cNvPr id="3" name="Plassholder for innhold 2"/>
          <p:cNvSpPr>
            <a:spLocks noGrp="1"/>
          </p:cNvSpPr>
          <p:nvPr>
            <p:ph idx="1"/>
          </p:nvPr>
        </p:nvSpPr>
        <p:spPr/>
        <p:txBody>
          <a:bodyPr/>
          <a:lstStyle/>
          <a:p>
            <a:r>
              <a:rPr lang="en-US" sz="3600" dirty="0">
                <a:solidFill>
                  <a:schemeClr val="bg1">
                    <a:lumMod val="75000"/>
                  </a:schemeClr>
                </a:solidFill>
              </a:rPr>
              <a:t>Announcements/Exam logistics</a:t>
            </a:r>
          </a:p>
          <a:p>
            <a:r>
              <a:rPr lang="en-US" sz="3600" dirty="0">
                <a:solidFill>
                  <a:schemeClr val="bg1">
                    <a:lumMod val="75000"/>
                  </a:schemeClr>
                </a:solidFill>
              </a:rPr>
              <a:t>Learning Goals</a:t>
            </a:r>
          </a:p>
          <a:p>
            <a:r>
              <a:rPr lang="en-US" sz="3600" dirty="0">
                <a:solidFill>
                  <a:schemeClr val="bg1">
                    <a:lumMod val="75000"/>
                  </a:schemeClr>
                </a:solidFill>
              </a:rPr>
              <a:t>Graphics, Animation, Events</a:t>
            </a:r>
          </a:p>
          <a:p>
            <a:r>
              <a:rPr lang="en-US" sz="3600" dirty="0"/>
              <a:t>Arrays</a:t>
            </a:r>
          </a:p>
          <a:p>
            <a:r>
              <a:rPr lang="en-US" sz="3600" dirty="0" err="1">
                <a:solidFill>
                  <a:schemeClr val="bg1">
                    <a:lumMod val="75000"/>
                  </a:schemeClr>
                </a:solidFill>
              </a:rPr>
              <a:t>ArrayLists</a:t>
            </a:r>
            <a:endParaRPr lang="en-US" sz="3600" dirty="0">
              <a:solidFill>
                <a:schemeClr val="bg1">
                  <a:lumMod val="75000"/>
                </a:schemeClr>
              </a:solidFill>
            </a:endParaRPr>
          </a:p>
          <a:p>
            <a:r>
              <a:rPr lang="en-US" sz="3600" dirty="0" err="1">
                <a:solidFill>
                  <a:schemeClr val="bg1">
                    <a:lumMod val="75000"/>
                  </a:schemeClr>
                </a:solidFill>
              </a:rPr>
              <a:t>HashMaps</a:t>
            </a:r>
            <a:endParaRPr lang="en-US" sz="3600" dirty="0">
              <a:solidFill>
                <a:schemeClr val="bg1">
                  <a:lumMod val="75000"/>
                </a:schemeClr>
              </a:solidFill>
            </a:endParaRPr>
          </a:p>
          <a:p>
            <a:pPr marL="0" indent="0">
              <a:buNone/>
            </a:pPr>
            <a:endParaRPr lang="en-US" sz="3600" dirty="0">
              <a:solidFill>
                <a:schemeClr val="bg1">
                  <a:lumMod val="75000"/>
                </a:schemeClr>
              </a:solidFill>
            </a:endParaRPr>
          </a:p>
        </p:txBody>
      </p:sp>
    </p:spTree>
    <p:extLst>
      <p:ext uri="{BB962C8B-B14F-4D97-AF65-F5344CB8AC3E}">
        <p14:creationId xmlns:p14="http://schemas.microsoft.com/office/powerpoint/2010/main" val="1004195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1D Arrays</a:t>
            </a:r>
          </a:p>
        </p:txBody>
      </p:sp>
      <p:sp>
        <p:nvSpPr>
          <p:cNvPr id="3" name="Plassholder for innhold 2"/>
          <p:cNvSpPr>
            <a:spLocks noGrp="1"/>
          </p:cNvSpPr>
          <p:nvPr>
            <p:ph idx="1"/>
          </p:nvPr>
        </p:nvSpPr>
        <p:spPr/>
        <p:txBody>
          <a:bodyPr/>
          <a:lstStyle/>
          <a:p>
            <a:r>
              <a:rPr lang="en-US" dirty="0"/>
              <a:t>An </a:t>
            </a:r>
            <a:r>
              <a:rPr lang="en-US" b="1" dirty="0"/>
              <a:t>array</a:t>
            </a:r>
            <a:r>
              <a:rPr lang="en-US" dirty="0"/>
              <a:t> is a fixed-length list of a single type of thing.</a:t>
            </a:r>
          </a:p>
          <a:p>
            <a:r>
              <a:rPr lang="en-US" dirty="0"/>
              <a:t>An array can store </a:t>
            </a:r>
            <a:r>
              <a:rPr lang="en-US" b="1" dirty="0"/>
              <a:t>primitives</a:t>
            </a:r>
            <a:r>
              <a:rPr lang="en-US" dirty="0"/>
              <a:t> and </a:t>
            </a:r>
            <a:r>
              <a:rPr lang="en-US" b="1" dirty="0"/>
              <a:t>objects</a:t>
            </a:r>
            <a:r>
              <a:rPr lang="en-US" dirty="0"/>
              <a:t>.</a:t>
            </a:r>
          </a:p>
          <a:p>
            <a:r>
              <a:rPr lang="en-US" dirty="0"/>
              <a:t>You cannot call methods on arrays, e.g., no </a:t>
            </a:r>
            <a:r>
              <a:rPr lang="en-US" dirty="0" err="1"/>
              <a:t>myArray.contains</a:t>
            </a:r>
            <a:r>
              <a:rPr lang="en-US" dirty="0"/>
              <a:t>()</a:t>
            </a:r>
          </a:p>
          <a:p>
            <a:r>
              <a:rPr lang="en-US" dirty="0"/>
              <a:t>Get the length by saying </a:t>
            </a:r>
            <a:r>
              <a:rPr lang="en-US" dirty="0" err="1"/>
              <a:t>myArray.length</a:t>
            </a:r>
            <a:r>
              <a:rPr lang="en-US" dirty="0"/>
              <a:t>. (No parentheses!)</a:t>
            </a:r>
          </a:p>
          <a:p>
            <a:r>
              <a:rPr lang="en-US" dirty="0"/>
              <a:t>Print array with </a:t>
            </a:r>
            <a:r>
              <a:rPr lang="en-US" dirty="0" err="1"/>
              <a:t>Arrays.toString</a:t>
            </a:r>
            <a:r>
              <a:rPr lang="en-US" dirty="0"/>
              <a:t>(</a:t>
            </a:r>
            <a:r>
              <a:rPr lang="en-US" dirty="0" err="1"/>
              <a:t>myArray</a:t>
            </a:r>
            <a:r>
              <a:rPr lang="en-US" dirty="0"/>
              <a:t>), </a:t>
            </a:r>
            <a:r>
              <a:rPr lang="en-US" b="1" dirty="0"/>
              <a:t>not</a:t>
            </a:r>
            <a:r>
              <a:rPr lang="en-US" dirty="0"/>
              <a:t> </a:t>
            </a:r>
            <a:r>
              <a:rPr lang="en-US" dirty="0" err="1"/>
              <a:t>println</a:t>
            </a:r>
            <a:r>
              <a:rPr lang="en-US" dirty="0"/>
              <a:t>(</a:t>
            </a:r>
            <a:r>
              <a:rPr lang="en-US" dirty="0" err="1"/>
              <a:t>myArray</a:t>
            </a:r>
            <a:r>
              <a:rPr lang="en-US" dirty="0"/>
              <a:t>)!</a:t>
            </a:r>
          </a:p>
          <a:p>
            <a:pPr marL="0" indent="0">
              <a:buNone/>
            </a:pPr>
            <a:r>
              <a:rPr lang="en-US" dirty="0"/>
              <a:t>		     </a:t>
            </a:r>
            <a:r>
              <a:rPr lang="en-US" dirty="0">
                <a:latin typeface="Consolas" charset="0"/>
                <a:ea typeface="Consolas" charset="0"/>
                <a:cs typeface="Consolas" charset="0"/>
              </a:rPr>
              <a:t>      [2, 4, 6, 8]     [I@4ddced80</a:t>
            </a:r>
          </a:p>
        </p:txBody>
      </p:sp>
    </p:spTree>
    <p:extLst>
      <p:ext uri="{BB962C8B-B14F-4D97-AF65-F5344CB8AC3E}">
        <p14:creationId xmlns:p14="http://schemas.microsoft.com/office/powerpoint/2010/main" val="63781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1D </a:t>
            </a:r>
            <a:r>
              <a:rPr lang="nb-NO" dirty="0" err="1"/>
              <a:t>Array</a:t>
            </a:r>
            <a:r>
              <a:rPr lang="nb-NO" dirty="0"/>
              <a:t> </a:t>
            </a:r>
            <a:r>
              <a:rPr lang="nb-NO" dirty="0" err="1"/>
              <a:t>Practice</a:t>
            </a:r>
            <a:endParaRPr lang="nb-NO" dirty="0"/>
          </a:p>
        </p:txBody>
      </p:sp>
      <p:sp>
        <p:nvSpPr>
          <p:cNvPr id="3" name="Plassholder for innhold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b-NO" sz="1800" dirty="0">
                <a:latin typeface="Calibri" charset="0"/>
                <a:ea typeface="Calibri" charset="0"/>
                <a:cs typeface="Calibri" charset="0"/>
              </a:rPr>
              <a:t>Write </a:t>
            </a:r>
            <a:r>
              <a:rPr lang="nb-NO" sz="1800" dirty="0" err="1">
                <a:latin typeface="Calibri" charset="0"/>
                <a:ea typeface="Calibri" charset="0"/>
                <a:cs typeface="Calibri" charset="0"/>
              </a:rPr>
              <a:t>the</a:t>
            </a:r>
            <a:r>
              <a:rPr lang="nb-NO" sz="1800" dirty="0">
                <a:latin typeface="Calibri" charset="0"/>
                <a:ea typeface="Calibri" charset="0"/>
                <a:cs typeface="Calibri" charset="0"/>
              </a:rPr>
              <a:t> </a:t>
            </a:r>
            <a:r>
              <a:rPr lang="nb-NO" sz="1800" dirty="0" err="1">
                <a:latin typeface="Calibri" charset="0"/>
                <a:ea typeface="Calibri" charset="0"/>
                <a:cs typeface="Calibri" charset="0"/>
              </a:rPr>
              <a:t>method</a:t>
            </a:r>
            <a:r>
              <a:rPr lang="nb-NO" sz="1800" dirty="0">
                <a:latin typeface="Consolas" charset="0"/>
                <a:ea typeface="Consolas" charset="0"/>
                <a:cs typeface="Consolas" charset="0"/>
              </a:rPr>
              <a:t> </a:t>
            </a:r>
            <a:r>
              <a:rPr lang="nb-NO" sz="1800" dirty="0" err="1">
                <a:latin typeface="Consolas" charset="0"/>
                <a:ea typeface="Consolas" charset="0"/>
                <a:cs typeface="Consolas" charset="0"/>
              </a:rPr>
              <a:t>int</a:t>
            </a:r>
            <a:r>
              <a:rPr lang="nb-NO" sz="1800" dirty="0">
                <a:latin typeface="Consolas" charset="0"/>
                <a:ea typeface="Consolas" charset="0"/>
                <a:cs typeface="Consolas" charset="0"/>
              </a:rPr>
              <a:t> </a:t>
            </a:r>
            <a:r>
              <a:rPr lang="nb-NO" sz="1800" dirty="0" err="1">
                <a:latin typeface="Consolas" charset="0"/>
                <a:ea typeface="Consolas" charset="0"/>
                <a:cs typeface="Consolas" charset="0"/>
              </a:rPr>
              <a:t>longestSortedSequence</a:t>
            </a:r>
            <a:r>
              <a:rPr lang="nb-NO" sz="1800" dirty="0">
                <a:latin typeface="Consolas" charset="0"/>
                <a:ea typeface="Consolas" charset="0"/>
                <a:cs typeface="Consolas" charset="0"/>
              </a:rPr>
              <a:t>(</a:t>
            </a:r>
            <a:r>
              <a:rPr lang="nb-NO" sz="1800" dirty="0" err="1">
                <a:latin typeface="Consolas" charset="0"/>
                <a:ea typeface="Consolas" charset="0"/>
                <a:cs typeface="Consolas" charset="0"/>
              </a:rPr>
              <a:t>int</a:t>
            </a:r>
            <a:r>
              <a:rPr lang="nb-NO" sz="1800" dirty="0">
                <a:latin typeface="Consolas" charset="0"/>
                <a:ea typeface="Consolas" charset="0"/>
                <a:cs typeface="Consolas" charset="0"/>
              </a:rPr>
              <a:t>[] </a:t>
            </a:r>
            <a:r>
              <a:rPr lang="nb-NO" sz="1800" dirty="0" err="1">
                <a:latin typeface="Consolas" charset="0"/>
                <a:ea typeface="Consolas" charset="0"/>
                <a:cs typeface="Consolas" charset="0"/>
              </a:rPr>
              <a:t>array</a:t>
            </a:r>
            <a:r>
              <a:rPr lang="nb-NO" sz="1800" dirty="0">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alibri" charset="0"/>
              <a:ea typeface="Calibri" charset="0"/>
              <a:cs typeface="Calibri"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b-NO" sz="1800" dirty="0">
                <a:latin typeface="Calibri" charset="0"/>
                <a:ea typeface="Calibri" charset="0"/>
                <a:cs typeface="Calibri" charset="0"/>
              </a:rPr>
              <a:t>e.g. </a:t>
            </a:r>
            <a:r>
              <a:rPr lang="nb-NO" sz="1800" dirty="0" err="1">
                <a:latin typeface="Consolas" charset="0"/>
                <a:ea typeface="Consolas" charset="0"/>
                <a:cs typeface="Consolas" charset="0"/>
              </a:rPr>
              <a:t>int</a:t>
            </a:r>
            <a:r>
              <a:rPr lang="nb-NO" sz="1800" dirty="0">
                <a:latin typeface="Consolas" charset="0"/>
                <a:ea typeface="Consolas" charset="0"/>
                <a:cs typeface="Consolas" charset="0"/>
              </a:rPr>
              <a:t>[] </a:t>
            </a:r>
            <a:r>
              <a:rPr lang="nb-NO" sz="1800" dirty="0" err="1">
                <a:latin typeface="Consolas" charset="0"/>
                <a:ea typeface="Consolas" charset="0"/>
                <a:cs typeface="Consolas" charset="0"/>
              </a:rPr>
              <a:t>array</a:t>
            </a:r>
            <a:r>
              <a:rPr lang="nb-NO" sz="1800" dirty="0">
                <a:latin typeface="Consolas" charset="0"/>
                <a:ea typeface="Consolas" charset="0"/>
                <a:cs typeface="Consolas" charset="0"/>
              </a:rPr>
              <a:t> = {3, 8, 10, 1, 9, 14, -3, 0, 14, 207, 56, 98, 12}</a:t>
            </a: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b-NO" sz="1800" dirty="0" err="1">
                <a:latin typeface="Calibri" charset="0"/>
                <a:ea typeface="Calibri" charset="0"/>
                <a:cs typeface="Calibri" charset="0"/>
              </a:rPr>
              <a:t>Sorted</a:t>
            </a:r>
            <a:r>
              <a:rPr lang="nb-NO" sz="1800" dirty="0">
                <a:latin typeface="Calibri" charset="0"/>
                <a:ea typeface="Calibri" charset="0"/>
                <a:cs typeface="Calibri" charset="0"/>
              </a:rPr>
              <a:t> in </a:t>
            </a:r>
            <a:r>
              <a:rPr lang="nb-NO" sz="1800" dirty="0" err="1">
                <a:latin typeface="Calibri" charset="0"/>
                <a:ea typeface="Calibri" charset="0"/>
                <a:cs typeface="Calibri" charset="0"/>
              </a:rPr>
              <a:t>this</a:t>
            </a:r>
            <a:r>
              <a:rPr lang="nb-NO" sz="1800" dirty="0">
                <a:latin typeface="Calibri" charset="0"/>
                <a:ea typeface="Calibri" charset="0"/>
                <a:cs typeface="Calibri" charset="0"/>
              </a:rPr>
              <a:t> case </a:t>
            </a:r>
            <a:r>
              <a:rPr lang="nb-NO" sz="1800" dirty="0" err="1">
                <a:latin typeface="Calibri" charset="0"/>
                <a:ea typeface="Calibri" charset="0"/>
                <a:cs typeface="Calibri" charset="0"/>
              </a:rPr>
              <a:t>means</a:t>
            </a:r>
            <a:r>
              <a:rPr lang="nb-NO" sz="1800" dirty="0">
                <a:latin typeface="Calibri" charset="0"/>
                <a:ea typeface="Calibri" charset="0"/>
                <a:cs typeface="Calibri" charset="0"/>
              </a:rPr>
              <a:t> </a:t>
            </a:r>
            <a:r>
              <a:rPr lang="nb-NO" sz="1800" dirty="0" err="1">
                <a:latin typeface="Calibri" charset="0"/>
                <a:ea typeface="Calibri" charset="0"/>
                <a:cs typeface="Calibri" charset="0"/>
              </a:rPr>
              <a:t>nondecreasing</a:t>
            </a:r>
            <a:r>
              <a:rPr lang="nb-NO" sz="1800" dirty="0">
                <a:latin typeface="Calibri" charset="0"/>
                <a:ea typeface="Calibri" charset="0"/>
                <a:cs typeface="Calibri" charset="0"/>
              </a:rPr>
              <a:t>, so a </a:t>
            </a:r>
            <a:r>
              <a:rPr lang="nb-NO" sz="1800" dirty="0" err="1">
                <a:latin typeface="Calibri" charset="0"/>
                <a:ea typeface="Calibri" charset="0"/>
                <a:cs typeface="Calibri" charset="0"/>
              </a:rPr>
              <a:t>sequence</a:t>
            </a:r>
            <a:r>
              <a:rPr lang="nb-NO" sz="1800" dirty="0">
                <a:latin typeface="Calibri" charset="0"/>
                <a:ea typeface="Calibri" charset="0"/>
                <a:cs typeface="Calibri" charset="0"/>
              </a:rPr>
              <a:t> </a:t>
            </a:r>
            <a:r>
              <a:rPr lang="nb-NO" sz="1800" dirty="0" err="1">
                <a:latin typeface="Calibri" charset="0"/>
                <a:ea typeface="Calibri" charset="0"/>
                <a:cs typeface="Calibri" charset="0"/>
              </a:rPr>
              <a:t>could</a:t>
            </a:r>
            <a:r>
              <a:rPr lang="nb-NO" sz="1800" dirty="0">
                <a:latin typeface="Calibri" charset="0"/>
                <a:ea typeface="Calibri" charset="0"/>
                <a:cs typeface="Calibri" charset="0"/>
              </a:rPr>
              <a:t> </a:t>
            </a:r>
            <a:r>
              <a:rPr lang="nb-NO" sz="1800" dirty="0" err="1">
                <a:latin typeface="Calibri" charset="0"/>
                <a:ea typeface="Calibri" charset="0"/>
                <a:cs typeface="Calibri" charset="0"/>
              </a:rPr>
              <a:t>contain</a:t>
            </a:r>
            <a:r>
              <a:rPr lang="nb-NO" sz="1800" dirty="0">
                <a:latin typeface="Calibri" charset="0"/>
                <a:ea typeface="Calibri" charset="0"/>
                <a:cs typeface="Calibri" charset="0"/>
              </a:rPr>
              <a:t> </a:t>
            </a:r>
            <a:r>
              <a:rPr lang="nb-NO" sz="1800" dirty="0" err="1">
                <a:latin typeface="Calibri" charset="0"/>
                <a:ea typeface="Calibri" charset="0"/>
                <a:cs typeface="Calibri" charset="0"/>
              </a:rPr>
              <a:t>duplicates</a:t>
            </a:r>
            <a:r>
              <a:rPr lang="nb-NO" sz="1800" dirty="0">
                <a:latin typeface="Calibri" charset="0"/>
                <a:ea typeface="Calibri" charset="0"/>
                <a:cs typeface="Calibri"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alibri" charset="0"/>
              <a:ea typeface="Calibri" charset="0"/>
              <a:cs typeface="Calibri"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b-NO" sz="1800" dirty="0">
                <a:latin typeface="Calibri" charset="0"/>
                <a:ea typeface="Calibri" charset="0"/>
                <a:cs typeface="Calibri" charset="0"/>
              </a:rPr>
              <a:t>e.g. </a:t>
            </a:r>
            <a:r>
              <a:rPr lang="nb-NO" sz="1800" dirty="0" err="1">
                <a:latin typeface="Consolas" charset="0"/>
                <a:ea typeface="Consolas" charset="0"/>
                <a:cs typeface="Consolas" charset="0"/>
              </a:rPr>
              <a:t>int</a:t>
            </a:r>
            <a:r>
              <a:rPr lang="nb-NO" sz="1800" dirty="0">
                <a:latin typeface="Consolas" charset="0"/>
                <a:ea typeface="Consolas" charset="0"/>
                <a:cs typeface="Consolas" charset="0"/>
              </a:rPr>
              <a:t>[] </a:t>
            </a:r>
            <a:r>
              <a:rPr lang="nb-NO" sz="1800" dirty="0" err="1">
                <a:latin typeface="Consolas" charset="0"/>
                <a:ea typeface="Consolas" charset="0"/>
                <a:cs typeface="Consolas" charset="0"/>
              </a:rPr>
              <a:t>array</a:t>
            </a:r>
            <a:r>
              <a:rPr lang="nb-NO" sz="1800" dirty="0">
                <a:latin typeface="Consolas" charset="0"/>
                <a:ea typeface="Consolas" charset="0"/>
                <a:cs typeface="Consolas" charset="0"/>
              </a:rPr>
              <a:t> = {17, 42, 3, 5, 5, 5, 8, 2, 4, 6, 1, 19}</a:t>
            </a: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lvl="0" indent="0" fontAlgn="auto">
              <a:spcBef>
                <a:spcPts val="0"/>
              </a:spcBef>
              <a:spcAft>
                <a:spcPts val="0"/>
              </a:spcAft>
              <a:buNone/>
            </a:pPr>
            <a:r>
              <a:rPr lang="nb-NO" sz="1800" dirty="0">
                <a:latin typeface="Calibri" charset="0"/>
                <a:ea typeface="Calibri" charset="0"/>
                <a:cs typeface="Calibri" charset="0"/>
              </a:rPr>
              <a:t>Link: </a:t>
            </a:r>
            <a:r>
              <a:rPr lang="nb-NO" sz="1800" dirty="0">
                <a:latin typeface="Calibri" charset="0"/>
                <a:ea typeface="Calibri" charset="0"/>
                <a:cs typeface="Calibri" charset="0"/>
                <a:hlinkClick r:id="rId2"/>
              </a:rPr>
              <a:t>http://www.codestepbystep.com/problem/view/java/arrays/longestSortedSequence</a:t>
            </a:r>
            <a:endParaRPr lang="nb-NO" sz="1800" dirty="0">
              <a:latin typeface="Calibri" charset="0"/>
              <a:ea typeface="Calibri" charset="0"/>
              <a:cs typeface="Calibri" charset="0"/>
            </a:endParaRPr>
          </a:p>
          <a:p>
            <a:pPr marL="0" lvl="0" indent="0" fontAlgn="auto">
              <a:spcBef>
                <a:spcPts val="0"/>
              </a:spcBef>
              <a:spcAft>
                <a:spcPts val="0"/>
              </a:spcAft>
              <a:buNone/>
            </a:pPr>
            <a:endParaRPr lang="nb-NO" sz="1800" dirty="0">
              <a:latin typeface="Calibri" charset="0"/>
              <a:ea typeface="Calibri" charset="0"/>
              <a:cs typeface="Calibri" charset="0"/>
            </a:endParaRPr>
          </a:p>
        </p:txBody>
      </p:sp>
      <p:sp>
        <p:nvSpPr>
          <p:cNvPr id="6" name="Pil høyre 5"/>
          <p:cNvSpPr/>
          <p:nvPr/>
        </p:nvSpPr>
        <p:spPr>
          <a:xfrm>
            <a:off x="2514600" y="2218267"/>
            <a:ext cx="1041400" cy="186266"/>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Pil høyre 7"/>
          <p:cNvSpPr/>
          <p:nvPr/>
        </p:nvSpPr>
        <p:spPr>
          <a:xfrm>
            <a:off x="3759200" y="2218267"/>
            <a:ext cx="1041400" cy="186266"/>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9" name="Pil høyre 8"/>
          <p:cNvSpPr/>
          <p:nvPr/>
        </p:nvSpPr>
        <p:spPr>
          <a:xfrm>
            <a:off x="5003799" y="2218267"/>
            <a:ext cx="1820333" cy="1862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Pil høyre 9"/>
          <p:cNvSpPr/>
          <p:nvPr/>
        </p:nvSpPr>
        <p:spPr>
          <a:xfrm>
            <a:off x="7027331" y="2218267"/>
            <a:ext cx="804336" cy="186266"/>
          </a:xfrm>
          <a:prstGeom prst="rightArrow">
            <a:avLst/>
          </a:prstGeom>
          <a:solidFill>
            <a:srgbClr val="DFE2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Pil høyre 10"/>
          <p:cNvSpPr/>
          <p:nvPr/>
        </p:nvSpPr>
        <p:spPr>
          <a:xfrm>
            <a:off x="8034866" y="2218267"/>
            <a:ext cx="254001" cy="186266"/>
          </a:xfrm>
          <a:prstGeom prst="rightArrow">
            <a:avLst/>
          </a:prstGeom>
          <a:solidFill>
            <a:srgbClr val="E4C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2" name="TekstSylinder 11"/>
          <p:cNvSpPr txBox="1"/>
          <p:nvPr/>
        </p:nvSpPr>
        <p:spPr>
          <a:xfrm>
            <a:off x="2884457" y="2404533"/>
            <a:ext cx="301686" cy="369332"/>
          </a:xfrm>
          <a:prstGeom prst="rect">
            <a:avLst/>
          </a:prstGeom>
          <a:noFill/>
        </p:spPr>
        <p:txBody>
          <a:bodyPr wrap="none" rtlCol="0">
            <a:spAutoFit/>
          </a:bodyPr>
          <a:lstStyle/>
          <a:p>
            <a:r>
              <a:rPr lang="nb-NO"/>
              <a:t>3</a:t>
            </a:r>
          </a:p>
        </p:txBody>
      </p:sp>
      <p:sp>
        <p:nvSpPr>
          <p:cNvPr id="13" name="TekstSylinder 12"/>
          <p:cNvSpPr txBox="1"/>
          <p:nvPr/>
        </p:nvSpPr>
        <p:spPr>
          <a:xfrm>
            <a:off x="4129057" y="2404533"/>
            <a:ext cx="301686" cy="369332"/>
          </a:xfrm>
          <a:prstGeom prst="rect">
            <a:avLst/>
          </a:prstGeom>
          <a:noFill/>
        </p:spPr>
        <p:txBody>
          <a:bodyPr wrap="none" rtlCol="0">
            <a:spAutoFit/>
          </a:bodyPr>
          <a:lstStyle/>
          <a:p>
            <a:r>
              <a:rPr lang="nb-NO" dirty="0"/>
              <a:t>3</a:t>
            </a:r>
          </a:p>
        </p:txBody>
      </p:sp>
      <p:sp>
        <p:nvSpPr>
          <p:cNvPr id="14" name="TekstSylinder 13"/>
          <p:cNvSpPr txBox="1"/>
          <p:nvPr/>
        </p:nvSpPr>
        <p:spPr>
          <a:xfrm>
            <a:off x="5763122" y="2404533"/>
            <a:ext cx="301686" cy="369332"/>
          </a:xfrm>
          <a:prstGeom prst="rect">
            <a:avLst/>
          </a:prstGeom>
          <a:noFill/>
        </p:spPr>
        <p:txBody>
          <a:bodyPr wrap="none" rtlCol="0">
            <a:spAutoFit/>
          </a:bodyPr>
          <a:lstStyle/>
          <a:p>
            <a:r>
              <a:rPr lang="nb-NO"/>
              <a:t>4</a:t>
            </a:r>
          </a:p>
        </p:txBody>
      </p:sp>
      <p:sp>
        <p:nvSpPr>
          <p:cNvPr id="15" name="TekstSylinder 14"/>
          <p:cNvSpPr txBox="1"/>
          <p:nvPr/>
        </p:nvSpPr>
        <p:spPr>
          <a:xfrm>
            <a:off x="7278656" y="2404533"/>
            <a:ext cx="301686" cy="369332"/>
          </a:xfrm>
          <a:prstGeom prst="rect">
            <a:avLst/>
          </a:prstGeom>
          <a:noFill/>
        </p:spPr>
        <p:txBody>
          <a:bodyPr wrap="none" rtlCol="0">
            <a:spAutoFit/>
          </a:bodyPr>
          <a:lstStyle/>
          <a:p>
            <a:r>
              <a:rPr lang="nb-NO"/>
              <a:t>2</a:t>
            </a:r>
          </a:p>
        </p:txBody>
      </p:sp>
      <p:sp>
        <p:nvSpPr>
          <p:cNvPr id="16" name="TekstSylinder 15"/>
          <p:cNvSpPr txBox="1"/>
          <p:nvPr/>
        </p:nvSpPr>
        <p:spPr>
          <a:xfrm>
            <a:off x="8005668" y="2404533"/>
            <a:ext cx="301686" cy="369332"/>
          </a:xfrm>
          <a:prstGeom prst="rect">
            <a:avLst/>
          </a:prstGeom>
          <a:noFill/>
        </p:spPr>
        <p:txBody>
          <a:bodyPr wrap="none" rtlCol="0">
            <a:spAutoFit/>
          </a:bodyPr>
          <a:lstStyle/>
          <a:p>
            <a:r>
              <a:rPr lang="nb-NO"/>
              <a:t>1</a:t>
            </a:r>
          </a:p>
        </p:txBody>
      </p:sp>
      <p:sp>
        <p:nvSpPr>
          <p:cNvPr id="17" name="Pil høyre 16"/>
          <p:cNvSpPr/>
          <p:nvPr/>
        </p:nvSpPr>
        <p:spPr>
          <a:xfrm>
            <a:off x="2482289" y="4161367"/>
            <a:ext cx="804336" cy="186266"/>
          </a:xfrm>
          <a:prstGeom prst="rightArrow">
            <a:avLst/>
          </a:prstGeom>
          <a:solidFill>
            <a:srgbClr val="DFE2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8" name="TekstSylinder 17"/>
          <p:cNvSpPr txBox="1"/>
          <p:nvPr/>
        </p:nvSpPr>
        <p:spPr>
          <a:xfrm>
            <a:off x="2733614" y="4347633"/>
            <a:ext cx="301686" cy="369332"/>
          </a:xfrm>
          <a:prstGeom prst="rect">
            <a:avLst/>
          </a:prstGeom>
          <a:noFill/>
        </p:spPr>
        <p:txBody>
          <a:bodyPr wrap="none" rtlCol="0">
            <a:spAutoFit/>
          </a:bodyPr>
          <a:lstStyle/>
          <a:p>
            <a:r>
              <a:rPr lang="nb-NO"/>
              <a:t>2</a:t>
            </a:r>
          </a:p>
        </p:txBody>
      </p:sp>
      <p:sp>
        <p:nvSpPr>
          <p:cNvPr id="19" name="Pil høyre 18"/>
          <p:cNvSpPr/>
          <p:nvPr/>
        </p:nvSpPr>
        <p:spPr>
          <a:xfrm>
            <a:off x="5393265" y="4161367"/>
            <a:ext cx="965200" cy="186266"/>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0" name="TekstSylinder 19"/>
          <p:cNvSpPr txBox="1"/>
          <p:nvPr/>
        </p:nvSpPr>
        <p:spPr>
          <a:xfrm>
            <a:off x="5728033" y="4347633"/>
            <a:ext cx="279611" cy="369332"/>
          </a:xfrm>
          <a:prstGeom prst="rect">
            <a:avLst/>
          </a:prstGeom>
          <a:noFill/>
        </p:spPr>
        <p:txBody>
          <a:bodyPr wrap="square" rtlCol="0">
            <a:spAutoFit/>
          </a:bodyPr>
          <a:lstStyle/>
          <a:p>
            <a:r>
              <a:rPr lang="nb-NO" dirty="0"/>
              <a:t>3</a:t>
            </a:r>
          </a:p>
        </p:txBody>
      </p:sp>
      <p:sp>
        <p:nvSpPr>
          <p:cNvPr id="21" name="Pil høyre 20"/>
          <p:cNvSpPr/>
          <p:nvPr/>
        </p:nvSpPr>
        <p:spPr>
          <a:xfrm>
            <a:off x="6502397" y="4161367"/>
            <a:ext cx="750858" cy="186266"/>
          </a:xfrm>
          <a:prstGeom prst="rightArrow">
            <a:avLst/>
          </a:prstGeom>
          <a:solidFill>
            <a:srgbClr val="DFE2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2" name="TekstSylinder 21"/>
          <p:cNvSpPr txBox="1"/>
          <p:nvPr/>
        </p:nvSpPr>
        <p:spPr>
          <a:xfrm>
            <a:off x="6693233" y="4347633"/>
            <a:ext cx="301686" cy="369332"/>
          </a:xfrm>
          <a:prstGeom prst="rect">
            <a:avLst/>
          </a:prstGeom>
          <a:noFill/>
        </p:spPr>
        <p:txBody>
          <a:bodyPr wrap="none" rtlCol="0">
            <a:spAutoFit/>
          </a:bodyPr>
          <a:lstStyle/>
          <a:p>
            <a:r>
              <a:rPr lang="nb-NO"/>
              <a:t>2</a:t>
            </a:r>
          </a:p>
        </p:txBody>
      </p:sp>
      <p:sp>
        <p:nvSpPr>
          <p:cNvPr id="23" name="Pil høyre 22"/>
          <p:cNvSpPr/>
          <p:nvPr/>
        </p:nvSpPr>
        <p:spPr>
          <a:xfrm>
            <a:off x="3471500" y="4161367"/>
            <a:ext cx="1820333" cy="186266"/>
          </a:xfrm>
          <a:prstGeom prst="rightArrow">
            <a:avLst/>
          </a:prstGeom>
          <a:solidFill>
            <a:srgbClr val="0097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4" name="TekstSylinder 23"/>
          <p:cNvSpPr txBox="1"/>
          <p:nvPr/>
        </p:nvSpPr>
        <p:spPr>
          <a:xfrm>
            <a:off x="4230823" y="4347633"/>
            <a:ext cx="301686" cy="369332"/>
          </a:xfrm>
          <a:prstGeom prst="rect">
            <a:avLst/>
          </a:prstGeom>
          <a:noFill/>
        </p:spPr>
        <p:txBody>
          <a:bodyPr wrap="none" rtlCol="0">
            <a:spAutoFit/>
          </a:bodyPr>
          <a:lstStyle/>
          <a:p>
            <a:r>
              <a:rPr lang="nb-NO" dirty="0"/>
              <a:t>5</a:t>
            </a:r>
          </a:p>
        </p:txBody>
      </p:sp>
      <p:sp>
        <p:nvSpPr>
          <p:cNvPr id="25" name="Rektangel 24"/>
          <p:cNvSpPr/>
          <p:nvPr/>
        </p:nvSpPr>
        <p:spPr>
          <a:xfrm>
            <a:off x="5745577" y="2404533"/>
            <a:ext cx="336775" cy="369332"/>
          </a:xfrm>
          <a:prstGeom prst="rect">
            <a:avLst/>
          </a:prstGeom>
          <a:noFill/>
          <a:ln w="38100">
            <a:solidFill>
              <a:srgbClr val="0097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solidFill>
                <a:schemeClr val="tx1"/>
              </a:solidFill>
            </a:endParaRPr>
          </a:p>
        </p:txBody>
      </p:sp>
      <p:sp>
        <p:nvSpPr>
          <p:cNvPr id="26" name="Rektangel 25"/>
          <p:cNvSpPr/>
          <p:nvPr/>
        </p:nvSpPr>
        <p:spPr>
          <a:xfrm>
            <a:off x="4213278" y="4347633"/>
            <a:ext cx="336775" cy="369332"/>
          </a:xfrm>
          <a:prstGeom prst="rect">
            <a:avLst/>
          </a:prstGeom>
          <a:noFill/>
          <a:ln w="38100">
            <a:solidFill>
              <a:srgbClr val="0097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solidFill>
                <a:schemeClr val="tx1"/>
              </a:solidFill>
            </a:endParaRPr>
          </a:p>
        </p:txBody>
      </p:sp>
    </p:spTree>
    <p:extLst>
      <p:ext uri="{BB962C8B-B14F-4D97-AF65-F5344CB8AC3E}">
        <p14:creationId xmlns:p14="http://schemas.microsoft.com/office/powerpoint/2010/main" val="69488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p:bldP spid="13" grpId="0"/>
      <p:bldP spid="14" grpId="0"/>
      <p:bldP spid="15" grpId="0"/>
      <p:bldP spid="16" grpId="0"/>
      <p:bldP spid="17" grpId="0" animBg="1"/>
      <p:bldP spid="18" grpId="0"/>
      <p:bldP spid="19" grpId="0" animBg="1"/>
      <p:bldP spid="20" grpId="0"/>
      <p:bldP spid="21" grpId="0" animBg="1"/>
      <p:bldP spid="22" grpId="0"/>
      <p:bldP spid="23" grpId="0" animBg="1"/>
      <p:bldP spid="24" grpId="0"/>
      <p:bldP spid="25"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t>2D Arrays = Arrays of Arrays!</a:t>
            </a:r>
          </a:p>
        </p:txBody>
      </p:sp>
      <p:sp>
        <p:nvSpPr>
          <p:cNvPr id="3" name="Content Placeholder 2"/>
          <p:cNvSpPr>
            <a:spLocks noGrp="1"/>
          </p:cNvSpPr>
          <p:nvPr>
            <p:ph idx="1"/>
          </p:nvPr>
        </p:nvSpPr>
        <p:spPr/>
        <p:txBody>
          <a:bodyPr/>
          <a:lstStyle/>
          <a:p>
            <a:pPr marL="0" indent="0" fontAlgn="auto">
              <a:spcBef>
                <a:spcPts val="0"/>
              </a:spcBef>
              <a:spcAft>
                <a:spcPts val="0"/>
              </a:spcAft>
              <a:buNone/>
            </a:pPr>
            <a:r>
              <a:rPr lang="en-US" altLang="x-none" sz="2800" dirty="0" err="1">
                <a:latin typeface="Consolas" charset="0"/>
              </a:rPr>
              <a:t>int</a:t>
            </a:r>
            <a:r>
              <a:rPr lang="en-US" altLang="x-none" sz="2800" dirty="0">
                <a:latin typeface="Consolas" charset="0"/>
              </a:rPr>
              <a:t>[][] a = new </a:t>
            </a:r>
            <a:r>
              <a:rPr lang="en-US" altLang="x-none" sz="2800" dirty="0" err="1">
                <a:latin typeface="Consolas" charset="0"/>
              </a:rPr>
              <a:t>int</a:t>
            </a:r>
            <a:r>
              <a:rPr lang="en-US" altLang="x-none" sz="2800" dirty="0">
                <a:latin typeface="Consolas" charset="0"/>
              </a:rPr>
              <a:t>[3][4];</a:t>
            </a:r>
          </a:p>
        </p:txBody>
      </p:sp>
      <p:graphicFrame>
        <p:nvGraphicFramePr>
          <p:cNvPr id="4" name="Table 3"/>
          <p:cNvGraphicFramePr>
            <a:graphicFrameLocks noGrp="1"/>
          </p:cNvGraphicFramePr>
          <p:nvPr>
            <p:extLst/>
          </p:nvPr>
        </p:nvGraphicFramePr>
        <p:xfrm>
          <a:off x="822960" y="2351025"/>
          <a:ext cx="1030224" cy="4125975"/>
        </p:xfrm>
        <a:graphic>
          <a:graphicData uri="http://schemas.openxmlformats.org/drawingml/2006/table">
            <a:tbl>
              <a:tblPr firstRow="1" bandRow="1">
                <a:tableStyleId>{284E427A-3D55-4303-BF80-6455036E1DE7}</a:tableStyleId>
              </a:tblPr>
              <a:tblGrid>
                <a:gridCol w="1030224">
                  <a:extLst>
                    <a:ext uri="{9D8B030D-6E8A-4147-A177-3AD203B41FA5}">
                      <a16:colId xmlns:a16="http://schemas.microsoft.com/office/drawing/2014/main" val="20000"/>
                    </a:ext>
                  </a:extLst>
                </a:gridCol>
              </a:tblGrid>
              <a:tr h="1375325">
                <a:tc>
                  <a:txBody>
                    <a:bodyPr/>
                    <a:lstStyle/>
                    <a:p>
                      <a:endParaRPr lang="en-US" dirty="0"/>
                    </a:p>
                  </a:txBody>
                  <a:tcPr/>
                </a:tc>
                <a:extLst>
                  <a:ext uri="{0D108BD9-81ED-4DB2-BD59-A6C34878D82A}">
                    <a16:rowId xmlns:a16="http://schemas.microsoft.com/office/drawing/2014/main" val="10000"/>
                  </a:ext>
                </a:extLst>
              </a:tr>
              <a:tr h="1375325">
                <a:tc>
                  <a:txBody>
                    <a:bodyPr/>
                    <a:lstStyle/>
                    <a:p>
                      <a:endParaRPr lang="en-US" dirty="0"/>
                    </a:p>
                  </a:txBody>
                  <a:tcPr/>
                </a:tc>
                <a:extLst>
                  <a:ext uri="{0D108BD9-81ED-4DB2-BD59-A6C34878D82A}">
                    <a16:rowId xmlns:a16="http://schemas.microsoft.com/office/drawing/2014/main" val="10001"/>
                  </a:ext>
                </a:extLst>
              </a:tr>
              <a:tr h="1375325">
                <a:tc>
                  <a:txBody>
                    <a:bodyPr/>
                    <a:lstStyle/>
                    <a:p>
                      <a:endParaRPr lang="en-US"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nvPr>
        </p:nvGraphicFramePr>
        <p:xfrm>
          <a:off x="999744" y="2509521"/>
          <a:ext cx="7656576" cy="1004824"/>
        </p:xfrm>
        <a:graphic>
          <a:graphicData uri="http://schemas.openxmlformats.org/drawingml/2006/table">
            <a:tbl>
              <a:tblPr firstRow="1" bandRow="1">
                <a:tableStyleId>{D113A9D2-9D6B-4929-AA2D-F23B5EE8CBE7}</a:tableStyleId>
              </a:tblPr>
              <a:tblGrid>
                <a:gridCol w="1914144">
                  <a:extLst>
                    <a:ext uri="{9D8B030D-6E8A-4147-A177-3AD203B41FA5}">
                      <a16:colId xmlns:a16="http://schemas.microsoft.com/office/drawing/2014/main" val="20000"/>
                    </a:ext>
                  </a:extLst>
                </a:gridCol>
                <a:gridCol w="1914144">
                  <a:extLst>
                    <a:ext uri="{9D8B030D-6E8A-4147-A177-3AD203B41FA5}">
                      <a16:colId xmlns:a16="http://schemas.microsoft.com/office/drawing/2014/main" val="20001"/>
                    </a:ext>
                  </a:extLst>
                </a:gridCol>
                <a:gridCol w="1914144">
                  <a:extLst>
                    <a:ext uri="{9D8B030D-6E8A-4147-A177-3AD203B41FA5}">
                      <a16:colId xmlns:a16="http://schemas.microsoft.com/office/drawing/2014/main" val="20002"/>
                    </a:ext>
                  </a:extLst>
                </a:gridCol>
                <a:gridCol w="1914144">
                  <a:extLst>
                    <a:ext uri="{9D8B030D-6E8A-4147-A177-3AD203B41FA5}">
                      <a16:colId xmlns:a16="http://schemas.microsoft.com/office/drawing/2014/main" val="20003"/>
                    </a:ext>
                  </a:extLst>
                </a:gridCol>
              </a:tblGrid>
              <a:tr h="1004824">
                <a:tc>
                  <a:txBody>
                    <a:bodyPr/>
                    <a:lstStyle/>
                    <a:p>
                      <a:pPr algn="ctr"/>
                      <a:r>
                        <a:rPr lang="en-US" sz="4600" b="0" cap="none" spc="0" dirty="0">
                          <a:ln w="0"/>
                          <a:solidFill>
                            <a:schemeClr val="tx1"/>
                          </a:solidFill>
                          <a:effectLst>
                            <a:outerShdw blurRad="38100" dist="19050" dir="2700000" algn="tl" rotWithShape="0">
                              <a:schemeClr val="dk1">
                                <a:alpha val="40000"/>
                              </a:schemeClr>
                            </a:outerShdw>
                          </a:effectLst>
                        </a:rPr>
                        <a:t>a[0][0]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nvPr>
        </p:nvGraphicFramePr>
        <p:xfrm>
          <a:off x="999744" y="3881629"/>
          <a:ext cx="7656576" cy="1004824"/>
        </p:xfrm>
        <a:graphic>
          <a:graphicData uri="http://schemas.openxmlformats.org/drawingml/2006/table">
            <a:tbl>
              <a:tblPr firstRow="1" bandRow="1">
                <a:tableStyleId>{D113A9D2-9D6B-4929-AA2D-F23B5EE8CBE7}</a:tableStyleId>
              </a:tblPr>
              <a:tblGrid>
                <a:gridCol w="1914144">
                  <a:extLst>
                    <a:ext uri="{9D8B030D-6E8A-4147-A177-3AD203B41FA5}">
                      <a16:colId xmlns:a16="http://schemas.microsoft.com/office/drawing/2014/main" val="20000"/>
                    </a:ext>
                  </a:extLst>
                </a:gridCol>
                <a:gridCol w="1914144">
                  <a:extLst>
                    <a:ext uri="{9D8B030D-6E8A-4147-A177-3AD203B41FA5}">
                      <a16:colId xmlns:a16="http://schemas.microsoft.com/office/drawing/2014/main" val="20001"/>
                    </a:ext>
                  </a:extLst>
                </a:gridCol>
                <a:gridCol w="1914144">
                  <a:extLst>
                    <a:ext uri="{9D8B030D-6E8A-4147-A177-3AD203B41FA5}">
                      <a16:colId xmlns:a16="http://schemas.microsoft.com/office/drawing/2014/main" val="20002"/>
                    </a:ext>
                  </a:extLst>
                </a:gridCol>
                <a:gridCol w="1914144">
                  <a:extLst>
                    <a:ext uri="{9D8B030D-6E8A-4147-A177-3AD203B41FA5}">
                      <a16:colId xmlns:a16="http://schemas.microsoft.com/office/drawing/2014/main" val="20003"/>
                    </a:ext>
                  </a:extLst>
                </a:gridCol>
              </a:tblGrid>
              <a:tr h="10048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nvPr>
        </p:nvGraphicFramePr>
        <p:xfrm>
          <a:off x="999744" y="5248658"/>
          <a:ext cx="7656576" cy="1004824"/>
        </p:xfrm>
        <a:graphic>
          <a:graphicData uri="http://schemas.openxmlformats.org/drawingml/2006/table">
            <a:tbl>
              <a:tblPr firstRow="1" bandRow="1">
                <a:tableStyleId>{D113A9D2-9D6B-4929-AA2D-F23B5EE8CBE7}</a:tableStyleId>
              </a:tblPr>
              <a:tblGrid>
                <a:gridCol w="1914144">
                  <a:extLst>
                    <a:ext uri="{9D8B030D-6E8A-4147-A177-3AD203B41FA5}">
                      <a16:colId xmlns:a16="http://schemas.microsoft.com/office/drawing/2014/main" val="20000"/>
                    </a:ext>
                  </a:extLst>
                </a:gridCol>
                <a:gridCol w="1914144">
                  <a:extLst>
                    <a:ext uri="{9D8B030D-6E8A-4147-A177-3AD203B41FA5}">
                      <a16:colId xmlns:a16="http://schemas.microsoft.com/office/drawing/2014/main" val="20001"/>
                    </a:ext>
                  </a:extLst>
                </a:gridCol>
                <a:gridCol w="1914144">
                  <a:extLst>
                    <a:ext uri="{9D8B030D-6E8A-4147-A177-3AD203B41FA5}">
                      <a16:colId xmlns:a16="http://schemas.microsoft.com/office/drawing/2014/main" val="20002"/>
                    </a:ext>
                  </a:extLst>
                </a:gridCol>
                <a:gridCol w="1914144">
                  <a:extLst>
                    <a:ext uri="{9D8B030D-6E8A-4147-A177-3AD203B41FA5}">
                      <a16:colId xmlns:a16="http://schemas.microsoft.com/office/drawing/2014/main" val="20003"/>
                    </a:ext>
                  </a:extLst>
                </a:gridCol>
              </a:tblGrid>
              <a:tr h="10048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9" name="Rett pil 8"/>
          <p:cNvCxnSpPr>
            <a:endCxn id="4" idx="0"/>
          </p:cNvCxnSpPr>
          <p:nvPr/>
        </p:nvCxnSpPr>
        <p:spPr>
          <a:xfrm flipH="1">
            <a:off x="1338072" y="2006600"/>
            <a:ext cx="1227328" cy="34442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kstSylinder 9"/>
          <p:cNvSpPr txBox="1"/>
          <p:nvPr/>
        </p:nvSpPr>
        <p:spPr>
          <a:xfrm>
            <a:off x="2514598" y="1780368"/>
            <a:ext cx="1617430" cy="461665"/>
          </a:xfrm>
          <a:prstGeom prst="rect">
            <a:avLst/>
          </a:prstGeom>
          <a:noFill/>
        </p:spPr>
        <p:txBody>
          <a:bodyPr wrap="none" rtlCol="0">
            <a:spAutoFit/>
          </a:bodyPr>
          <a:lstStyle/>
          <a:p>
            <a:r>
              <a:rPr lang="nb-NO" sz="2400" dirty="0"/>
              <a:t>Outer </a:t>
            </a:r>
            <a:r>
              <a:rPr lang="nb-NO" sz="2400" dirty="0" err="1"/>
              <a:t>array</a:t>
            </a:r>
            <a:endParaRPr lang="nb-NO" sz="2400" dirty="0"/>
          </a:p>
        </p:txBody>
      </p:sp>
    </p:spTree>
    <p:extLst>
      <p:ext uri="{BB962C8B-B14F-4D97-AF65-F5344CB8AC3E}">
        <p14:creationId xmlns:p14="http://schemas.microsoft.com/office/powerpoint/2010/main" val="198417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Chess</a:t>
            </a:r>
            <a:endParaRPr lang="nb-NO" dirty="0"/>
          </a:p>
        </p:txBody>
      </p:sp>
      <p:sp>
        <p:nvSpPr>
          <p:cNvPr id="3" name="Plassholder for innhold 2"/>
          <p:cNvSpPr>
            <a:spLocks noGrp="1"/>
          </p:cNvSpPr>
          <p:nvPr>
            <p:ph idx="1"/>
          </p:nvPr>
        </p:nvSpPr>
        <p:spPr/>
        <p:txBody>
          <a:bodyPr/>
          <a:lstStyle/>
          <a:p>
            <a:r>
              <a:rPr lang="nb-NO" dirty="0"/>
              <a:t>Knight: </a:t>
            </a:r>
            <a:r>
              <a:rPr lang="nb-NO" dirty="0" err="1"/>
              <a:t>moves</a:t>
            </a:r>
            <a:r>
              <a:rPr lang="nb-NO" dirty="0"/>
              <a:t> in an ”L”-</a:t>
            </a:r>
            <a:r>
              <a:rPr lang="nb-NO" dirty="0" err="1"/>
              <a:t>shape</a:t>
            </a:r>
            <a:r>
              <a:rPr lang="nb-NO" dirty="0"/>
              <a:t> (</a:t>
            </a:r>
            <a:r>
              <a:rPr lang="nb-NO" dirty="0" err="1"/>
              <a:t>two</a:t>
            </a:r>
            <a:r>
              <a:rPr lang="nb-NO" dirty="0"/>
              <a:t> </a:t>
            </a:r>
            <a:r>
              <a:rPr lang="nb-NO" dirty="0" err="1"/>
              <a:t>steps</a:t>
            </a:r>
            <a:r>
              <a:rPr lang="nb-NO" dirty="0"/>
              <a:t> in </a:t>
            </a:r>
            <a:r>
              <a:rPr lang="nb-NO" dirty="0" err="1"/>
              <a:t>one</a:t>
            </a:r>
            <a:r>
              <a:rPr lang="nb-NO" dirty="0"/>
              <a:t> </a:t>
            </a:r>
            <a:r>
              <a:rPr lang="nb-NO" dirty="0" err="1"/>
              <a:t>direction</a:t>
            </a:r>
            <a:r>
              <a:rPr lang="nb-NO" dirty="0"/>
              <a:t>, </a:t>
            </a:r>
            <a:r>
              <a:rPr lang="nb-NO" dirty="0" err="1"/>
              <a:t>one</a:t>
            </a:r>
            <a:r>
              <a:rPr lang="nb-NO" dirty="0"/>
              <a:t> </a:t>
            </a:r>
            <a:r>
              <a:rPr lang="nb-NO" dirty="0" err="1"/>
              <a:t>step</a:t>
            </a:r>
            <a:r>
              <a:rPr lang="nb-NO" dirty="0"/>
              <a:t> in a </a:t>
            </a:r>
            <a:r>
              <a:rPr lang="nb-NO" dirty="0" err="1"/>
              <a:t>perpendicular</a:t>
            </a:r>
            <a:r>
              <a:rPr lang="nb-NO" dirty="0"/>
              <a:t> </a:t>
            </a:r>
            <a:r>
              <a:rPr lang="nb-NO" dirty="0" err="1"/>
              <a:t>direction</a:t>
            </a:r>
            <a:r>
              <a:rPr lang="nb-NO" dirty="0"/>
              <a:t>)</a:t>
            </a:r>
          </a:p>
        </p:txBody>
      </p:sp>
      <p:pic>
        <p:nvPicPr>
          <p:cNvPr id="4" name="Bilde 3"/>
          <p:cNvPicPr>
            <a:picLocks noChangeAspect="1"/>
          </p:cNvPicPr>
          <p:nvPr/>
        </p:nvPicPr>
        <p:blipFill>
          <a:blip r:embed="rId2"/>
          <a:stretch>
            <a:fillRect/>
          </a:stretch>
        </p:blipFill>
        <p:spPr>
          <a:xfrm>
            <a:off x="968375" y="2385482"/>
            <a:ext cx="3100917" cy="3100917"/>
          </a:xfrm>
          <a:prstGeom prst="rect">
            <a:avLst/>
          </a:prstGeom>
        </p:spPr>
      </p:pic>
      <p:pic>
        <p:nvPicPr>
          <p:cNvPr id="5" name="Bilde 4"/>
          <p:cNvPicPr>
            <a:picLocks noChangeAspect="1"/>
          </p:cNvPicPr>
          <p:nvPr/>
        </p:nvPicPr>
        <p:blipFill>
          <a:blip r:embed="rId3"/>
          <a:stretch>
            <a:fillRect/>
          </a:stretch>
        </p:blipFill>
        <p:spPr>
          <a:xfrm>
            <a:off x="4885267" y="2335741"/>
            <a:ext cx="3200400" cy="3200400"/>
          </a:xfrm>
          <a:prstGeom prst="rect">
            <a:avLst/>
          </a:prstGeom>
        </p:spPr>
      </p:pic>
    </p:spTree>
    <p:extLst>
      <p:ext uri="{BB962C8B-B14F-4D97-AF65-F5344CB8AC3E}">
        <p14:creationId xmlns:p14="http://schemas.microsoft.com/office/powerpoint/2010/main" val="165239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knightCanMove</a:t>
            </a:r>
            <a:r>
              <a:rPr lang="nb-NO" dirty="0"/>
              <a:t>()</a:t>
            </a:r>
          </a:p>
        </p:txBody>
      </p:sp>
      <p:sp>
        <p:nvSpPr>
          <p:cNvPr id="3" name="Plassholder for innhold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a:latin typeface="Consolas" charset="0"/>
                <a:ea typeface="Consolas" charset="0"/>
                <a:cs typeface="Consolas" charset="0"/>
              </a:rPr>
              <a:t>boolean</a:t>
            </a:r>
            <a:r>
              <a:rPr lang="en-US" dirty="0">
                <a:latin typeface="Consolas" charset="0"/>
                <a:ea typeface="Consolas" charset="0"/>
                <a:cs typeface="Consolas" charset="0"/>
              </a:rPr>
              <a:t> </a:t>
            </a:r>
            <a:r>
              <a:rPr lang="en-US" dirty="0" err="1">
                <a:latin typeface="Consolas" charset="0"/>
                <a:ea typeface="Consolas" charset="0"/>
                <a:cs typeface="Consolas" charset="0"/>
              </a:rPr>
              <a:t>knightCanMove</a:t>
            </a:r>
            <a:r>
              <a:rPr lang="en-US" dirty="0">
                <a:latin typeface="Consolas" charset="0"/>
                <a:ea typeface="Consolas" charset="0"/>
                <a:cs typeface="Consolas" charset="0"/>
              </a:rPr>
              <a:t>(String[][] board,</a:t>
            </a:r>
          </a:p>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Consolas" charset="0"/>
                <a:ea typeface="Consolas" charset="0"/>
                <a:cs typeface="Consolas" charset="0"/>
              </a:rPr>
              <a:t>                      </a:t>
            </a:r>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startRow</a:t>
            </a:r>
            <a:r>
              <a:rPr lang="en-US" dirty="0">
                <a:latin typeface="Consolas" charset="0"/>
                <a:ea typeface="Consolas" charset="0"/>
                <a:cs typeface="Consolas" charset="0"/>
              </a:rPr>
              <a:t>, </a:t>
            </a:r>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startCol</a:t>
            </a:r>
            <a:r>
              <a:rPr lang="en-US" dirty="0">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Consolas" charset="0"/>
                <a:ea typeface="Consolas" charset="0"/>
                <a:cs typeface="Consolas" charset="0"/>
              </a:rPr>
              <a:t>                      </a:t>
            </a:r>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endRow</a:t>
            </a:r>
            <a:r>
              <a:rPr lang="en-US" dirty="0">
                <a:latin typeface="Consolas" charset="0"/>
                <a:ea typeface="Consolas" charset="0"/>
                <a:cs typeface="Consolas" charset="0"/>
              </a:rPr>
              <a:t>, </a:t>
            </a:r>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endCol</a:t>
            </a:r>
            <a:r>
              <a:rPr lang="en-US" dirty="0">
                <a:latin typeface="Consolas" charset="0"/>
                <a:ea typeface="Consolas" charset="0"/>
                <a:cs typeface="Consolas" charset="0"/>
              </a:rPr>
              <a:t>)</a:t>
            </a:r>
          </a:p>
          <a:p>
            <a:pPr fontAlgn="auto">
              <a:spcBef>
                <a:spcPts val="0"/>
              </a:spcBef>
              <a:spcAft>
                <a:spcPts val="0"/>
              </a:spcAft>
            </a:pPr>
            <a:endParaRPr lang="en-US" dirty="0">
              <a:latin typeface="Calibri" charset="0"/>
              <a:ea typeface="Calibri" charset="0"/>
              <a:cs typeface="Calibri" charset="0"/>
            </a:endParaRPr>
          </a:p>
          <a:p>
            <a:pPr fontAlgn="auto">
              <a:spcBef>
                <a:spcPts val="0"/>
              </a:spcBef>
              <a:spcAft>
                <a:spcPts val="0"/>
              </a:spcAft>
            </a:pPr>
            <a:r>
              <a:rPr lang="en-US" dirty="0">
                <a:latin typeface="Calibri" charset="0"/>
                <a:ea typeface="Calibri" charset="0"/>
                <a:cs typeface="Calibri" charset="0"/>
              </a:rPr>
              <a:t>(</a:t>
            </a:r>
            <a:r>
              <a:rPr lang="en-US" dirty="0" err="1">
                <a:latin typeface="Calibri" charset="0"/>
                <a:ea typeface="Calibri" charset="0"/>
                <a:cs typeface="Calibri" charset="0"/>
              </a:rPr>
              <a:t>startRow</a:t>
            </a:r>
            <a:r>
              <a:rPr lang="en-US" dirty="0">
                <a:latin typeface="Calibri" charset="0"/>
                <a:ea typeface="Calibri" charset="0"/>
                <a:cs typeface="Calibri" charset="0"/>
              </a:rPr>
              <a:t>, </a:t>
            </a:r>
            <a:r>
              <a:rPr lang="en-US" dirty="0" err="1">
                <a:latin typeface="Calibri" charset="0"/>
                <a:ea typeface="Calibri" charset="0"/>
                <a:cs typeface="Calibri" charset="0"/>
              </a:rPr>
              <a:t>startCol</a:t>
            </a:r>
            <a:r>
              <a:rPr lang="en-US" dirty="0">
                <a:latin typeface="Calibri" charset="0"/>
                <a:ea typeface="Calibri" charset="0"/>
                <a:cs typeface="Calibri" charset="0"/>
              </a:rPr>
              <a:t>) must contain a knight</a:t>
            </a:r>
          </a:p>
          <a:p>
            <a:pPr fontAlgn="auto">
              <a:spcBef>
                <a:spcPts val="0"/>
              </a:spcBef>
              <a:spcAft>
                <a:spcPts val="0"/>
              </a:spcAft>
            </a:pPr>
            <a:r>
              <a:rPr lang="en-US" dirty="0">
                <a:latin typeface="Calibri" charset="0"/>
                <a:ea typeface="Calibri" charset="0"/>
                <a:cs typeface="Calibri" charset="0"/>
              </a:rPr>
              <a:t>(</a:t>
            </a:r>
            <a:r>
              <a:rPr lang="en-US" dirty="0" err="1">
                <a:latin typeface="Calibri" charset="0"/>
                <a:ea typeface="Calibri" charset="0"/>
                <a:cs typeface="Calibri" charset="0"/>
              </a:rPr>
              <a:t>endRow</a:t>
            </a:r>
            <a:r>
              <a:rPr lang="en-US" dirty="0">
                <a:latin typeface="Calibri" charset="0"/>
                <a:ea typeface="Calibri" charset="0"/>
                <a:cs typeface="Calibri" charset="0"/>
              </a:rPr>
              <a:t>, </a:t>
            </a:r>
            <a:r>
              <a:rPr lang="en-US" dirty="0" err="1">
                <a:latin typeface="Calibri" charset="0"/>
                <a:ea typeface="Calibri" charset="0"/>
                <a:cs typeface="Calibri" charset="0"/>
              </a:rPr>
              <a:t>endCol</a:t>
            </a:r>
            <a:r>
              <a:rPr lang="en-US" dirty="0">
                <a:latin typeface="Calibri" charset="0"/>
                <a:ea typeface="Calibri" charset="0"/>
                <a:cs typeface="Calibri" charset="0"/>
              </a:rPr>
              <a:t>) must be empty</a:t>
            </a:r>
          </a:p>
          <a:p>
            <a:pPr fontAlgn="auto">
              <a:spcBef>
                <a:spcPts val="0"/>
              </a:spcBef>
              <a:spcAft>
                <a:spcPts val="0"/>
              </a:spcAft>
            </a:pPr>
            <a:r>
              <a:rPr lang="en-US" dirty="0">
                <a:latin typeface="Calibri" charset="0"/>
                <a:ea typeface="Calibri" charset="0"/>
                <a:cs typeface="Calibri" charset="0"/>
              </a:rPr>
              <a:t>(</a:t>
            </a:r>
            <a:r>
              <a:rPr lang="en-US" dirty="0" err="1">
                <a:latin typeface="Calibri" charset="0"/>
                <a:ea typeface="Calibri" charset="0"/>
                <a:cs typeface="Calibri" charset="0"/>
              </a:rPr>
              <a:t>endRow</a:t>
            </a:r>
            <a:r>
              <a:rPr lang="en-US" dirty="0">
                <a:latin typeface="Calibri" charset="0"/>
                <a:ea typeface="Calibri" charset="0"/>
                <a:cs typeface="Calibri" charset="0"/>
              </a:rPr>
              <a:t>, </a:t>
            </a:r>
            <a:r>
              <a:rPr lang="en-US" dirty="0" err="1">
                <a:latin typeface="Calibri" charset="0"/>
                <a:ea typeface="Calibri" charset="0"/>
                <a:cs typeface="Calibri" charset="0"/>
              </a:rPr>
              <a:t>endCol</a:t>
            </a:r>
            <a:r>
              <a:rPr lang="en-US" dirty="0">
                <a:latin typeface="Calibri" charset="0"/>
                <a:ea typeface="Calibri" charset="0"/>
                <a:cs typeface="Calibri" charset="0"/>
              </a:rPr>
              <a:t>) must be reachable from (</a:t>
            </a:r>
            <a:r>
              <a:rPr lang="en-US" dirty="0" err="1">
                <a:latin typeface="Calibri" charset="0"/>
                <a:ea typeface="Calibri" charset="0"/>
                <a:cs typeface="Calibri" charset="0"/>
              </a:rPr>
              <a:t>startRow</a:t>
            </a:r>
            <a:r>
              <a:rPr lang="en-US" dirty="0">
                <a:latin typeface="Calibri" charset="0"/>
                <a:ea typeface="Calibri" charset="0"/>
                <a:cs typeface="Calibri" charset="0"/>
              </a:rPr>
              <a:t>, </a:t>
            </a:r>
            <a:r>
              <a:rPr lang="en-US" dirty="0" err="1">
                <a:latin typeface="Calibri" charset="0"/>
                <a:ea typeface="Calibri" charset="0"/>
                <a:cs typeface="Calibri" charset="0"/>
              </a:rPr>
              <a:t>startCol</a:t>
            </a:r>
            <a:r>
              <a:rPr lang="en-US" dirty="0">
                <a:latin typeface="Calibri" charset="0"/>
                <a:ea typeface="Calibri" charset="0"/>
                <a:cs typeface="Calibri" charset="0"/>
              </a:rPr>
              <a:t>) in a single move</a:t>
            </a:r>
          </a:p>
          <a:p>
            <a:pPr fontAlgn="auto">
              <a:spcBef>
                <a:spcPts val="0"/>
              </a:spcBef>
              <a:spcAft>
                <a:spcPts val="0"/>
              </a:spcAft>
            </a:pPr>
            <a:r>
              <a:rPr lang="en-US" dirty="0">
                <a:latin typeface="Calibri" charset="0"/>
                <a:ea typeface="Calibri" charset="0"/>
                <a:cs typeface="Calibri" charset="0"/>
              </a:rPr>
              <a:t>Assume that (</a:t>
            </a:r>
            <a:r>
              <a:rPr lang="en-US" dirty="0" err="1">
                <a:latin typeface="Calibri" charset="0"/>
                <a:ea typeface="Calibri" charset="0"/>
                <a:cs typeface="Calibri" charset="0"/>
              </a:rPr>
              <a:t>startRow</a:t>
            </a:r>
            <a:r>
              <a:rPr lang="en-US" dirty="0">
                <a:latin typeface="Calibri" charset="0"/>
                <a:ea typeface="Calibri" charset="0"/>
                <a:cs typeface="Calibri" charset="0"/>
              </a:rPr>
              <a:t>, </a:t>
            </a:r>
            <a:r>
              <a:rPr lang="en-US" dirty="0" err="1">
                <a:latin typeface="Calibri" charset="0"/>
                <a:ea typeface="Calibri" charset="0"/>
                <a:cs typeface="Calibri" charset="0"/>
              </a:rPr>
              <a:t>startCol</a:t>
            </a:r>
            <a:r>
              <a:rPr lang="en-US" dirty="0">
                <a:latin typeface="Calibri" charset="0"/>
                <a:ea typeface="Calibri" charset="0"/>
                <a:cs typeface="Calibri" charset="0"/>
              </a:rPr>
              <a:t>) and (</a:t>
            </a:r>
            <a:r>
              <a:rPr lang="en-US" dirty="0" err="1">
                <a:latin typeface="Calibri" charset="0"/>
                <a:ea typeface="Calibri" charset="0"/>
                <a:cs typeface="Calibri" charset="0"/>
              </a:rPr>
              <a:t>endRow</a:t>
            </a:r>
            <a:r>
              <a:rPr lang="en-US" dirty="0">
                <a:latin typeface="Calibri" charset="0"/>
                <a:ea typeface="Calibri" charset="0"/>
                <a:cs typeface="Calibri" charset="0"/>
              </a:rPr>
              <a:t>, </a:t>
            </a:r>
            <a:r>
              <a:rPr lang="en-US" dirty="0" err="1">
                <a:latin typeface="Calibri" charset="0"/>
                <a:ea typeface="Calibri" charset="0"/>
                <a:cs typeface="Calibri" charset="0"/>
              </a:rPr>
              <a:t>endCol</a:t>
            </a:r>
            <a:r>
              <a:rPr lang="en-US" dirty="0">
                <a:latin typeface="Calibri" charset="0"/>
                <a:ea typeface="Calibri" charset="0"/>
                <a:cs typeface="Calibri" charset="0"/>
              </a:rPr>
              <a:t>) are within bounds of array</a:t>
            </a:r>
          </a:p>
        </p:txBody>
      </p:sp>
    </p:spTree>
    <p:extLst>
      <p:ext uri="{BB962C8B-B14F-4D97-AF65-F5344CB8AC3E}">
        <p14:creationId xmlns:p14="http://schemas.microsoft.com/office/powerpoint/2010/main" val="182427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1865803981"/>
              </p:ext>
            </p:extLst>
          </p:nvPr>
        </p:nvGraphicFramePr>
        <p:xfrm>
          <a:off x="254000" y="1684865"/>
          <a:ext cx="8331201" cy="4936068"/>
        </p:xfrm>
        <a:graphic>
          <a:graphicData uri="http://schemas.openxmlformats.org/drawingml/2006/table">
            <a:tbl>
              <a:tblPr>
                <a:tableStyleId>{69C7853C-536D-4A76-A0AE-DD22124D55A5}</a:tableStyleId>
              </a:tblPr>
              <a:tblGrid>
                <a:gridCol w="925689">
                  <a:extLst>
                    <a:ext uri="{9D8B030D-6E8A-4147-A177-3AD203B41FA5}">
                      <a16:colId xmlns:a16="http://schemas.microsoft.com/office/drawing/2014/main" val="20000"/>
                    </a:ext>
                  </a:extLst>
                </a:gridCol>
                <a:gridCol w="925689">
                  <a:extLst>
                    <a:ext uri="{9D8B030D-6E8A-4147-A177-3AD203B41FA5}">
                      <a16:colId xmlns:a16="http://schemas.microsoft.com/office/drawing/2014/main" val="20001"/>
                    </a:ext>
                  </a:extLst>
                </a:gridCol>
                <a:gridCol w="925689">
                  <a:extLst>
                    <a:ext uri="{9D8B030D-6E8A-4147-A177-3AD203B41FA5}">
                      <a16:colId xmlns:a16="http://schemas.microsoft.com/office/drawing/2014/main" val="20002"/>
                    </a:ext>
                  </a:extLst>
                </a:gridCol>
                <a:gridCol w="925689">
                  <a:extLst>
                    <a:ext uri="{9D8B030D-6E8A-4147-A177-3AD203B41FA5}">
                      <a16:colId xmlns:a16="http://schemas.microsoft.com/office/drawing/2014/main" val="20003"/>
                    </a:ext>
                  </a:extLst>
                </a:gridCol>
                <a:gridCol w="925689">
                  <a:extLst>
                    <a:ext uri="{9D8B030D-6E8A-4147-A177-3AD203B41FA5}">
                      <a16:colId xmlns:a16="http://schemas.microsoft.com/office/drawing/2014/main" val="20004"/>
                    </a:ext>
                  </a:extLst>
                </a:gridCol>
                <a:gridCol w="925689">
                  <a:extLst>
                    <a:ext uri="{9D8B030D-6E8A-4147-A177-3AD203B41FA5}">
                      <a16:colId xmlns:a16="http://schemas.microsoft.com/office/drawing/2014/main" val="20005"/>
                    </a:ext>
                  </a:extLst>
                </a:gridCol>
                <a:gridCol w="925689">
                  <a:extLst>
                    <a:ext uri="{9D8B030D-6E8A-4147-A177-3AD203B41FA5}">
                      <a16:colId xmlns:a16="http://schemas.microsoft.com/office/drawing/2014/main" val="20006"/>
                    </a:ext>
                  </a:extLst>
                </a:gridCol>
                <a:gridCol w="925689">
                  <a:extLst>
                    <a:ext uri="{9D8B030D-6E8A-4147-A177-3AD203B41FA5}">
                      <a16:colId xmlns:a16="http://schemas.microsoft.com/office/drawing/2014/main" val="20007"/>
                    </a:ext>
                  </a:extLst>
                </a:gridCol>
                <a:gridCol w="925689">
                  <a:extLst>
                    <a:ext uri="{9D8B030D-6E8A-4147-A177-3AD203B41FA5}">
                      <a16:colId xmlns:a16="http://schemas.microsoft.com/office/drawing/2014/main" val="20008"/>
                    </a:ext>
                  </a:extLst>
                </a:gridCol>
              </a:tblGrid>
              <a:tr h="548452">
                <a:tc>
                  <a:txBody>
                    <a:bodyPr/>
                    <a:lstStyle/>
                    <a:p>
                      <a:pPr algn="ctr"/>
                      <a:endParaRPr lang="nb-NO" sz="1600" dirty="0"/>
                    </a:p>
                  </a:txBody>
                  <a:tcPr/>
                </a:tc>
                <a:tc>
                  <a:txBody>
                    <a:bodyPr/>
                    <a:lstStyle/>
                    <a:p>
                      <a:pPr algn="ctr"/>
                      <a:r>
                        <a:rPr lang="nb-NO" sz="1600" i="1" dirty="0">
                          <a:solidFill>
                            <a:schemeClr val="bg1">
                              <a:lumMod val="65000"/>
                            </a:schemeClr>
                          </a:solidFill>
                        </a:rPr>
                        <a:t>0</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1</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2</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3</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4</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5</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6</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7</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452">
                <a:tc>
                  <a:txBody>
                    <a:bodyPr/>
                    <a:lstStyle/>
                    <a:p>
                      <a:pPr algn="ctr"/>
                      <a:r>
                        <a:rPr lang="nb-NO" sz="1600" i="1" dirty="0">
                          <a:solidFill>
                            <a:schemeClr val="bg1">
                              <a:lumMod val="65000"/>
                            </a:schemeClr>
                          </a:solidFill>
                        </a:rPr>
                        <a:t>0</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king</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452">
                <a:tc>
                  <a:txBody>
                    <a:bodyPr/>
                    <a:lstStyle/>
                    <a:p>
                      <a:pPr algn="ctr"/>
                      <a:r>
                        <a:rPr lang="nb-NO" sz="1600" i="1" dirty="0">
                          <a:solidFill>
                            <a:schemeClr val="bg1">
                              <a:lumMod val="65000"/>
                            </a:schemeClr>
                          </a:solidFill>
                        </a:rPr>
                        <a:t>1</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knight</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452">
                <a:tc>
                  <a:txBody>
                    <a:bodyPr/>
                    <a:lstStyle/>
                    <a:p>
                      <a:pPr algn="ctr"/>
                      <a:r>
                        <a:rPr lang="nb-NO" sz="1600" i="1" dirty="0">
                          <a:solidFill>
                            <a:schemeClr val="bg1">
                              <a:lumMod val="65000"/>
                            </a:schemeClr>
                          </a:solidFill>
                        </a:rPr>
                        <a:t>2</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8452">
                <a:tc>
                  <a:txBody>
                    <a:bodyPr/>
                    <a:lstStyle/>
                    <a:p>
                      <a:pPr algn="ctr"/>
                      <a:r>
                        <a:rPr lang="nb-NO" sz="1600" i="1" dirty="0">
                          <a:solidFill>
                            <a:schemeClr val="bg1">
                              <a:lumMod val="65000"/>
                            </a:schemeClr>
                          </a:solidFill>
                        </a:rPr>
                        <a:t>3</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rook</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8452">
                <a:tc>
                  <a:txBody>
                    <a:bodyPr/>
                    <a:lstStyle/>
                    <a:p>
                      <a:pPr algn="ctr"/>
                      <a:r>
                        <a:rPr lang="nb-NO" sz="1600" i="1" dirty="0">
                          <a:solidFill>
                            <a:schemeClr val="bg1">
                              <a:lumMod val="65000"/>
                            </a:schemeClr>
                          </a:solidFill>
                        </a:rPr>
                        <a:t>4</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8452">
                <a:tc>
                  <a:txBody>
                    <a:bodyPr/>
                    <a:lstStyle/>
                    <a:p>
                      <a:pPr algn="ctr"/>
                      <a:r>
                        <a:rPr lang="nb-NO" sz="1600" i="1" dirty="0">
                          <a:solidFill>
                            <a:schemeClr val="bg1">
                              <a:lumMod val="65000"/>
                            </a:schemeClr>
                          </a:solidFill>
                        </a:rPr>
                        <a:t>5</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48452">
                <a:tc>
                  <a:txBody>
                    <a:bodyPr/>
                    <a:lstStyle/>
                    <a:p>
                      <a:pPr algn="ctr"/>
                      <a:r>
                        <a:rPr lang="nb-NO" sz="1600" i="1" dirty="0">
                          <a:solidFill>
                            <a:schemeClr val="bg1">
                              <a:lumMod val="65000"/>
                            </a:schemeClr>
                          </a:solidFill>
                        </a:rPr>
                        <a:t>6</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48452">
                <a:tc>
                  <a:txBody>
                    <a:bodyPr/>
                    <a:lstStyle/>
                    <a:p>
                      <a:pPr algn="ctr"/>
                      <a:r>
                        <a:rPr lang="nb-NO" sz="1600" i="1" dirty="0">
                          <a:solidFill>
                            <a:schemeClr val="bg1">
                              <a:lumMod val="65000"/>
                            </a:schemeClr>
                          </a:solidFill>
                        </a:rPr>
                        <a:t>7</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76072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Plassholder for innhold 3"/>
          <p:cNvGraphicFramePr>
            <a:graphicFrameLocks/>
          </p:cNvGraphicFramePr>
          <p:nvPr>
            <p:extLst>
              <p:ext uri="{D42A27DB-BD31-4B8C-83A1-F6EECF244321}">
                <p14:modId xmlns:p14="http://schemas.microsoft.com/office/powerpoint/2010/main" val="41163913"/>
              </p:ext>
            </p:extLst>
          </p:nvPr>
        </p:nvGraphicFramePr>
        <p:xfrm>
          <a:off x="253999" y="1684865"/>
          <a:ext cx="8331201" cy="4936068"/>
        </p:xfrm>
        <a:graphic>
          <a:graphicData uri="http://schemas.openxmlformats.org/drawingml/2006/table">
            <a:tbl>
              <a:tblPr>
                <a:tableStyleId>{69C7853C-536D-4A76-A0AE-DD22124D55A5}</a:tableStyleId>
              </a:tblPr>
              <a:tblGrid>
                <a:gridCol w="925689">
                  <a:extLst>
                    <a:ext uri="{9D8B030D-6E8A-4147-A177-3AD203B41FA5}">
                      <a16:colId xmlns:a16="http://schemas.microsoft.com/office/drawing/2014/main" val="20000"/>
                    </a:ext>
                  </a:extLst>
                </a:gridCol>
                <a:gridCol w="925689">
                  <a:extLst>
                    <a:ext uri="{9D8B030D-6E8A-4147-A177-3AD203B41FA5}">
                      <a16:colId xmlns:a16="http://schemas.microsoft.com/office/drawing/2014/main" val="20001"/>
                    </a:ext>
                  </a:extLst>
                </a:gridCol>
                <a:gridCol w="925689">
                  <a:extLst>
                    <a:ext uri="{9D8B030D-6E8A-4147-A177-3AD203B41FA5}">
                      <a16:colId xmlns:a16="http://schemas.microsoft.com/office/drawing/2014/main" val="20002"/>
                    </a:ext>
                  </a:extLst>
                </a:gridCol>
                <a:gridCol w="925689">
                  <a:extLst>
                    <a:ext uri="{9D8B030D-6E8A-4147-A177-3AD203B41FA5}">
                      <a16:colId xmlns:a16="http://schemas.microsoft.com/office/drawing/2014/main" val="20003"/>
                    </a:ext>
                  </a:extLst>
                </a:gridCol>
                <a:gridCol w="925689">
                  <a:extLst>
                    <a:ext uri="{9D8B030D-6E8A-4147-A177-3AD203B41FA5}">
                      <a16:colId xmlns:a16="http://schemas.microsoft.com/office/drawing/2014/main" val="20004"/>
                    </a:ext>
                  </a:extLst>
                </a:gridCol>
                <a:gridCol w="925689">
                  <a:extLst>
                    <a:ext uri="{9D8B030D-6E8A-4147-A177-3AD203B41FA5}">
                      <a16:colId xmlns:a16="http://schemas.microsoft.com/office/drawing/2014/main" val="20005"/>
                    </a:ext>
                  </a:extLst>
                </a:gridCol>
                <a:gridCol w="925689">
                  <a:extLst>
                    <a:ext uri="{9D8B030D-6E8A-4147-A177-3AD203B41FA5}">
                      <a16:colId xmlns:a16="http://schemas.microsoft.com/office/drawing/2014/main" val="20006"/>
                    </a:ext>
                  </a:extLst>
                </a:gridCol>
                <a:gridCol w="925689">
                  <a:extLst>
                    <a:ext uri="{9D8B030D-6E8A-4147-A177-3AD203B41FA5}">
                      <a16:colId xmlns:a16="http://schemas.microsoft.com/office/drawing/2014/main" val="20007"/>
                    </a:ext>
                  </a:extLst>
                </a:gridCol>
                <a:gridCol w="925689">
                  <a:extLst>
                    <a:ext uri="{9D8B030D-6E8A-4147-A177-3AD203B41FA5}">
                      <a16:colId xmlns:a16="http://schemas.microsoft.com/office/drawing/2014/main" val="20008"/>
                    </a:ext>
                  </a:extLst>
                </a:gridCol>
              </a:tblGrid>
              <a:tr h="548452">
                <a:tc>
                  <a:txBody>
                    <a:bodyPr/>
                    <a:lstStyle/>
                    <a:p>
                      <a:pPr algn="ctr"/>
                      <a:endParaRPr lang="nb-NO" sz="1600" dirty="0"/>
                    </a:p>
                  </a:txBody>
                  <a:tcPr/>
                </a:tc>
                <a:tc>
                  <a:txBody>
                    <a:bodyPr/>
                    <a:lstStyle/>
                    <a:p>
                      <a:pPr algn="ctr"/>
                      <a:r>
                        <a:rPr lang="nb-NO" sz="1600" i="1" dirty="0">
                          <a:solidFill>
                            <a:schemeClr val="bg1">
                              <a:lumMod val="65000"/>
                            </a:schemeClr>
                          </a:solidFill>
                        </a:rPr>
                        <a:t>0</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1</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2</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3</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4</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5</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6</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7</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452">
                <a:tc>
                  <a:txBody>
                    <a:bodyPr/>
                    <a:lstStyle/>
                    <a:p>
                      <a:pPr algn="ctr"/>
                      <a:r>
                        <a:rPr lang="nb-NO" sz="1600" i="1" dirty="0">
                          <a:solidFill>
                            <a:schemeClr val="bg1">
                              <a:lumMod val="65000"/>
                            </a:schemeClr>
                          </a:solidFill>
                        </a:rPr>
                        <a:t>0</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king</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452">
                <a:tc>
                  <a:txBody>
                    <a:bodyPr/>
                    <a:lstStyle/>
                    <a:p>
                      <a:pPr algn="ctr"/>
                      <a:r>
                        <a:rPr lang="nb-NO" sz="1600" i="1" dirty="0">
                          <a:solidFill>
                            <a:schemeClr val="bg1">
                              <a:lumMod val="65000"/>
                            </a:schemeClr>
                          </a:solidFill>
                        </a:rPr>
                        <a:t>1</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knight</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452">
                <a:tc>
                  <a:txBody>
                    <a:bodyPr/>
                    <a:lstStyle/>
                    <a:p>
                      <a:pPr algn="ctr"/>
                      <a:r>
                        <a:rPr lang="nb-NO" sz="1600" i="1" dirty="0">
                          <a:solidFill>
                            <a:schemeClr val="bg1">
                              <a:lumMod val="65000"/>
                            </a:schemeClr>
                          </a:solidFill>
                        </a:rPr>
                        <a:t>2</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8452">
                <a:tc>
                  <a:txBody>
                    <a:bodyPr/>
                    <a:lstStyle/>
                    <a:p>
                      <a:pPr algn="ctr"/>
                      <a:r>
                        <a:rPr lang="nb-NO" sz="1600" i="1" dirty="0">
                          <a:solidFill>
                            <a:schemeClr val="bg1">
                              <a:lumMod val="65000"/>
                            </a:schemeClr>
                          </a:solidFill>
                        </a:rPr>
                        <a:t>3</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rook</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8452">
                <a:tc>
                  <a:txBody>
                    <a:bodyPr/>
                    <a:lstStyle/>
                    <a:p>
                      <a:pPr algn="ctr"/>
                      <a:r>
                        <a:rPr lang="nb-NO" sz="1600" i="1" dirty="0">
                          <a:solidFill>
                            <a:schemeClr val="bg1">
                              <a:lumMod val="65000"/>
                            </a:schemeClr>
                          </a:solidFill>
                        </a:rPr>
                        <a:t>4</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8452">
                <a:tc>
                  <a:txBody>
                    <a:bodyPr/>
                    <a:lstStyle/>
                    <a:p>
                      <a:pPr algn="ctr"/>
                      <a:r>
                        <a:rPr lang="nb-NO" sz="1600" i="1" dirty="0">
                          <a:solidFill>
                            <a:schemeClr val="bg1">
                              <a:lumMod val="65000"/>
                            </a:schemeClr>
                          </a:solidFill>
                        </a:rPr>
                        <a:t>5</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48452">
                <a:tc>
                  <a:txBody>
                    <a:bodyPr/>
                    <a:lstStyle/>
                    <a:p>
                      <a:pPr algn="ctr"/>
                      <a:r>
                        <a:rPr lang="nb-NO" sz="1600" i="1" dirty="0">
                          <a:solidFill>
                            <a:schemeClr val="bg1">
                              <a:lumMod val="65000"/>
                            </a:schemeClr>
                          </a:solidFill>
                        </a:rPr>
                        <a:t>6</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48452">
                <a:tc>
                  <a:txBody>
                    <a:bodyPr/>
                    <a:lstStyle/>
                    <a:p>
                      <a:pPr algn="ctr"/>
                      <a:r>
                        <a:rPr lang="nb-NO" sz="1600" i="1" dirty="0">
                          <a:solidFill>
                            <a:schemeClr val="bg1">
                              <a:lumMod val="65000"/>
                            </a:schemeClr>
                          </a:solidFill>
                        </a:rPr>
                        <a:t>7</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2" name="Tittel 1"/>
          <p:cNvSpPr>
            <a:spLocks noGrp="1"/>
          </p:cNvSpPr>
          <p:nvPr>
            <p:ph type="title"/>
          </p:nvPr>
        </p:nvSpPr>
        <p:spPr/>
        <p:txBody>
          <a:bodyPr/>
          <a:lstStyle/>
          <a:p>
            <a:r>
              <a:rPr lang="en-US" dirty="0" err="1"/>
              <a:t>knightCanMove</a:t>
            </a:r>
            <a:r>
              <a:rPr lang="en-US" dirty="0"/>
              <a:t>()</a:t>
            </a:r>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425461182"/>
              </p:ext>
            </p:extLst>
          </p:nvPr>
        </p:nvGraphicFramePr>
        <p:xfrm>
          <a:off x="254000" y="1684865"/>
          <a:ext cx="8331201" cy="4936068"/>
        </p:xfrm>
        <a:graphic>
          <a:graphicData uri="http://schemas.openxmlformats.org/drawingml/2006/table">
            <a:tbl>
              <a:tblPr>
                <a:tableStyleId>{69C7853C-536D-4A76-A0AE-DD22124D55A5}</a:tableStyleId>
              </a:tblPr>
              <a:tblGrid>
                <a:gridCol w="925689">
                  <a:extLst>
                    <a:ext uri="{9D8B030D-6E8A-4147-A177-3AD203B41FA5}">
                      <a16:colId xmlns:a16="http://schemas.microsoft.com/office/drawing/2014/main" val="20000"/>
                    </a:ext>
                  </a:extLst>
                </a:gridCol>
                <a:gridCol w="925689">
                  <a:extLst>
                    <a:ext uri="{9D8B030D-6E8A-4147-A177-3AD203B41FA5}">
                      <a16:colId xmlns:a16="http://schemas.microsoft.com/office/drawing/2014/main" val="20001"/>
                    </a:ext>
                  </a:extLst>
                </a:gridCol>
                <a:gridCol w="925689">
                  <a:extLst>
                    <a:ext uri="{9D8B030D-6E8A-4147-A177-3AD203B41FA5}">
                      <a16:colId xmlns:a16="http://schemas.microsoft.com/office/drawing/2014/main" val="20002"/>
                    </a:ext>
                  </a:extLst>
                </a:gridCol>
                <a:gridCol w="925689">
                  <a:extLst>
                    <a:ext uri="{9D8B030D-6E8A-4147-A177-3AD203B41FA5}">
                      <a16:colId xmlns:a16="http://schemas.microsoft.com/office/drawing/2014/main" val="20003"/>
                    </a:ext>
                  </a:extLst>
                </a:gridCol>
                <a:gridCol w="925689">
                  <a:extLst>
                    <a:ext uri="{9D8B030D-6E8A-4147-A177-3AD203B41FA5}">
                      <a16:colId xmlns:a16="http://schemas.microsoft.com/office/drawing/2014/main" val="20004"/>
                    </a:ext>
                  </a:extLst>
                </a:gridCol>
                <a:gridCol w="925689">
                  <a:extLst>
                    <a:ext uri="{9D8B030D-6E8A-4147-A177-3AD203B41FA5}">
                      <a16:colId xmlns:a16="http://schemas.microsoft.com/office/drawing/2014/main" val="20005"/>
                    </a:ext>
                  </a:extLst>
                </a:gridCol>
                <a:gridCol w="925689">
                  <a:extLst>
                    <a:ext uri="{9D8B030D-6E8A-4147-A177-3AD203B41FA5}">
                      <a16:colId xmlns:a16="http://schemas.microsoft.com/office/drawing/2014/main" val="20006"/>
                    </a:ext>
                  </a:extLst>
                </a:gridCol>
                <a:gridCol w="925689">
                  <a:extLst>
                    <a:ext uri="{9D8B030D-6E8A-4147-A177-3AD203B41FA5}">
                      <a16:colId xmlns:a16="http://schemas.microsoft.com/office/drawing/2014/main" val="20007"/>
                    </a:ext>
                  </a:extLst>
                </a:gridCol>
                <a:gridCol w="925689">
                  <a:extLst>
                    <a:ext uri="{9D8B030D-6E8A-4147-A177-3AD203B41FA5}">
                      <a16:colId xmlns:a16="http://schemas.microsoft.com/office/drawing/2014/main" val="20008"/>
                    </a:ext>
                  </a:extLst>
                </a:gridCol>
              </a:tblGrid>
              <a:tr h="548452">
                <a:tc>
                  <a:txBody>
                    <a:bodyPr/>
                    <a:lstStyle/>
                    <a:p>
                      <a:pPr algn="ctr"/>
                      <a:endParaRPr lang="nb-NO" sz="1600" dirty="0"/>
                    </a:p>
                  </a:txBody>
                  <a:tcPr/>
                </a:tc>
                <a:tc>
                  <a:txBody>
                    <a:bodyPr/>
                    <a:lstStyle/>
                    <a:p>
                      <a:pPr algn="ctr"/>
                      <a:r>
                        <a:rPr lang="nb-NO" sz="1600" i="1" dirty="0">
                          <a:solidFill>
                            <a:schemeClr val="bg1">
                              <a:lumMod val="65000"/>
                            </a:schemeClr>
                          </a:solidFill>
                        </a:rPr>
                        <a:t>0</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1</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2</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3</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4</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5</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6</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7</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452">
                <a:tc>
                  <a:txBody>
                    <a:bodyPr/>
                    <a:lstStyle/>
                    <a:p>
                      <a:pPr algn="ctr"/>
                      <a:r>
                        <a:rPr lang="nb-NO" sz="1600" i="1" dirty="0">
                          <a:solidFill>
                            <a:schemeClr val="bg1">
                              <a:lumMod val="65000"/>
                            </a:schemeClr>
                          </a:solidFill>
                        </a:rPr>
                        <a:t>0</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king</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452">
                <a:tc>
                  <a:txBody>
                    <a:bodyPr/>
                    <a:lstStyle/>
                    <a:p>
                      <a:pPr algn="ctr"/>
                      <a:r>
                        <a:rPr lang="nb-NO" sz="1600" i="1" dirty="0">
                          <a:solidFill>
                            <a:schemeClr val="bg1">
                              <a:lumMod val="65000"/>
                            </a:schemeClr>
                          </a:solidFill>
                        </a:rPr>
                        <a:t>1</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knight</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452">
                <a:tc>
                  <a:txBody>
                    <a:bodyPr/>
                    <a:lstStyle/>
                    <a:p>
                      <a:pPr algn="ctr"/>
                      <a:r>
                        <a:rPr lang="nb-NO" sz="1600" i="1" dirty="0">
                          <a:solidFill>
                            <a:schemeClr val="bg1">
                              <a:lumMod val="65000"/>
                            </a:schemeClr>
                          </a:solidFill>
                        </a:rPr>
                        <a:t>2</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8452">
                <a:tc>
                  <a:txBody>
                    <a:bodyPr/>
                    <a:lstStyle/>
                    <a:p>
                      <a:pPr algn="ctr"/>
                      <a:r>
                        <a:rPr lang="nb-NO" sz="1600" i="1" dirty="0">
                          <a:solidFill>
                            <a:schemeClr val="bg1">
                              <a:lumMod val="65000"/>
                            </a:schemeClr>
                          </a:solidFill>
                        </a:rPr>
                        <a:t>3</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rook</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8452">
                <a:tc>
                  <a:txBody>
                    <a:bodyPr/>
                    <a:lstStyle/>
                    <a:p>
                      <a:pPr algn="ctr"/>
                      <a:r>
                        <a:rPr lang="nb-NO" sz="1600" i="1" dirty="0">
                          <a:solidFill>
                            <a:schemeClr val="bg1">
                              <a:lumMod val="65000"/>
                            </a:schemeClr>
                          </a:solidFill>
                        </a:rPr>
                        <a:t>4</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8452">
                <a:tc>
                  <a:txBody>
                    <a:bodyPr/>
                    <a:lstStyle/>
                    <a:p>
                      <a:pPr algn="ctr"/>
                      <a:r>
                        <a:rPr lang="nb-NO" sz="1600" i="1" dirty="0">
                          <a:solidFill>
                            <a:schemeClr val="bg1">
                              <a:lumMod val="65000"/>
                            </a:schemeClr>
                          </a:solidFill>
                        </a:rPr>
                        <a:t>5</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48452">
                <a:tc>
                  <a:txBody>
                    <a:bodyPr/>
                    <a:lstStyle/>
                    <a:p>
                      <a:pPr algn="ctr"/>
                      <a:r>
                        <a:rPr lang="nb-NO" sz="1600" i="1" dirty="0">
                          <a:solidFill>
                            <a:schemeClr val="bg1">
                              <a:lumMod val="65000"/>
                            </a:schemeClr>
                          </a:solidFill>
                        </a:rPr>
                        <a:t>6</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48452">
                <a:tc>
                  <a:txBody>
                    <a:bodyPr/>
                    <a:lstStyle/>
                    <a:p>
                      <a:pPr algn="ctr"/>
                      <a:r>
                        <a:rPr lang="nb-NO" sz="1600" i="1" dirty="0">
                          <a:solidFill>
                            <a:schemeClr val="bg1">
                              <a:lumMod val="65000"/>
                            </a:schemeClr>
                          </a:solidFill>
                        </a:rPr>
                        <a:t>7</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3" name="TekstSylinder 2"/>
          <p:cNvSpPr txBox="1"/>
          <p:nvPr/>
        </p:nvSpPr>
        <p:spPr>
          <a:xfrm>
            <a:off x="321733" y="1363133"/>
            <a:ext cx="4237057" cy="369332"/>
          </a:xfrm>
          <a:prstGeom prst="rect">
            <a:avLst/>
          </a:prstGeom>
          <a:noFill/>
        </p:spPr>
        <p:txBody>
          <a:bodyPr wrap="none" rtlCol="0">
            <a:spAutoFit/>
          </a:bodyPr>
          <a:lstStyle/>
          <a:p>
            <a:r>
              <a:rPr lang="nb-NO" dirty="0" err="1">
                <a:latin typeface="Consolas" charset="0"/>
                <a:ea typeface="Consolas" charset="0"/>
                <a:cs typeface="Consolas" charset="0"/>
              </a:rPr>
              <a:t>knightCanMove</a:t>
            </a:r>
            <a:r>
              <a:rPr lang="nb-NO" dirty="0">
                <a:latin typeface="Consolas" charset="0"/>
                <a:ea typeface="Consolas" charset="0"/>
                <a:cs typeface="Consolas" charset="0"/>
              </a:rPr>
              <a:t>(</a:t>
            </a:r>
            <a:r>
              <a:rPr lang="nb-NO" dirty="0" err="1">
                <a:latin typeface="Consolas" charset="0"/>
                <a:ea typeface="Consolas" charset="0"/>
                <a:cs typeface="Consolas" charset="0"/>
              </a:rPr>
              <a:t>board</a:t>
            </a:r>
            <a:r>
              <a:rPr lang="nb-NO" dirty="0">
                <a:latin typeface="Consolas" charset="0"/>
                <a:ea typeface="Consolas" charset="0"/>
                <a:cs typeface="Consolas" charset="0"/>
              </a:rPr>
              <a:t>, 2, 2, 3, 4)</a:t>
            </a:r>
            <a:endParaRPr lang="nb-NO" b="1" dirty="0">
              <a:latin typeface="Consolas" charset="0"/>
              <a:ea typeface="Consolas" charset="0"/>
              <a:cs typeface="Consolas" charset="0"/>
            </a:endParaRPr>
          </a:p>
        </p:txBody>
      </p:sp>
      <p:sp>
        <p:nvSpPr>
          <p:cNvPr id="5" name="TekstSylinder 4"/>
          <p:cNvSpPr txBox="1"/>
          <p:nvPr/>
        </p:nvSpPr>
        <p:spPr>
          <a:xfrm>
            <a:off x="3636936" y="3622701"/>
            <a:ext cx="1870127"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nb-NO" dirty="0"/>
              <a:t>No </a:t>
            </a:r>
            <a:r>
              <a:rPr lang="nb-NO" dirty="0" err="1"/>
              <a:t>knight</a:t>
            </a:r>
            <a:r>
              <a:rPr lang="nb-NO" dirty="0"/>
              <a:t> at (2, 2)</a:t>
            </a:r>
          </a:p>
        </p:txBody>
      </p:sp>
      <p:sp>
        <p:nvSpPr>
          <p:cNvPr id="6" name="TekstSylinder 5"/>
          <p:cNvSpPr txBox="1"/>
          <p:nvPr/>
        </p:nvSpPr>
        <p:spPr>
          <a:xfrm>
            <a:off x="4558790" y="1363133"/>
            <a:ext cx="1626407" cy="369332"/>
          </a:xfrm>
          <a:prstGeom prst="rect">
            <a:avLst/>
          </a:prstGeom>
          <a:noFill/>
        </p:spPr>
        <p:txBody>
          <a:bodyPr wrap="none" rtlCol="0">
            <a:spAutoFit/>
          </a:bodyPr>
          <a:lstStyle/>
          <a:p>
            <a:r>
              <a:rPr lang="nb-NO" err="1"/>
              <a:t>returns</a:t>
            </a:r>
            <a:r>
              <a:rPr lang="nb-NO" dirty="0">
                <a:latin typeface="Consolas" charset="0"/>
                <a:ea typeface="Consolas" charset="0"/>
                <a:cs typeface="Consolas" charset="0"/>
              </a:rPr>
              <a:t> </a:t>
            </a:r>
            <a:r>
              <a:rPr lang="nb-NO" b="1" dirty="0">
                <a:latin typeface="Consolas" charset="0"/>
                <a:ea typeface="Consolas" charset="0"/>
                <a:cs typeface="Consolas" charset="0"/>
              </a:rPr>
              <a:t>false</a:t>
            </a:r>
          </a:p>
        </p:txBody>
      </p:sp>
    </p:spTree>
    <p:extLst>
      <p:ext uri="{BB962C8B-B14F-4D97-AF65-F5344CB8AC3E}">
        <p14:creationId xmlns:p14="http://schemas.microsoft.com/office/powerpoint/2010/main" val="121416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Plassholder for innhold 3"/>
          <p:cNvGraphicFramePr>
            <a:graphicFrameLocks/>
          </p:cNvGraphicFramePr>
          <p:nvPr>
            <p:extLst>
              <p:ext uri="{D42A27DB-BD31-4B8C-83A1-F6EECF244321}">
                <p14:modId xmlns:p14="http://schemas.microsoft.com/office/powerpoint/2010/main" val="309102598"/>
              </p:ext>
            </p:extLst>
          </p:nvPr>
        </p:nvGraphicFramePr>
        <p:xfrm>
          <a:off x="253999" y="1684865"/>
          <a:ext cx="8331201" cy="4936068"/>
        </p:xfrm>
        <a:graphic>
          <a:graphicData uri="http://schemas.openxmlformats.org/drawingml/2006/table">
            <a:tbl>
              <a:tblPr>
                <a:tableStyleId>{69C7853C-536D-4A76-A0AE-DD22124D55A5}</a:tableStyleId>
              </a:tblPr>
              <a:tblGrid>
                <a:gridCol w="925689">
                  <a:extLst>
                    <a:ext uri="{9D8B030D-6E8A-4147-A177-3AD203B41FA5}">
                      <a16:colId xmlns:a16="http://schemas.microsoft.com/office/drawing/2014/main" val="20000"/>
                    </a:ext>
                  </a:extLst>
                </a:gridCol>
                <a:gridCol w="925689">
                  <a:extLst>
                    <a:ext uri="{9D8B030D-6E8A-4147-A177-3AD203B41FA5}">
                      <a16:colId xmlns:a16="http://schemas.microsoft.com/office/drawing/2014/main" val="20001"/>
                    </a:ext>
                  </a:extLst>
                </a:gridCol>
                <a:gridCol w="925689">
                  <a:extLst>
                    <a:ext uri="{9D8B030D-6E8A-4147-A177-3AD203B41FA5}">
                      <a16:colId xmlns:a16="http://schemas.microsoft.com/office/drawing/2014/main" val="20002"/>
                    </a:ext>
                  </a:extLst>
                </a:gridCol>
                <a:gridCol w="925689">
                  <a:extLst>
                    <a:ext uri="{9D8B030D-6E8A-4147-A177-3AD203B41FA5}">
                      <a16:colId xmlns:a16="http://schemas.microsoft.com/office/drawing/2014/main" val="20003"/>
                    </a:ext>
                  </a:extLst>
                </a:gridCol>
                <a:gridCol w="925689">
                  <a:extLst>
                    <a:ext uri="{9D8B030D-6E8A-4147-A177-3AD203B41FA5}">
                      <a16:colId xmlns:a16="http://schemas.microsoft.com/office/drawing/2014/main" val="20004"/>
                    </a:ext>
                  </a:extLst>
                </a:gridCol>
                <a:gridCol w="925689">
                  <a:extLst>
                    <a:ext uri="{9D8B030D-6E8A-4147-A177-3AD203B41FA5}">
                      <a16:colId xmlns:a16="http://schemas.microsoft.com/office/drawing/2014/main" val="20005"/>
                    </a:ext>
                  </a:extLst>
                </a:gridCol>
                <a:gridCol w="925689">
                  <a:extLst>
                    <a:ext uri="{9D8B030D-6E8A-4147-A177-3AD203B41FA5}">
                      <a16:colId xmlns:a16="http://schemas.microsoft.com/office/drawing/2014/main" val="20006"/>
                    </a:ext>
                  </a:extLst>
                </a:gridCol>
                <a:gridCol w="925689">
                  <a:extLst>
                    <a:ext uri="{9D8B030D-6E8A-4147-A177-3AD203B41FA5}">
                      <a16:colId xmlns:a16="http://schemas.microsoft.com/office/drawing/2014/main" val="20007"/>
                    </a:ext>
                  </a:extLst>
                </a:gridCol>
                <a:gridCol w="925689">
                  <a:extLst>
                    <a:ext uri="{9D8B030D-6E8A-4147-A177-3AD203B41FA5}">
                      <a16:colId xmlns:a16="http://schemas.microsoft.com/office/drawing/2014/main" val="20008"/>
                    </a:ext>
                  </a:extLst>
                </a:gridCol>
              </a:tblGrid>
              <a:tr h="548452">
                <a:tc>
                  <a:txBody>
                    <a:bodyPr/>
                    <a:lstStyle/>
                    <a:p>
                      <a:pPr algn="ctr"/>
                      <a:endParaRPr lang="nb-NO" sz="1600" dirty="0"/>
                    </a:p>
                  </a:txBody>
                  <a:tcPr/>
                </a:tc>
                <a:tc>
                  <a:txBody>
                    <a:bodyPr/>
                    <a:lstStyle/>
                    <a:p>
                      <a:pPr algn="ctr"/>
                      <a:r>
                        <a:rPr lang="nb-NO" sz="1600" i="1" dirty="0">
                          <a:solidFill>
                            <a:schemeClr val="bg1">
                              <a:lumMod val="65000"/>
                            </a:schemeClr>
                          </a:solidFill>
                        </a:rPr>
                        <a:t>0</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1</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2</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3</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4</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5</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6</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7</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452">
                <a:tc>
                  <a:txBody>
                    <a:bodyPr/>
                    <a:lstStyle/>
                    <a:p>
                      <a:pPr algn="ctr"/>
                      <a:r>
                        <a:rPr lang="nb-NO" sz="1600" i="1" dirty="0">
                          <a:solidFill>
                            <a:schemeClr val="bg1">
                              <a:lumMod val="65000"/>
                            </a:schemeClr>
                          </a:solidFill>
                        </a:rPr>
                        <a:t>0</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king</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452">
                <a:tc>
                  <a:txBody>
                    <a:bodyPr/>
                    <a:lstStyle/>
                    <a:p>
                      <a:pPr algn="ctr"/>
                      <a:r>
                        <a:rPr lang="nb-NO" sz="1600" i="1" dirty="0">
                          <a:solidFill>
                            <a:schemeClr val="bg1">
                              <a:lumMod val="65000"/>
                            </a:schemeClr>
                          </a:solidFill>
                        </a:rPr>
                        <a:t>1</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knight</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452">
                <a:tc>
                  <a:txBody>
                    <a:bodyPr/>
                    <a:lstStyle/>
                    <a:p>
                      <a:pPr algn="ctr"/>
                      <a:r>
                        <a:rPr lang="nb-NO" sz="1600" i="1" dirty="0">
                          <a:solidFill>
                            <a:schemeClr val="bg1">
                              <a:lumMod val="65000"/>
                            </a:schemeClr>
                          </a:solidFill>
                        </a:rPr>
                        <a:t>2</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8452">
                <a:tc>
                  <a:txBody>
                    <a:bodyPr/>
                    <a:lstStyle/>
                    <a:p>
                      <a:pPr algn="ctr"/>
                      <a:r>
                        <a:rPr lang="nb-NO" sz="1600" i="1" dirty="0">
                          <a:solidFill>
                            <a:schemeClr val="bg1">
                              <a:lumMod val="65000"/>
                            </a:schemeClr>
                          </a:solidFill>
                        </a:rPr>
                        <a:t>3</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rook</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8452">
                <a:tc>
                  <a:txBody>
                    <a:bodyPr/>
                    <a:lstStyle/>
                    <a:p>
                      <a:pPr algn="ctr"/>
                      <a:r>
                        <a:rPr lang="nb-NO" sz="1600" i="1" dirty="0">
                          <a:solidFill>
                            <a:schemeClr val="bg1">
                              <a:lumMod val="65000"/>
                            </a:schemeClr>
                          </a:solidFill>
                        </a:rPr>
                        <a:t>4</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8452">
                <a:tc>
                  <a:txBody>
                    <a:bodyPr/>
                    <a:lstStyle/>
                    <a:p>
                      <a:pPr algn="ctr"/>
                      <a:r>
                        <a:rPr lang="nb-NO" sz="1600" i="1" dirty="0">
                          <a:solidFill>
                            <a:schemeClr val="bg1">
                              <a:lumMod val="65000"/>
                            </a:schemeClr>
                          </a:solidFill>
                        </a:rPr>
                        <a:t>5</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48452">
                <a:tc>
                  <a:txBody>
                    <a:bodyPr/>
                    <a:lstStyle/>
                    <a:p>
                      <a:pPr algn="ctr"/>
                      <a:r>
                        <a:rPr lang="nb-NO" sz="1600" i="1" dirty="0">
                          <a:solidFill>
                            <a:schemeClr val="bg1">
                              <a:lumMod val="65000"/>
                            </a:schemeClr>
                          </a:solidFill>
                        </a:rPr>
                        <a:t>6</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48452">
                <a:tc>
                  <a:txBody>
                    <a:bodyPr/>
                    <a:lstStyle/>
                    <a:p>
                      <a:pPr algn="ctr"/>
                      <a:r>
                        <a:rPr lang="nb-NO" sz="1600" i="1" dirty="0">
                          <a:solidFill>
                            <a:schemeClr val="bg1">
                              <a:lumMod val="65000"/>
                            </a:schemeClr>
                          </a:solidFill>
                        </a:rPr>
                        <a:t>7</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2" name="Tittel 1"/>
          <p:cNvSpPr>
            <a:spLocks noGrp="1"/>
          </p:cNvSpPr>
          <p:nvPr>
            <p:ph type="title"/>
          </p:nvPr>
        </p:nvSpPr>
        <p:spPr/>
        <p:txBody>
          <a:bodyPr/>
          <a:lstStyle/>
          <a:p>
            <a:r>
              <a:rPr lang="en-US" dirty="0" err="1"/>
              <a:t>knightCanMove</a:t>
            </a:r>
            <a:r>
              <a:rPr lang="en-US" dirty="0"/>
              <a:t>()</a:t>
            </a:r>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45852282"/>
              </p:ext>
            </p:extLst>
          </p:nvPr>
        </p:nvGraphicFramePr>
        <p:xfrm>
          <a:off x="254000" y="1684865"/>
          <a:ext cx="8331201" cy="4936068"/>
        </p:xfrm>
        <a:graphic>
          <a:graphicData uri="http://schemas.openxmlformats.org/drawingml/2006/table">
            <a:tbl>
              <a:tblPr>
                <a:tableStyleId>{69C7853C-536D-4A76-A0AE-DD22124D55A5}</a:tableStyleId>
              </a:tblPr>
              <a:tblGrid>
                <a:gridCol w="925689">
                  <a:extLst>
                    <a:ext uri="{9D8B030D-6E8A-4147-A177-3AD203B41FA5}">
                      <a16:colId xmlns:a16="http://schemas.microsoft.com/office/drawing/2014/main" val="20000"/>
                    </a:ext>
                  </a:extLst>
                </a:gridCol>
                <a:gridCol w="925689">
                  <a:extLst>
                    <a:ext uri="{9D8B030D-6E8A-4147-A177-3AD203B41FA5}">
                      <a16:colId xmlns:a16="http://schemas.microsoft.com/office/drawing/2014/main" val="20001"/>
                    </a:ext>
                  </a:extLst>
                </a:gridCol>
                <a:gridCol w="925689">
                  <a:extLst>
                    <a:ext uri="{9D8B030D-6E8A-4147-A177-3AD203B41FA5}">
                      <a16:colId xmlns:a16="http://schemas.microsoft.com/office/drawing/2014/main" val="20002"/>
                    </a:ext>
                  </a:extLst>
                </a:gridCol>
                <a:gridCol w="925689">
                  <a:extLst>
                    <a:ext uri="{9D8B030D-6E8A-4147-A177-3AD203B41FA5}">
                      <a16:colId xmlns:a16="http://schemas.microsoft.com/office/drawing/2014/main" val="20003"/>
                    </a:ext>
                  </a:extLst>
                </a:gridCol>
                <a:gridCol w="925689">
                  <a:extLst>
                    <a:ext uri="{9D8B030D-6E8A-4147-A177-3AD203B41FA5}">
                      <a16:colId xmlns:a16="http://schemas.microsoft.com/office/drawing/2014/main" val="20004"/>
                    </a:ext>
                  </a:extLst>
                </a:gridCol>
                <a:gridCol w="925689">
                  <a:extLst>
                    <a:ext uri="{9D8B030D-6E8A-4147-A177-3AD203B41FA5}">
                      <a16:colId xmlns:a16="http://schemas.microsoft.com/office/drawing/2014/main" val="20005"/>
                    </a:ext>
                  </a:extLst>
                </a:gridCol>
                <a:gridCol w="925689">
                  <a:extLst>
                    <a:ext uri="{9D8B030D-6E8A-4147-A177-3AD203B41FA5}">
                      <a16:colId xmlns:a16="http://schemas.microsoft.com/office/drawing/2014/main" val="20006"/>
                    </a:ext>
                  </a:extLst>
                </a:gridCol>
                <a:gridCol w="925689">
                  <a:extLst>
                    <a:ext uri="{9D8B030D-6E8A-4147-A177-3AD203B41FA5}">
                      <a16:colId xmlns:a16="http://schemas.microsoft.com/office/drawing/2014/main" val="20007"/>
                    </a:ext>
                  </a:extLst>
                </a:gridCol>
                <a:gridCol w="925689">
                  <a:extLst>
                    <a:ext uri="{9D8B030D-6E8A-4147-A177-3AD203B41FA5}">
                      <a16:colId xmlns:a16="http://schemas.microsoft.com/office/drawing/2014/main" val="20008"/>
                    </a:ext>
                  </a:extLst>
                </a:gridCol>
              </a:tblGrid>
              <a:tr h="548452">
                <a:tc>
                  <a:txBody>
                    <a:bodyPr/>
                    <a:lstStyle/>
                    <a:p>
                      <a:pPr algn="ctr"/>
                      <a:endParaRPr lang="nb-NO" sz="1600" dirty="0"/>
                    </a:p>
                  </a:txBody>
                  <a:tcPr/>
                </a:tc>
                <a:tc>
                  <a:txBody>
                    <a:bodyPr/>
                    <a:lstStyle/>
                    <a:p>
                      <a:pPr algn="ctr"/>
                      <a:r>
                        <a:rPr lang="nb-NO" sz="1600" i="1" dirty="0">
                          <a:solidFill>
                            <a:schemeClr val="bg1">
                              <a:lumMod val="65000"/>
                            </a:schemeClr>
                          </a:solidFill>
                        </a:rPr>
                        <a:t>0</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1</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2</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3</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4</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5</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6</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7</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452">
                <a:tc>
                  <a:txBody>
                    <a:bodyPr/>
                    <a:lstStyle/>
                    <a:p>
                      <a:pPr algn="ctr"/>
                      <a:r>
                        <a:rPr lang="nb-NO" sz="1600" i="1" dirty="0">
                          <a:solidFill>
                            <a:schemeClr val="bg1">
                              <a:lumMod val="65000"/>
                            </a:schemeClr>
                          </a:solidFill>
                        </a:rPr>
                        <a:t>0</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solidFill>
                            <a:schemeClr val="bg1"/>
                          </a:solidFill>
                        </a:rPr>
                        <a:t>”</a:t>
                      </a:r>
                      <a:r>
                        <a:rPr lang="nb-NO" sz="1600" dirty="0" err="1">
                          <a:solidFill>
                            <a:schemeClr val="bg1"/>
                          </a:solidFill>
                        </a:rPr>
                        <a:t>king</a:t>
                      </a:r>
                      <a:r>
                        <a:rPr lang="nb-NO" sz="1600" dirty="0">
                          <a:solidFill>
                            <a:schemeClr val="bg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452">
                <a:tc>
                  <a:txBody>
                    <a:bodyPr/>
                    <a:lstStyle/>
                    <a:p>
                      <a:pPr algn="ctr"/>
                      <a:r>
                        <a:rPr lang="nb-NO" sz="1600" i="1" dirty="0">
                          <a:solidFill>
                            <a:schemeClr val="bg1">
                              <a:lumMod val="65000"/>
                            </a:schemeClr>
                          </a:solidFill>
                        </a:rPr>
                        <a:t>1</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knight</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452">
                <a:tc>
                  <a:txBody>
                    <a:bodyPr/>
                    <a:lstStyle/>
                    <a:p>
                      <a:pPr algn="ctr"/>
                      <a:r>
                        <a:rPr lang="nb-NO" sz="1600" i="1" dirty="0">
                          <a:solidFill>
                            <a:schemeClr val="bg1">
                              <a:lumMod val="65000"/>
                            </a:schemeClr>
                          </a:solidFill>
                        </a:rPr>
                        <a:t>2</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8452">
                <a:tc>
                  <a:txBody>
                    <a:bodyPr/>
                    <a:lstStyle/>
                    <a:p>
                      <a:pPr algn="ctr"/>
                      <a:r>
                        <a:rPr lang="nb-NO" sz="1600" i="1" dirty="0">
                          <a:solidFill>
                            <a:schemeClr val="bg1">
                              <a:lumMod val="65000"/>
                            </a:schemeClr>
                          </a:solidFill>
                        </a:rPr>
                        <a:t>3</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rook</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8452">
                <a:tc>
                  <a:txBody>
                    <a:bodyPr/>
                    <a:lstStyle/>
                    <a:p>
                      <a:pPr algn="ctr"/>
                      <a:r>
                        <a:rPr lang="nb-NO" sz="1600" i="1" dirty="0">
                          <a:solidFill>
                            <a:schemeClr val="bg1">
                              <a:lumMod val="65000"/>
                            </a:schemeClr>
                          </a:solidFill>
                        </a:rPr>
                        <a:t>4</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8452">
                <a:tc>
                  <a:txBody>
                    <a:bodyPr/>
                    <a:lstStyle/>
                    <a:p>
                      <a:pPr algn="ctr"/>
                      <a:r>
                        <a:rPr lang="nb-NO" sz="1600" i="1" dirty="0">
                          <a:solidFill>
                            <a:schemeClr val="bg1">
                              <a:lumMod val="65000"/>
                            </a:schemeClr>
                          </a:solidFill>
                        </a:rPr>
                        <a:t>5</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48452">
                <a:tc>
                  <a:txBody>
                    <a:bodyPr/>
                    <a:lstStyle/>
                    <a:p>
                      <a:pPr algn="ctr"/>
                      <a:r>
                        <a:rPr lang="nb-NO" sz="1600" i="1" dirty="0">
                          <a:solidFill>
                            <a:schemeClr val="bg1">
                              <a:lumMod val="65000"/>
                            </a:schemeClr>
                          </a:solidFill>
                        </a:rPr>
                        <a:t>6</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48452">
                <a:tc>
                  <a:txBody>
                    <a:bodyPr/>
                    <a:lstStyle/>
                    <a:p>
                      <a:pPr algn="ctr"/>
                      <a:r>
                        <a:rPr lang="nb-NO" sz="1600" i="1" dirty="0">
                          <a:solidFill>
                            <a:schemeClr val="bg1">
                              <a:lumMod val="65000"/>
                            </a:schemeClr>
                          </a:solidFill>
                        </a:rPr>
                        <a:t>7</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3" name="TekstSylinder 2"/>
          <p:cNvSpPr txBox="1"/>
          <p:nvPr/>
        </p:nvSpPr>
        <p:spPr>
          <a:xfrm>
            <a:off x="321733" y="1363133"/>
            <a:ext cx="4237057" cy="369332"/>
          </a:xfrm>
          <a:prstGeom prst="rect">
            <a:avLst/>
          </a:prstGeom>
          <a:noFill/>
        </p:spPr>
        <p:txBody>
          <a:bodyPr wrap="none" rtlCol="0">
            <a:spAutoFit/>
          </a:bodyPr>
          <a:lstStyle/>
          <a:p>
            <a:r>
              <a:rPr lang="nb-NO" dirty="0" err="1">
                <a:latin typeface="Consolas" charset="0"/>
                <a:ea typeface="Consolas" charset="0"/>
                <a:cs typeface="Consolas" charset="0"/>
              </a:rPr>
              <a:t>knightCanMove</a:t>
            </a:r>
            <a:r>
              <a:rPr lang="nb-NO" dirty="0">
                <a:latin typeface="Consolas" charset="0"/>
                <a:ea typeface="Consolas" charset="0"/>
                <a:cs typeface="Consolas" charset="0"/>
              </a:rPr>
              <a:t>(</a:t>
            </a:r>
            <a:r>
              <a:rPr lang="nb-NO" dirty="0" err="1">
                <a:latin typeface="Consolas" charset="0"/>
                <a:ea typeface="Consolas" charset="0"/>
                <a:cs typeface="Consolas" charset="0"/>
              </a:rPr>
              <a:t>board</a:t>
            </a:r>
            <a:r>
              <a:rPr lang="nb-NO" dirty="0">
                <a:latin typeface="Consolas" charset="0"/>
                <a:ea typeface="Consolas" charset="0"/>
                <a:cs typeface="Consolas" charset="0"/>
              </a:rPr>
              <a:t>, 1, 2, 0, 4)</a:t>
            </a:r>
            <a:endParaRPr lang="nb-NO" b="1" dirty="0">
              <a:latin typeface="Consolas" charset="0"/>
              <a:ea typeface="Consolas" charset="0"/>
              <a:cs typeface="Consolas" charset="0"/>
            </a:endParaRPr>
          </a:p>
        </p:txBody>
      </p:sp>
      <p:sp>
        <p:nvSpPr>
          <p:cNvPr id="5" name="TekstSylinder 4"/>
          <p:cNvSpPr txBox="1"/>
          <p:nvPr/>
        </p:nvSpPr>
        <p:spPr>
          <a:xfrm>
            <a:off x="5567336" y="2699835"/>
            <a:ext cx="1640193"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nb-NO" dirty="0"/>
              <a:t>Space </a:t>
            </a:r>
            <a:r>
              <a:rPr lang="nb-NO" dirty="0" err="1"/>
              <a:t>occupied</a:t>
            </a:r>
            <a:endParaRPr lang="nb-NO" dirty="0"/>
          </a:p>
        </p:txBody>
      </p:sp>
      <p:sp>
        <p:nvSpPr>
          <p:cNvPr id="7" name="TekstSylinder 6"/>
          <p:cNvSpPr txBox="1"/>
          <p:nvPr/>
        </p:nvSpPr>
        <p:spPr>
          <a:xfrm>
            <a:off x="4558790" y="1363133"/>
            <a:ext cx="1626407" cy="369332"/>
          </a:xfrm>
          <a:prstGeom prst="rect">
            <a:avLst/>
          </a:prstGeom>
          <a:noFill/>
        </p:spPr>
        <p:txBody>
          <a:bodyPr wrap="none" rtlCol="0">
            <a:spAutoFit/>
          </a:bodyPr>
          <a:lstStyle/>
          <a:p>
            <a:r>
              <a:rPr lang="nb-NO" dirty="0" err="1"/>
              <a:t>returns</a:t>
            </a:r>
            <a:r>
              <a:rPr lang="nb-NO" dirty="0">
                <a:latin typeface="Consolas" charset="0"/>
                <a:ea typeface="Consolas" charset="0"/>
                <a:cs typeface="Consolas" charset="0"/>
              </a:rPr>
              <a:t> </a:t>
            </a:r>
            <a:r>
              <a:rPr lang="nb-NO" b="1" dirty="0">
                <a:latin typeface="Consolas" charset="0"/>
                <a:ea typeface="Consolas" charset="0"/>
                <a:cs typeface="Consolas" charset="0"/>
              </a:rPr>
              <a:t>false</a:t>
            </a:r>
            <a:endParaRPr lang="nb-NO" dirty="0"/>
          </a:p>
        </p:txBody>
      </p:sp>
    </p:spTree>
    <p:extLst>
      <p:ext uri="{BB962C8B-B14F-4D97-AF65-F5344CB8AC3E}">
        <p14:creationId xmlns:p14="http://schemas.microsoft.com/office/powerpoint/2010/main" val="54246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Plan for today</a:t>
            </a:r>
          </a:p>
        </p:txBody>
      </p:sp>
      <p:sp>
        <p:nvSpPr>
          <p:cNvPr id="3" name="Plassholder for innhold 2"/>
          <p:cNvSpPr>
            <a:spLocks noGrp="1"/>
          </p:cNvSpPr>
          <p:nvPr>
            <p:ph idx="1"/>
          </p:nvPr>
        </p:nvSpPr>
        <p:spPr/>
        <p:txBody>
          <a:bodyPr/>
          <a:lstStyle/>
          <a:p>
            <a:r>
              <a:rPr lang="en-US" sz="3600" dirty="0"/>
              <a:t>Announcements/Exam logistics</a:t>
            </a:r>
          </a:p>
          <a:p>
            <a:r>
              <a:rPr lang="en-US" sz="3600" dirty="0">
                <a:solidFill>
                  <a:schemeClr val="bg1">
                    <a:lumMod val="75000"/>
                  </a:schemeClr>
                </a:solidFill>
              </a:rPr>
              <a:t>Learning Goals</a:t>
            </a:r>
          </a:p>
          <a:p>
            <a:r>
              <a:rPr lang="en-US" sz="3600" dirty="0">
                <a:solidFill>
                  <a:schemeClr val="bg1">
                    <a:lumMod val="75000"/>
                  </a:schemeClr>
                </a:solidFill>
              </a:rPr>
              <a:t>Graphics, Animation, Events</a:t>
            </a:r>
          </a:p>
          <a:p>
            <a:r>
              <a:rPr lang="en-US" sz="3600" dirty="0">
                <a:solidFill>
                  <a:schemeClr val="bg1">
                    <a:lumMod val="75000"/>
                  </a:schemeClr>
                </a:solidFill>
              </a:rPr>
              <a:t>Arrays</a:t>
            </a:r>
          </a:p>
          <a:p>
            <a:r>
              <a:rPr lang="en-US" sz="3600" dirty="0" err="1">
                <a:solidFill>
                  <a:schemeClr val="bg1">
                    <a:lumMod val="75000"/>
                  </a:schemeClr>
                </a:solidFill>
              </a:rPr>
              <a:t>ArrayLists</a:t>
            </a:r>
            <a:endParaRPr lang="en-US" sz="3600" dirty="0">
              <a:solidFill>
                <a:schemeClr val="bg1">
                  <a:lumMod val="75000"/>
                </a:schemeClr>
              </a:solidFill>
            </a:endParaRPr>
          </a:p>
          <a:p>
            <a:r>
              <a:rPr lang="en-US" sz="3600" dirty="0" err="1">
                <a:solidFill>
                  <a:schemeClr val="bg1">
                    <a:lumMod val="75000"/>
                  </a:schemeClr>
                </a:solidFill>
              </a:rPr>
              <a:t>HashMaps</a:t>
            </a:r>
            <a:endParaRPr lang="en-US" sz="3600" dirty="0">
              <a:solidFill>
                <a:schemeClr val="bg1">
                  <a:lumMod val="75000"/>
                </a:schemeClr>
              </a:solidFill>
            </a:endParaRPr>
          </a:p>
        </p:txBody>
      </p:sp>
    </p:spTree>
    <p:extLst>
      <p:ext uri="{BB962C8B-B14F-4D97-AF65-F5344CB8AC3E}">
        <p14:creationId xmlns:p14="http://schemas.microsoft.com/office/powerpoint/2010/main" val="2113402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165481546"/>
              </p:ext>
            </p:extLst>
          </p:nvPr>
        </p:nvGraphicFramePr>
        <p:xfrm>
          <a:off x="254000" y="1684865"/>
          <a:ext cx="8331201" cy="4936068"/>
        </p:xfrm>
        <a:graphic>
          <a:graphicData uri="http://schemas.openxmlformats.org/drawingml/2006/table">
            <a:tbl>
              <a:tblPr>
                <a:tableStyleId>{69C7853C-536D-4A76-A0AE-DD22124D55A5}</a:tableStyleId>
              </a:tblPr>
              <a:tblGrid>
                <a:gridCol w="925689">
                  <a:extLst>
                    <a:ext uri="{9D8B030D-6E8A-4147-A177-3AD203B41FA5}">
                      <a16:colId xmlns:a16="http://schemas.microsoft.com/office/drawing/2014/main" val="20000"/>
                    </a:ext>
                  </a:extLst>
                </a:gridCol>
                <a:gridCol w="925689">
                  <a:extLst>
                    <a:ext uri="{9D8B030D-6E8A-4147-A177-3AD203B41FA5}">
                      <a16:colId xmlns:a16="http://schemas.microsoft.com/office/drawing/2014/main" val="20001"/>
                    </a:ext>
                  </a:extLst>
                </a:gridCol>
                <a:gridCol w="925689">
                  <a:extLst>
                    <a:ext uri="{9D8B030D-6E8A-4147-A177-3AD203B41FA5}">
                      <a16:colId xmlns:a16="http://schemas.microsoft.com/office/drawing/2014/main" val="20002"/>
                    </a:ext>
                  </a:extLst>
                </a:gridCol>
                <a:gridCol w="925689">
                  <a:extLst>
                    <a:ext uri="{9D8B030D-6E8A-4147-A177-3AD203B41FA5}">
                      <a16:colId xmlns:a16="http://schemas.microsoft.com/office/drawing/2014/main" val="20003"/>
                    </a:ext>
                  </a:extLst>
                </a:gridCol>
                <a:gridCol w="925689">
                  <a:extLst>
                    <a:ext uri="{9D8B030D-6E8A-4147-A177-3AD203B41FA5}">
                      <a16:colId xmlns:a16="http://schemas.microsoft.com/office/drawing/2014/main" val="20004"/>
                    </a:ext>
                  </a:extLst>
                </a:gridCol>
                <a:gridCol w="925689">
                  <a:extLst>
                    <a:ext uri="{9D8B030D-6E8A-4147-A177-3AD203B41FA5}">
                      <a16:colId xmlns:a16="http://schemas.microsoft.com/office/drawing/2014/main" val="20005"/>
                    </a:ext>
                  </a:extLst>
                </a:gridCol>
                <a:gridCol w="925689">
                  <a:extLst>
                    <a:ext uri="{9D8B030D-6E8A-4147-A177-3AD203B41FA5}">
                      <a16:colId xmlns:a16="http://schemas.microsoft.com/office/drawing/2014/main" val="20006"/>
                    </a:ext>
                  </a:extLst>
                </a:gridCol>
                <a:gridCol w="925689">
                  <a:extLst>
                    <a:ext uri="{9D8B030D-6E8A-4147-A177-3AD203B41FA5}">
                      <a16:colId xmlns:a16="http://schemas.microsoft.com/office/drawing/2014/main" val="20007"/>
                    </a:ext>
                  </a:extLst>
                </a:gridCol>
                <a:gridCol w="925689">
                  <a:extLst>
                    <a:ext uri="{9D8B030D-6E8A-4147-A177-3AD203B41FA5}">
                      <a16:colId xmlns:a16="http://schemas.microsoft.com/office/drawing/2014/main" val="20008"/>
                    </a:ext>
                  </a:extLst>
                </a:gridCol>
              </a:tblGrid>
              <a:tr h="548452">
                <a:tc>
                  <a:txBody>
                    <a:bodyPr/>
                    <a:lstStyle/>
                    <a:p>
                      <a:pPr algn="ctr"/>
                      <a:endParaRPr lang="nb-NO" sz="1600" dirty="0"/>
                    </a:p>
                  </a:txBody>
                  <a:tcPr/>
                </a:tc>
                <a:tc>
                  <a:txBody>
                    <a:bodyPr/>
                    <a:lstStyle/>
                    <a:p>
                      <a:pPr algn="ctr"/>
                      <a:r>
                        <a:rPr lang="nb-NO" sz="1600" i="1" dirty="0">
                          <a:solidFill>
                            <a:schemeClr val="bg1">
                              <a:lumMod val="65000"/>
                            </a:schemeClr>
                          </a:solidFill>
                        </a:rPr>
                        <a:t>0</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1</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2</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3</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4</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5</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6</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7</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452">
                <a:tc>
                  <a:txBody>
                    <a:bodyPr/>
                    <a:lstStyle/>
                    <a:p>
                      <a:pPr algn="ctr"/>
                      <a:r>
                        <a:rPr lang="nb-NO" sz="1600" i="1" dirty="0">
                          <a:solidFill>
                            <a:schemeClr val="bg1">
                              <a:lumMod val="65000"/>
                            </a:schemeClr>
                          </a:solidFill>
                        </a:rPr>
                        <a:t>0</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king</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452">
                <a:tc>
                  <a:txBody>
                    <a:bodyPr/>
                    <a:lstStyle/>
                    <a:p>
                      <a:pPr algn="ctr"/>
                      <a:r>
                        <a:rPr lang="nb-NO" sz="1600" i="1" dirty="0">
                          <a:solidFill>
                            <a:schemeClr val="bg1">
                              <a:lumMod val="65000"/>
                            </a:schemeClr>
                          </a:solidFill>
                        </a:rPr>
                        <a:t>1</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knight</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452">
                <a:tc>
                  <a:txBody>
                    <a:bodyPr/>
                    <a:lstStyle/>
                    <a:p>
                      <a:pPr algn="ctr"/>
                      <a:r>
                        <a:rPr lang="nb-NO" sz="1600" i="1" dirty="0">
                          <a:solidFill>
                            <a:schemeClr val="bg1">
                              <a:lumMod val="65000"/>
                            </a:schemeClr>
                          </a:solidFill>
                        </a:rPr>
                        <a:t>2</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8452">
                <a:tc>
                  <a:txBody>
                    <a:bodyPr/>
                    <a:lstStyle/>
                    <a:p>
                      <a:pPr algn="ctr"/>
                      <a:r>
                        <a:rPr lang="nb-NO" sz="1600" i="1" dirty="0">
                          <a:solidFill>
                            <a:schemeClr val="bg1">
                              <a:lumMod val="65000"/>
                            </a:schemeClr>
                          </a:solidFill>
                        </a:rPr>
                        <a:t>3</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rook</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8452">
                <a:tc>
                  <a:txBody>
                    <a:bodyPr/>
                    <a:lstStyle/>
                    <a:p>
                      <a:pPr algn="ctr"/>
                      <a:r>
                        <a:rPr lang="nb-NO" sz="1600" i="1" dirty="0">
                          <a:solidFill>
                            <a:schemeClr val="bg1">
                              <a:lumMod val="65000"/>
                            </a:schemeClr>
                          </a:solidFill>
                        </a:rPr>
                        <a:t>4</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8452">
                <a:tc>
                  <a:txBody>
                    <a:bodyPr/>
                    <a:lstStyle/>
                    <a:p>
                      <a:pPr algn="ctr"/>
                      <a:r>
                        <a:rPr lang="nb-NO" sz="1600" i="1" dirty="0">
                          <a:solidFill>
                            <a:schemeClr val="bg1">
                              <a:lumMod val="65000"/>
                            </a:schemeClr>
                          </a:solidFill>
                        </a:rPr>
                        <a:t>5</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48452">
                <a:tc>
                  <a:txBody>
                    <a:bodyPr/>
                    <a:lstStyle/>
                    <a:p>
                      <a:pPr algn="ctr"/>
                      <a:r>
                        <a:rPr lang="nb-NO" sz="1600" i="1" dirty="0">
                          <a:solidFill>
                            <a:schemeClr val="bg1">
                              <a:lumMod val="65000"/>
                            </a:schemeClr>
                          </a:solidFill>
                        </a:rPr>
                        <a:t>6</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48452">
                <a:tc>
                  <a:txBody>
                    <a:bodyPr/>
                    <a:lstStyle/>
                    <a:p>
                      <a:pPr algn="ctr"/>
                      <a:r>
                        <a:rPr lang="nb-NO" sz="1600" i="1" dirty="0">
                          <a:solidFill>
                            <a:schemeClr val="bg1">
                              <a:lumMod val="65000"/>
                            </a:schemeClr>
                          </a:solidFill>
                        </a:rPr>
                        <a:t>7</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3" name="TekstSylinder 2"/>
          <p:cNvSpPr txBox="1"/>
          <p:nvPr/>
        </p:nvSpPr>
        <p:spPr>
          <a:xfrm>
            <a:off x="321733" y="1363133"/>
            <a:ext cx="4237057" cy="369332"/>
          </a:xfrm>
          <a:prstGeom prst="rect">
            <a:avLst/>
          </a:prstGeom>
          <a:noFill/>
        </p:spPr>
        <p:txBody>
          <a:bodyPr wrap="none" rtlCol="0">
            <a:spAutoFit/>
          </a:bodyPr>
          <a:lstStyle/>
          <a:p>
            <a:r>
              <a:rPr lang="nb-NO" dirty="0" err="1">
                <a:latin typeface="Consolas" charset="0"/>
                <a:ea typeface="Consolas" charset="0"/>
                <a:cs typeface="Consolas" charset="0"/>
              </a:rPr>
              <a:t>knightCanMove</a:t>
            </a:r>
            <a:r>
              <a:rPr lang="nb-NO" dirty="0">
                <a:latin typeface="Consolas" charset="0"/>
                <a:ea typeface="Consolas" charset="0"/>
                <a:cs typeface="Consolas" charset="0"/>
              </a:rPr>
              <a:t>(</a:t>
            </a:r>
            <a:r>
              <a:rPr lang="nb-NO" dirty="0" err="1">
                <a:latin typeface="Consolas" charset="0"/>
                <a:ea typeface="Consolas" charset="0"/>
                <a:cs typeface="Consolas" charset="0"/>
              </a:rPr>
              <a:t>board</a:t>
            </a:r>
            <a:r>
              <a:rPr lang="nb-NO" dirty="0">
                <a:latin typeface="Consolas" charset="0"/>
                <a:ea typeface="Consolas" charset="0"/>
                <a:cs typeface="Consolas" charset="0"/>
              </a:rPr>
              <a:t>, 1, 2, 3, 2)</a:t>
            </a:r>
            <a:endParaRPr lang="nb-NO" b="1" dirty="0">
              <a:latin typeface="Consolas" charset="0"/>
              <a:ea typeface="Consolas" charset="0"/>
              <a:cs typeface="Consolas" charset="0"/>
            </a:endParaRPr>
          </a:p>
        </p:txBody>
      </p:sp>
      <p:sp>
        <p:nvSpPr>
          <p:cNvPr id="5" name="TekstSylinder 4"/>
          <p:cNvSpPr txBox="1"/>
          <p:nvPr/>
        </p:nvSpPr>
        <p:spPr>
          <a:xfrm>
            <a:off x="3840136" y="3415268"/>
            <a:ext cx="325903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nb-NO" dirty="0"/>
              <a:t>(1, 2) to (3, 2) is not a valid </a:t>
            </a:r>
            <a:r>
              <a:rPr lang="nb-NO" dirty="0" err="1"/>
              <a:t>move</a:t>
            </a:r>
            <a:endParaRPr lang="nb-NO" dirty="0"/>
          </a:p>
        </p:txBody>
      </p:sp>
      <p:sp>
        <p:nvSpPr>
          <p:cNvPr id="6" name="Pil ned 5"/>
          <p:cNvSpPr/>
          <p:nvPr/>
        </p:nvSpPr>
        <p:spPr>
          <a:xfrm>
            <a:off x="3161452" y="3090334"/>
            <a:ext cx="643467" cy="115146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TekstSylinder 6"/>
          <p:cNvSpPr txBox="1"/>
          <p:nvPr/>
        </p:nvSpPr>
        <p:spPr>
          <a:xfrm>
            <a:off x="4558790" y="1363133"/>
            <a:ext cx="1626407" cy="369332"/>
          </a:xfrm>
          <a:prstGeom prst="rect">
            <a:avLst/>
          </a:prstGeom>
          <a:noFill/>
        </p:spPr>
        <p:txBody>
          <a:bodyPr wrap="none" rtlCol="0">
            <a:spAutoFit/>
          </a:bodyPr>
          <a:lstStyle/>
          <a:p>
            <a:r>
              <a:rPr lang="nb-NO" dirty="0" err="1"/>
              <a:t>returns</a:t>
            </a:r>
            <a:r>
              <a:rPr lang="nb-NO" dirty="0">
                <a:latin typeface="Consolas" charset="0"/>
                <a:ea typeface="Consolas" charset="0"/>
                <a:cs typeface="Consolas" charset="0"/>
              </a:rPr>
              <a:t> </a:t>
            </a:r>
            <a:r>
              <a:rPr lang="nb-NO" b="1" dirty="0">
                <a:latin typeface="Consolas" charset="0"/>
                <a:ea typeface="Consolas" charset="0"/>
                <a:cs typeface="Consolas" charset="0"/>
              </a:rPr>
              <a:t>false</a:t>
            </a:r>
            <a:endParaRPr lang="nb-NO" dirty="0"/>
          </a:p>
        </p:txBody>
      </p:sp>
    </p:spTree>
    <p:extLst>
      <p:ext uri="{BB962C8B-B14F-4D97-AF65-F5344CB8AC3E}">
        <p14:creationId xmlns:p14="http://schemas.microsoft.com/office/powerpoint/2010/main" val="176702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1527449710"/>
              </p:ext>
            </p:extLst>
          </p:nvPr>
        </p:nvGraphicFramePr>
        <p:xfrm>
          <a:off x="254000" y="1684865"/>
          <a:ext cx="8331201" cy="4936068"/>
        </p:xfrm>
        <a:graphic>
          <a:graphicData uri="http://schemas.openxmlformats.org/drawingml/2006/table">
            <a:tbl>
              <a:tblPr>
                <a:tableStyleId>{69C7853C-536D-4A76-A0AE-DD22124D55A5}</a:tableStyleId>
              </a:tblPr>
              <a:tblGrid>
                <a:gridCol w="925689">
                  <a:extLst>
                    <a:ext uri="{9D8B030D-6E8A-4147-A177-3AD203B41FA5}">
                      <a16:colId xmlns:a16="http://schemas.microsoft.com/office/drawing/2014/main" val="20000"/>
                    </a:ext>
                  </a:extLst>
                </a:gridCol>
                <a:gridCol w="925689">
                  <a:extLst>
                    <a:ext uri="{9D8B030D-6E8A-4147-A177-3AD203B41FA5}">
                      <a16:colId xmlns:a16="http://schemas.microsoft.com/office/drawing/2014/main" val="20001"/>
                    </a:ext>
                  </a:extLst>
                </a:gridCol>
                <a:gridCol w="925689">
                  <a:extLst>
                    <a:ext uri="{9D8B030D-6E8A-4147-A177-3AD203B41FA5}">
                      <a16:colId xmlns:a16="http://schemas.microsoft.com/office/drawing/2014/main" val="20002"/>
                    </a:ext>
                  </a:extLst>
                </a:gridCol>
                <a:gridCol w="925689">
                  <a:extLst>
                    <a:ext uri="{9D8B030D-6E8A-4147-A177-3AD203B41FA5}">
                      <a16:colId xmlns:a16="http://schemas.microsoft.com/office/drawing/2014/main" val="20003"/>
                    </a:ext>
                  </a:extLst>
                </a:gridCol>
                <a:gridCol w="925689">
                  <a:extLst>
                    <a:ext uri="{9D8B030D-6E8A-4147-A177-3AD203B41FA5}">
                      <a16:colId xmlns:a16="http://schemas.microsoft.com/office/drawing/2014/main" val="20004"/>
                    </a:ext>
                  </a:extLst>
                </a:gridCol>
                <a:gridCol w="925689">
                  <a:extLst>
                    <a:ext uri="{9D8B030D-6E8A-4147-A177-3AD203B41FA5}">
                      <a16:colId xmlns:a16="http://schemas.microsoft.com/office/drawing/2014/main" val="20005"/>
                    </a:ext>
                  </a:extLst>
                </a:gridCol>
                <a:gridCol w="925689">
                  <a:extLst>
                    <a:ext uri="{9D8B030D-6E8A-4147-A177-3AD203B41FA5}">
                      <a16:colId xmlns:a16="http://schemas.microsoft.com/office/drawing/2014/main" val="20006"/>
                    </a:ext>
                  </a:extLst>
                </a:gridCol>
                <a:gridCol w="925689">
                  <a:extLst>
                    <a:ext uri="{9D8B030D-6E8A-4147-A177-3AD203B41FA5}">
                      <a16:colId xmlns:a16="http://schemas.microsoft.com/office/drawing/2014/main" val="20007"/>
                    </a:ext>
                  </a:extLst>
                </a:gridCol>
                <a:gridCol w="925689">
                  <a:extLst>
                    <a:ext uri="{9D8B030D-6E8A-4147-A177-3AD203B41FA5}">
                      <a16:colId xmlns:a16="http://schemas.microsoft.com/office/drawing/2014/main" val="20008"/>
                    </a:ext>
                  </a:extLst>
                </a:gridCol>
              </a:tblGrid>
              <a:tr h="548452">
                <a:tc>
                  <a:txBody>
                    <a:bodyPr/>
                    <a:lstStyle/>
                    <a:p>
                      <a:pPr algn="ctr"/>
                      <a:endParaRPr lang="nb-NO" sz="1600" dirty="0"/>
                    </a:p>
                  </a:txBody>
                  <a:tcPr/>
                </a:tc>
                <a:tc>
                  <a:txBody>
                    <a:bodyPr/>
                    <a:lstStyle/>
                    <a:p>
                      <a:pPr algn="ctr"/>
                      <a:r>
                        <a:rPr lang="nb-NO" sz="1600" i="1" dirty="0">
                          <a:solidFill>
                            <a:schemeClr val="bg1">
                              <a:lumMod val="65000"/>
                            </a:schemeClr>
                          </a:solidFill>
                        </a:rPr>
                        <a:t>0</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1</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2</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3</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4</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5</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6</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7</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452">
                <a:tc>
                  <a:txBody>
                    <a:bodyPr/>
                    <a:lstStyle/>
                    <a:p>
                      <a:pPr algn="ctr"/>
                      <a:r>
                        <a:rPr lang="nb-NO" sz="1600" i="1" dirty="0">
                          <a:solidFill>
                            <a:schemeClr val="bg1">
                              <a:lumMod val="65000"/>
                            </a:schemeClr>
                          </a:solidFill>
                        </a:rPr>
                        <a:t>0</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king</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452">
                <a:tc>
                  <a:txBody>
                    <a:bodyPr/>
                    <a:lstStyle/>
                    <a:p>
                      <a:pPr algn="ctr"/>
                      <a:r>
                        <a:rPr lang="nb-NO" sz="1600" i="1" dirty="0">
                          <a:solidFill>
                            <a:schemeClr val="bg1">
                              <a:lumMod val="65000"/>
                            </a:schemeClr>
                          </a:solidFill>
                        </a:rPr>
                        <a:t>1</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knight</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452">
                <a:tc>
                  <a:txBody>
                    <a:bodyPr/>
                    <a:lstStyle/>
                    <a:p>
                      <a:pPr algn="ctr"/>
                      <a:r>
                        <a:rPr lang="nb-NO" sz="1600" i="1" dirty="0">
                          <a:solidFill>
                            <a:schemeClr val="bg1">
                              <a:lumMod val="65000"/>
                            </a:schemeClr>
                          </a:solidFill>
                        </a:rPr>
                        <a:t>2</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8452">
                <a:tc>
                  <a:txBody>
                    <a:bodyPr/>
                    <a:lstStyle/>
                    <a:p>
                      <a:pPr algn="ctr"/>
                      <a:r>
                        <a:rPr lang="nb-NO" sz="1600" i="1" dirty="0">
                          <a:solidFill>
                            <a:schemeClr val="bg1">
                              <a:lumMod val="65000"/>
                            </a:schemeClr>
                          </a:solidFill>
                        </a:rPr>
                        <a:t>3</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rook</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8452">
                <a:tc>
                  <a:txBody>
                    <a:bodyPr/>
                    <a:lstStyle/>
                    <a:p>
                      <a:pPr algn="ctr"/>
                      <a:r>
                        <a:rPr lang="nb-NO" sz="1600" i="1" dirty="0">
                          <a:solidFill>
                            <a:schemeClr val="bg1">
                              <a:lumMod val="65000"/>
                            </a:schemeClr>
                          </a:solidFill>
                        </a:rPr>
                        <a:t>4</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8452">
                <a:tc>
                  <a:txBody>
                    <a:bodyPr/>
                    <a:lstStyle/>
                    <a:p>
                      <a:pPr algn="ctr"/>
                      <a:r>
                        <a:rPr lang="nb-NO" sz="1600" i="1" dirty="0">
                          <a:solidFill>
                            <a:schemeClr val="bg1">
                              <a:lumMod val="65000"/>
                            </a:schemeClr>
                          </a:solidFill>
                        </a:rPr>
                        <a:t>5</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48452">
                <a:tc>
                  <a:txBody>
                    <a:bodyPr/>
                    <a:lstStyle/>
                    <a:p>
                      <a:pPr algn="ctr"/>
                      <a:r>
                        <a:rPr lang="nb-NO" sz="1600" i="1" dirty="0">
                          <a:solidFill>
                            <a:schemeClr val="bg1">
                              <a:lumMod val="65000"/>
                            </a:schemeClr>
                          </a:solidFill>
                        </a:rPr>
                        <a:t>6</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48452">
                <a:tc>
                  <a:txBody>
                    <a:bodyPr/>
                    <a:lstStyle/>
                    <a:p>
                      <a:pPr algn="ctr"/>
                      <a:r>
                        <a:rPr lang="nb-NO" sz="1600" i="1" dirty="0">
                          <a:solidFill>
                            <a:schemeClr val="bg1">
                              <a:lumMod val="65000"/>
                            </a:schemeClr>
                          </a:solidFill>
                        </a:rPr>
                        <a:t>7</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3" name="TekstSylinder 2"/>
          <p:cNvSpPr txBox="1"/>
          <p:nvPr/>
        </p:nvSpPr>
        <p:spPr>
          <a:xfrm>
            <a:off x="321733" y="1363133"/>
            <a:ext cx="4237057" cy="369332"/>
          </a:xfrm>
          <a:prstGeom prst="rect">
            <a:avLst/>
          </a:prstGeom>
          <a:noFill/>
        </p:spPr>
        <p:txBody>
          <a:bodyPr wrap="none" rtlCol="0">
            <a:spAutoFit/>
          </a:bodyPr>
          <a:lstStyle/>
          <a:p>
            <a:r>
              <a:rPr lang="nb-NO" dirty="0" err="1">
                <a:latin typeface="Consolas" charset="0"/>
                <a:ea typeface="Consolas" charset="0"/>
                <a:cs typeface="Consolas" charset="0"/>
              </a:rPr>
              <a:t>knightCanMove</a:t>
            </a:r>
            <a:r>
              <a:rPr lang="nb-NO" dirty="0">
                <a:latin typeface="Consolas" charset="0"/>
                <a:ea typeface="Consolas" charset="0"/>
                <a:cs typeface="Consolas" charset="0"/>
              </a:rPr>
              <a:t>(</a:t>
            </a:r>
            <a:r>
              <a:rPr lang="nb-NO" dirty="0" err="1">
                <a:latin typeface="Consolas" charset="0"/>
                <a:ea typeface="Consolas" charset="0"/>
                <a:cs typeface="Consolas" charset="0"/>
              </a:rPr>
              <a:t>board</a:t>
            </a:r>
            <a:r>
              <a:rPr lang="nb-NO" dirty="0">
                <a:latin typeface="Consolas" charset="0"/>
                <a:ea typeface="Consolas" charset="0"/>
                <a:cs typeface="Consolas" charset="0"/>
              </a:rPr>
              <a:t>, 1, 2, 3, 3)</a:t>
            </a:r>
            <a:endParaRPr lang="nb-NO" b="1" dirty="0">
              <a:latin typeface="Consolas" charset="0"/>
              <a:ea typeface="Consolas" charset="0"/>
              <a:cs typeface="Consolas" charset="0"/>
            </a:endParaRPr>
          </a:p>
        </p:txBody>
      </p:sp>
      <p:sp>
        <p:nvSpPr>
          <p:cNvPr id="5" name="TekstSylinder 4"/>
          <p:cNvSpPr txBox="1"/>
          <p:nvPr/>
        </p:nvSpPr>
        <p:spPr>
          <a:xfrm>
            <a:off x="4710205" y="3853533"/>
            <a:ext cx="3550524"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nb-NO" dirty="0"/>
              <a:t>Knight is at (1, 2) and (3, 3) is </a:t>
            </a:r>
            <a:r>
              <a:rPr lang="nb-NO" dirty="0" err="1"/>
              <a:t>empty</a:t>
            </a:r>
            <a:endParaRPr lang="nb-NO" dirty="0"/>
          </a:p>
          <a:p>
            <a:r>
              <a:rPr lang="nb-NO" dirty="0"/>
              <a:t>and (1, 2) -&gt; (3, 3) is a valid </a:t>
            </a:r>
            <a:r>
              <a:rPr lang="nb-NO" dirty="0" err="1"/>
              <a:t>move</a:t>
            </a:r>
            <a:endParaRPr lang="nb-NO" dirty="0"/>
          </a:p>
        </p:txBody>
      </p:sp>
      <p:cxnSp>
        <p:nvCxnSpPr>
          <p:cNvPr id="7" name="Vinkel 6"/>
          <p:cNvCxnSpPr/>
          <p:nvPr/>
        </p:nvCxnSpPr>
        <p:spPr>
          <a:xfrm rot="16200000" flipH="1">
            <a:off x="3374568" y="3161699"/>
            <a:ext cx="1116397" cy="905933"/>
          </a:xfrm>
          <a:prstGeom prst="bentConnector3">
            <a:avLst>
              <a:gd name="adj1" fmla="val 100054"/>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kstSylinder 10"/>
          <p:cNvSpPr txBox="1"/>
          <p:nvPr/>
        </p:nvSpPr>
        <p:spPr>
          <a:xfrm>
            <a:off x="4558790" y="1363133"/>
            <a:ext cx="1499770" cy="369332"/>
          </a:xfrm>
          <a:prstGeom prst="rect">
            <a:avLst/>
          </a:prstGeom>
          <a:noFill/>
        </p:spPr>
        <p:txBody>
          <a:bodyPr wrap="none" rtlCol="0">
            <a:spAutoFit/>
          </a:bodyPr>
          <a:lstStyle/>
          <a:p>
            <a:r>
              <a:rPr lang="nb-NO" err="1"/>
              <a:t>returns</a:t>
            </a:r>
            <a:r>
              <a:rPr lang="nb-NO" dirty="0">
                <a:latin typeface="Consolas" charset="0"/>
                <a:ea typeface="Consolas" charset="0"/>
                <a:cs typeface="Consolas" charset="0"/>
              </a:rPr>
              <a:t> </a:t>
            </a:r>
            <a:r>
              <a:rPr lang="nb-NO" b="1" dirty="0">
                <a:latin typeface="Consolas" charset="0"/>
                <a:ea typeface="Consolas" charset="0"/>
                <a:cs typeface="Consolas" charset="0"/>
              </a:rPr>
              <a:t>true</a:t>
            </a:r>
          </a:p>
        </p:txBody>
      </p:sp>
    </p:spTree>
    <p:extLst>
      <p:ext uri="{BB962C8B-B14F-4D97-AF65-F5344CB8AC3E}">
        <p14:creationId xmlns:p14="http://schemas.microsoft.com/office/powerpoint/2010/main" val="64116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sp>
        <p:nvSpPr>
          <p:cNvPr id="3" name="Plassholder for innhold 2"/>
          <p:cNvSpPr>
            <a:spLocks noGrp="1"/>
          </p:cNvSpPr>
          <p:nvPr>
            <p:ph idx="1"/>
          </p:nvPr>
        </p:nvSpPr>
        <p:spPr/>
        <p:txBody>
          <a:bodyPr/>
          <a:lstStyle/>
          <a:p>
            <a:pPr marL="0" indent="0">
              <a:spcBef>
                <a:spcPts val="150"/>
              </a:spcBef>
              <a:buNone/>
            </a:pPr>
            <a:r>
              <a:rPr lang="en-US" sz="1800" dirty="0">
                <a:solidFill>
                  <a:srgbClr val="4E9072"/>
                </a:solidFill>
                <a:latin typeface="Consolas" charset="0"/>
                <a:ea typeface="Consolas" charset="0"/>
                <a:cs typeface="Consolas" charset="0"/>
              </a:rPr>
              <a:t>// This method returns true if the starting square contains a knight,</a:t>
            </a:r>
          </a:p>
          <a:p>
            <a:pPr marL="0" indent="0">
              <a:spcBef>
                <a:spcPts val="150"/>
              </a:spcBef>
              <a:buNone/>
            </a:pPr>
            <a:r>
              <a:rPr lang="en-US" sz="1800" dirty="0">
                <a:solidFill>
                  <a:srgbClr val="4E9072"/>
                </a:solidFill>
                <a:latin typeface="Consolas" charset="0"/>
                <a:ea typeface="Consolas" charset="0"/>
                <a:cs typeface="Consolas" charset="0"/>
              </a:rPr>
              <a:t>// the end square is empty, and the knight can legally move from the</a:t>
            </a:r>
          </a:p>
          <a:p>
            <a:pPr marL="0" indent="0">
              <a:spcBef>
                <a:spcPts val="150"/>
              </a:spcBef>
              <a:buNone/>
            </a:pPr>
            <a:r>
              <a:rPr lang="en-US" sz="1800" dirty="0">
                <a:solidFill>
                  <a:srgbClr val="4E9072"/>
                </a:solidFill>
                <a:latin typeface="Consolas" charset="0"/>
                <a:ea typeface="Consolas" charset="0"/>
                <a:cs typeface="Consolas" charset="0"/>
              </a:rPr>
              <a:t>// start square to the end square.</a:t>
            </a:r>
          </a:p>
          <a:p>
            <a:pPr marL="0" indent="0">
              <a:spcBef>
                <a:spcPts val="150"/>
              </a:spcBef>
              <a:buNone/>
            </a:pPr>
            <a:r>
              <a:rPr lang="en-US" sz="1800" dirty="0">
                <a:solidFill>
                  <a:srgbClr val="931A68"/>
                </a:solidFill>
                <a:latin typeface="Consolas" charset="0"/>
                <a:ea typeface="Consolas" charset="0"/>
                <a:cs typeface="Consolas" charset="0"/>
              </a:rPr>
              <a:t>private</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boolean</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knightCanMove</a:t>
            </a:r>
            <a:r>
              <a:rPr lang="en-US" sz="1800" dirty="0">
                <a:latin typeface="Consolas" charset="0"/>
                <a:ea typeface="Consolas" charset="0"/>
                <a:cs typeface="Consolas" charset="0"/>
              </a:rPr>
              <a:t>(String[][] </a:t>
            </a:r>
            <a:r>
              <a:rPr lang="en-US" sz="1800" dirty="0">
                <a:solidFill>
                  <a:srgbClr val="7E504F"/>
                </a:solidFill>
                <a:latin typeface="Consolas" charset="0"/>
                <a:ea typeface="Consolas" charset="0"/>
                <a:cs typeface="Consolas" charset="0"/>
              </a:rPr>
              <a:t>board</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startRow</a:t>
            </a:r>
            <a:r>
              <a:rPr lang="en-US" sz="1800" dirty="0">
                <a:latin typeface="Consolas" charset="0"/>
                <a:ea typeface="Consolas" charset="0"/>
                <a:cs typeface="Consolas" charset="0"/>
              </a:rPr>
              <a:t>,</a:t>
            </a: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startCol</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endRow</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endCol</a:t>
            </a: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endParaRPr lang="en-US" sz="1800" dirty="0">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a:solidFill>
                  <a:srgbClr val="000000"/>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a:t>
            </a:r>
          </a:p>
        </p:txBody>
      </p:sp>
    </p:spTree>
    <p:extLst>
      <p:ext uri="{BB962C8B-B14F-4D97-AF65-F5344CB8AC3E}">
        <p14:creationId xmlns:p14="http://schemas.microsoft.com/office/powerpoint/2010/main" val="1953664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sp>
        <p:nvSpPr>
          <p:cNvPr id="3" name="Plassholder for innhold 2"/>
          <p:cNvSpPr>
            <a:spLocks noGrp="1"/>
          </p:cNvSpPr>
          <p:nvPr>
            <p:ph idx="1"/>
          </p:nvPr>
        </p:nvSpPr>
        <p:spPr/>
        <p:txBody>
          <a:bodyPr/>
          <a:lstStyle/>
          <a:p>
            <a:pPr marL="0" indent="0">
              <a:spcBef>
                <a:spcPts val="150"/>
              </a:spcBef>
              <a:buNone/>
            </a:pPr>
            <a:r>
              <a:rPr lang="en-US" sz="1800" dirty="0">
                <a:solidFill>
                  <a:srgbClr val="4E9072"/>
                </a:solidFill>
                <a:latin typeface="Consolas" charset="0"/>
                <a:ea typeface="Consolas" charset="0"/>
                <a:cs typeface="Consolas" charset="0"/>
              </a:rPr>
              <a:t>// This method returns true </a:t>
            </a:r>
            <a:r>
              <a:rPr lang="en-US" sz="1800" b="1" u="sng" dirty="0">
                <a:solidFill>
                  <a:srgbClr val="4E9072"/>
                </a:solidFill>
                <a:latin typeface="Consolas" charset="0"/>
                <a:ea typeface="Consolas" charset="0"/>
                <a:cs typeface="Consolas" charset="0"/>
              </a:rPr>
              <a:t>if the starting square contains a knight</a:t>
            </a:r>
            <a:r>
              <a:rPr lang="en-US" sz="1800" dirty="0">
                <a:solidFill>
                  <a:srgbClr val="4E9072"/>
                </a:solidFill>
                <a:latin typeface="Consolas" charset="0"/>
                <a:ea typeface="Consolas" charset="0"/>
                <a:cs typeface="Consolas" charset="0"/>
              </a:rPr>
              <a:t>,</a:t>
            </a:r>
          </a:p>
          <a:p>
            <a:pPr marL="0" indent="0">
              <a:spcBef>
                <a:spcPts val="150"/>
              </a:spcBef>
              <a:buNone/>
            </a:pPr>
            <a:r>
              <a:rPr lang="en-US" sz="1800" dirty="0">
                <a:solidFill>
                  <a:srgbClr val="4E9072"/>
                </a:solidFill>
                <a:latin typeface="Consolas" charset="0"/>
                <a:ea typeface="Consolas" charset="0"/>
                <a:cs typeface="Consolas" charset="0"/>
              </a:rPr>
              <a:t>// the end square is empty, and the knight can legally move from the</a:t>
            </a:r>
          </a:p>
          <a:p>
            <a:pPr marL="0" indent="0">
              <a:spcBef>
                <a:spcPts val="150"/>
              </a:spcBef>
              <a:buNone/>
            </a:pPr>
            <a:r>
              <a:rPr lang="en-US" sz="1800" dirty="0">
                <a:solidFill>
                  <a:srgbClr val="4E9072"/>
                </a:solidFill>
                <a:latin typeface="Consolas" charset="0"/>
                <a:ea typeface="Consolas" charset="0"/>
                <a:cs typeface="Consolas" charset="0"/>
              </a:rPr>
              <a:t>// start square to the end square.</a:t>
            </a:r>
          </a:p>
          <a:p>
            <a:pPr marL="0" indent="0">
              <a:spcBef>
                <a:spcPts val="150"/>
              </a:spcBef>
              <a:buNone/>
            </a:pPr>
            <a:r>
              <a:rPr lang="en-US" sz="1800" dirty="0">
                <a:solidFill>
                  <a:srgbClr val="931A68"/>
                </a:solidFill>
                <a:latin typeface="Consolas" charset="0"/>
                <a:ea typeface="Consolas" charset="0"/>
                <a:cs typeface="Consolas" charset="0"/>
              </a:rPr>
              <a:t>private</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boolean</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knightCanMove</a:t>
            </a:r>
            <a:r>
              <a:rPr lang="en-US" sz="1800" dirty="0">
                <a:latin typeface="Consolas" charset="0"/>
                <a:ea typeface="Consolas" charset="0"/>
                <a:cs typeface="Consolas" charset="0"/>
              </a:rPr>
              <a:t>(String[][] </a:t>
            </a:r>
            <a:r>
              <a:rPr lang="en-US" sz="1800" dirty="0">
                <a:solidFill>
                  <a:srgbClr val="7E504F"/>
                </a:solidFill>
                <a:latin typeface="Consolas" charset="0"/>
                <a:ea typeface="Consolas" charset="0"/>
                <a:cs typeface="Consolas" charset="0"/>
              </a:rPr>
              <a:t>board</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startRow</a:t>
            </a:r>
            <a:r>
              <a:rPr lang="en-US" sz="1800" dirty="0">
                <a:latin typeface="Consolas" charset="0"/>
                <a:ea typeface="Consolas" charset="0"/>
                <a:cs typeface="Consolas" charset="0"/>
              </a:rPr>
              <a:t>,</a:t>
            </a: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startCol</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endRow</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endCol</a:t>
            </a: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r>
              <a:rPr lang="en-US" sz="1800" b="1" dirty="0">
                <a:solidFill>
                  <a:srgbClr val="931A68"/>
                </a:solidFill>
                <a:latin typeface="Consolas" charset="0"/>
                <a:ea typeface="Consolas" charset="0"/>
                <a:cs typeface="Consolas" charset="0"/>
              </a:rPr>
              <a:t>if</a:t>
            </a:r>
            <a:r>
              <a:rPr lang="en-US" sz="1800" b="1" dirty="0">
                <a:solidFill>
                  <a:srgbClr val="000000"/>
                </a:solidFill>
                <a:latin typeface="Consolas" charset="0"/>
                <a:ea typeface="Consolas" charset="0"/>
                <a:cs typeface="Consolas" charset="0"/>
              </a:rPr>
              <a:t> (</a:t>
            </a:r>
            <a:r>
              <a:rPr lang="en-US" sz="1800" b="1" dirty="0">
                <a:solidFill>
                  <a:srgbClr val="7E504F"/>
                </a:solidFill>
                <a:latin typeface="Consolas" charset="0"/>
                <a:ea typeface="Consolas" charset="0"/>
                <a:cs typeface="Consolas" charset="0"/>
              </a:rPr>
              <a:t>board</a:t>
            </a:r>
            <a:r>
              <a:rPr lang="en-US" sz="1800" b="1" dirty="0">
                <a:solidFill>
                  <a:srgbClr val="000000"/>
                </a:solidFill>
                <a:latin typeface="Consolas" charset="0"/>
                <a:ea typeface="Consolas" charset="0"/>
                <a:cs typeface="Consolas" charset="0"/>
              </a:rPr>
              <a:t>[</a:t>
            </a:r>
            <a:r>
              <a:rPr lang="en-US" sz="1800" b="1" dirty="0" err="1">
                <a:solidFill>
                  <a:srgbClr val="7E504F"/>
                </a:solidFill>
                <a:latin typeface="Consolas" charset="0"/>
                <a:ea typeface="Consolas" charset="0"/>
                <a:cs typeface="Consolas" charset="0"/>
              </a:rPr>
              <a:t>startRow</a:t>
            </a:r>
            <a:r>
              <a:rPr lang="en-US" sz="1800" b="1" dirty="0">
                <a:solidFill>
                  <a:srgbClr val="000000"/>
                </a:solidFill>
                <a:latin typeface="Consolas" charset="0"/>
                <a:ea typeface="Consolas" charset="0"/>
                <a:cs typeface="Consolas" charset="0"/>
              </a:rPr>
              <a:t>][</a:t>
            </a:r>
            <a:r>
              <a:rPr lang="en-US" sz="1800" b="1" dirty="0" err="1">
                <a:solidFill>
                  <a:srgbClr val="7E504F"/>
                </a:solidFill>
                <a:latin typeface="Consolas" charset="0"/>
                <a:ea typeface="Consolas" charset="0"/>
                <a:cs typeface="Consolas" charset="0"/>
              </a:rPr>
              <a:t>startCol</a:t>
            </a:r>
            <a:r>
              <a:rPr lang="en-US" sz="1800" b="1" dirty="0">
                <a:solidFill>
                  <a:srgbClr val="000000"/>
                </a:solidFill>
                <a:latin typeface="Consolas" charset="0"/>
                <a:ea typeface="Consolas" charset="0"/>
                <a:cs typeface="Consolas" charset="0"/>
              </a:rPr>
              <a:t>].equals(</a:t>
            </a:r>
            <a:r>
              <a:rPr lang="en-US" sz="1800" b="1" dirty="0">
                <a:solidFill>
                  <a:srgbClr val="3933FF"/>
                </a:solidFill>
                <a:latin typeface="Consolas" charset="0"/>
                <a:ea typeface="Consolas" charset="0"/>
                <a:cs typeface="Consolas" charset="0"/>
              </a:rPr>
              <a:t>"knight"</a:t>
            </a:r>
            <a:r>
              <a:rPr lang="en-US" sz="1800" b="1" dirty="0">
                <a:solidFill>
                  <a:srgbClr val="000000"/>
                </a:solidFill>
                <a:latin typeface="Consolas" charset="0"/>
                <a:ea typeface="Consolas" charset="0"/>
                <a:cs typeface="Consolas" charset="0"/>
              </a:rPr>
              <a:t>)) {</a:t>
            </a:r>
            <a:endParaRPr lang="en-US" sz="1800" b="1"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endParaRPr lang="en-US" sz="1800" dirty="0">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a:solidFill>
                  <a:srgbClr val="000000"/>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r>
              <a:rPr lang="en-US" sz="1800" b="1" dirty="0">
                <a:latin typeface="Consolas" charset="0"/>
                <a:ea typeface="Consolas" charset="0"/>
                <a:cs typeface="Consolas" charset="0"/>
              </a:rPr>
              <a:t>}</a:t>
            </a:r>
          </a:p>
          <a:p>
            <a:pPr marL="0" indent="0">
              <a:spcBef>
                <a:spcPts val="150"/>
              </a:spcBef>
              <a:buNone/>
            </a:pPr>
            <a:r>
              <a:rPr lang="en-US" sz="1800" dirty="0">
                <a:solidFill>
                  <a:srgbClr val="931A68"/>
                </a:solidFill>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a:t>
            </a:r>
          </a:p>
        </p:txBody>
      </p:sp>
    </p:spTree>
    <p:extLst>
      <p:ext uri="{BB962C8B-B14F-4D97-AF65-F5344CB8AC3E}">
        <p14:creationId xmlns:p14="http://schemas.microsoft.com/office/powerpoint/2010/main" val="1574597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sp>
        <p:nvSpPr>
          <p:cNvPr id="3" name="Plassholder for innhold 2"/>
          <p:cNvSpPr>
            <a:spLocks noGrp="1"/>
          </p:cNvSpPr>
          <p:nvPr>
            <p:ph idx="1"/>
          </p:nvPr>
        </p:nvSpPr>
        <p:spPr/>
        <p:txBody>
          <a:bodyPr/>
          <a:lstStyle/>
          <a:p>
            <a:pPr marL="0" indent="0">
              <a:spcBef>
                <a:spcPts val="150"/>
              </a:spcBef>
              <a:buNone/>
            </a:pPr>
            <a:r>
              <a:rPr lang="en-US" sz="1800" dirty="0">
                <a:solidFill>
                  <a:srgbClr val="4E9072"/>
                </a:solidFill>
                <a:latin typeface="Consolas" charset="0"/>
                <a:ea typeface="Consolas" charset="0"/>
                <a:cs typeface="Consolas" charset="0"/>
              </a:rPr>
              <a:t>// This method returns true if the starting square contains a knight,</a:t>
            </a:r>
          </a:p>
          <a:p>
            <a:pPr marL="0" indent="0">
              <a:spcBef>
                <a:spcPts val="150"/>
              </a:spcBef>
              <a:buNone/>
            </a:pPr>
            <a:r>
              <a:rPr lang="en-US" sz="1800" dirty="0">
                <a:solidFill>
                  <a:srgbClr val="4E9072"/>
                </a:solidFill>
                <a:latin typeface="Consolas" charset="0"/>
                <a:ea typeface="Consolas" charset="0"/>
                <a:cs typeface="Consolas" charset="0"/>
              </a:rPr>
              <a:t>// </a:t>
            </a:r>
            <a:r>
              <a:rPr lang="en-US" sz="1800" b="1" u="sng" dirty="0">
                <a:solidFill>
                  <a:srgbClr val="4E9072"/>
                </a:solidFill>
                <a:latin typeface="Consolas" charset="0"/>
                <a:ea typeface="Consolas" charset="0"/>
                <a:cs typeface="Consolas" charset="0"/>
              </a:rPr>
              <a:t>the end square is empty</a:t>
            </a:r>
            <a:r>
              <a:rPr lang="en-US" sz="1800" dirty="0">
                <a:solidFill>
                  <a:srgbClr val="4E9072"/>
                </a:solidFill>
                <a:latin typeface="Consolas" charset="0"/>
                <a:ea typeface="Consolas" charset="0"/>
                <a:cs typeface="Consolas" charset="0"/>
              </a:rPr>
              <a:t>, and the knight can legally move from the</a:t>
            </a:r>
          </a:p>
          <a:p>
            <a:pPr marL="0" indent="0">
              <a:spcBef>
                <a:spcPts val="150"/>
              </a:spcBef>
              <a:buNone/>
            </a:pPr>
            <a:r>
              <a:rPr lang="en-US" sz="1800" dirty="0">
                <a:solidFill>
                  <a:srgbClr val="4E9072"/>
                </a:solidFill>
                <a:latin typeface="Consolas" charset="0"/>
                <a:ea typeface="Consolas" charset="0"/>
                <a:cs typeface="Consolas" charset="0"/>
              </a:rPr>
              <a:t>// start square to the end square.</a:t>
            </a:r>
          </a:p>
          <a:p>
            <a:pPr marL="0" indent="0">
              <a:spcBef>
                <a:spcPts val="150"/>
              </a:spcBef>
              <a:buNone/>
            </a:pPr>
            <a:r>
              <a:rPr lang="en-US" sz="1800" dirty="0">
                <a:solidFill>
                  <a:srgbClr val="931A68"/>
                </a:solidFill>
                <a:latin typeface="Consolas" charset="0"/>
                <a:ea typeface="Consolas" charset="0"/>
                <a:cs typeface="Consolas" charset="0"/>
              </a:rPr>
              <a:t>private</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boolean</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knightCanMove</a:t>
            </a:r>
            <a:r>
              <a:rPr lang="en-US" sz="1800" dirty="0">
                <a:latin typeface="Consolas" charset="0"/>
                <a:ea typeface="Consolas" charset="0"/>
                <a:cs typeface="Consolas" charset="0"/>
              </a:rPr>
              <a:t>(String[][] </a:t>
            </a:r>
            <a:r>
              <a:rPr lang="en-US" sz="1800" dirty="0">
                <a:solidFill>
                  <a:srgbClr val="7E504F"/>
                </a:solidFill>
                <a:latin typeface="Consolas" charset="0"/>
                <a:ea typeface="Consolas" charset="0"/>
                <a:cs typeface="Consolas" charset="0"/>
              </a:rPr>
              <a:t>board</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startRow</a:t>
            </a:r>
            <a:r>
              <a:rPr lang="en-US" sz="1800" dirty="0">
                <a:latin typeface="Consolas" charset="0"/>
                <a:ea typeface="Consolas" charset="0"/>
                <a:cs typeface="Consolas" charset="0"/>
              </a:rPr>
              <a:t>,</a:t>
            </a: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startCol</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endRow</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endCol</a:t>
            </a: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if</a:t>
            </a:r>
            <a:r>
              <a:rPr lang="en-US" sz="1800" dirty="0">
                <a:solidFill>
                  <a:srgbClr val="000000"/>
                </a:solidFill>
                <a:latin typeface="Consolas" charset="0"/>
                <a:ea typeface="Consolas" charset="0"/>
                <a:cs typeface="Consolas" charset="0"/>
              </a:rPr>
              <a:t> (</a:t>
            </a:r>
            <a:r>
              <a:rPr lang="en-US" sz="1800" dirty="0">
                <a:solidFill>
                  <a:srgbClr val="7E504F"/>
                </a:solidFill>
                <a:latin typeface="Consolas" charset="0"/>
                <a:ea typeface="Consolas" charset="0"/>
                <a:cs typeface="Consolas" charset="0"/>
              </a:rPr>
              <a:t>board</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startRow</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startCol</a:t>
            </a:r>
            <a:r>
              <a:rPr lang="en-US" sz="1800" dirty="0">
                <a:solidFill>
                  <a:srgbClr val="000000"/>
                </a:solidFill>
                <a:latin typeface="Consolas" charset="0"/>
                <a:ea typeface="Consolas" charset="0"/>
                <a:cs typeface="Consolas" charset="0"/>
              </a:rPr>
              <a:t>].equals(</a:t>
            </a:r>
            <a:r>
              <a:rPr lang="en-US" sz="1800" dirty="0">
                <a:solidFill>
                  <a:srgbClr val="3933FF"/>
                </a:solidFill>
                <a:latin typeface="Consolas" charset="0"/>
                <a:ea typeface="Consolas" charset="0"/>
                <a:cs typeface="Consolas" charset="0"/>
              </a:rPr>
              <a:t>"knight"</a:t>
            </a:r>
            <a:r>
              <a:rPr lang="en-US" sz="1800" dirty="0">
                <a:solidFill>
                  <a:srgbClr val="000000"/>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r>
              <a:rPr lang="en-US" sz="1800" b="1" dirty="0">
                <a:solidFill>
                  <a:srgbClr val="931A68"/>
                </a:solidFill>
                <a:latin typeface="Consolas" charset="0"/>
                <a:ea typeface="Consolas" charset="0"/>
                <a:cs typeface="Consolas" charset="0"/>
              </a:rPr>
              <a:t>if</a:t>
            </a:r>
            <a:r>
              <a:rPr lang="en-US" sz="1800" b="1" dirty="0">
                <a:latin typeface="Consolas" charset="0"/>
                <a:ea typeface="Consolas" charset="0"/>
                <a:cs typeface="Consolas" charset="0"/>
              </a:rPr>
              <a:t> (</a:t>
            </a:r>
            <a:r>
              <a:rPr lang="en-US" sz="1800" b="1" dirty="0">
                <a:solidFill>
                  <a:srgbClr val="7E504F"/>
                </a:solidFill>
                <a:latin typeface="Consolas" charset="0"/>
                <a:ea typeface="Consolas" charset="0"/>
                <a:cs typeface="Consolas" charset="0"/>
              </a:rPr>
              <a:t>board</a:t>
            </a:r>
            <a:r>
              <a:rPr lang="en-US" sz="1800" b="1" dirty="0">
                <a:latin typeface="Consolas" charset="0"/>
                <a:ea typeface="Consolas" charset="0"/>
                <a:cs typeface="Consolas" charset="0"/>
              </a:rPr>
              <a:t>[</a:t>
            </a:r>
            <a:r>
              <a:rPr lang="en-US" sz="1800" b="1" dirty="0" err="1">
                <a:solidFill>
                  <a:srgbClr val="7E504F"/>
                </a:solidFill>
                <a:latin typeface="Consolas" charset="0"/>
                <a:ea typeface="Consolas" charset="0"/>
                <a:cs typeface="Consolas" charset="0"/>
              </a:rPr>
              <a:t>endRow</a:t>
            </a:r>
            <a:r>
              <a:rPr lang="en-US" sz="1800" b="1" dirty="0">
                <a:latin typeface="Consolas" charset="0"/>
                <a:ea typeface="Consolas" charset="0"/>
                <a:cs typeface="Consolas" charset="0"/>
              </a:rPr>
              <a:t>][</a:t>
            </a:r>
            <a:r>
              <a:rPr lang="en-US" sz="1800" b="1" dirty="0" err="1">
                <a:solidFill>
                  <a:srgbClr val="7E504F"/>
                </a:solidFill>
                <a:latin typeface="Consolas" charset="0"/>
                <a:ea typeface="Consolas" charset="0"/>
                <a:cs typeface="Consolas" charset="0"/>
              </a:rPr>
              <a:t>endCol</a:t>
            </a:r>
            <a:r>
              <a:rPr lang="en-US" sz="1800" b="1" dirty="0">
                <a:latin typeface="Consolas" charset="0"/>
                <a:ea typeface="Consolas" charset="0"/>
                <a:cs typeface="Consolas" charset="0"/>
              </a:rPr>
              <a:t>].equals(</a:t>
            </a:r>
            <a:r>
              <a:rPr lang="en-US" sz="1800" b="1" dirty="0">
                <a:solidFill>
                  <a:srgbClr val="3933FF"/>
                </a:solidFill>
                <a:latin typeface="Consolas" charset="0"/>
                <a:ea typeface="Consolas" charset="0"/>
                <a:cs typeface="Consolas" charset="0"/>
              </a:rPr>
              <a:t>""</a:t>
            </a:r>
            <a:r>
              <a:rPr lang="en-US" sz="1800" b="1" dirty="0">
                <a:latin typeface="Consolas" charset="0"/>
                <a:ea typeface="Consolas" charset="0"/>
                <a:cs typeface="Consolas" charset="0"/>
              </a:rPr>
              <a:t>)) {</a:t>
            </a:r>
          </a:p>
          <a:p>
            <a:pPr marL="0" indent="0">
              <a:spcBef>
                <a:spcPts val="150"/>
              </a:spcBef>
              <a:buNone/>
            </a:pPr>
            <a:endParaRPr lang="en-US" sz="1800" dirty="0">
              <a:solidFill>
                <a:srgbClr val="7E504F"/>
              </a:solidFill>
              <a:latin typeface="Consolas" charset="0"/>
              <a:ea typeface="Consolas" charset="0"/>
              <a:cs typeface="Consolas" charset="0"/>
            </a:endParaRPr>
          </a:p>
          <a:p>
            <a:pPr marL="0" indent="0">
              <a:spcBef>
                <a:spcPts val="150"/>
              </a:spcBef>
              <a:buNone/>
            </a:pPr>
            <a:endParaRPr lang="en-US" sz="1800" dirty="0">
              <a:solidFill>
                <a:srgbClr val="7E504F"/>
              </a:solidFill>
              <a:latin typeface="Consolas" charset="0"/>
              <a:ea typeface="Consolas" charset="0"/>
              <a:cs typeface="Consolas" charset="0"/>
            </a:endParaRPr>
          </a:p>
          <a:p>
            <a:pPr marL="0" indent="0">
              <a:spcBef>
                <a:spcPts val="150"/>
              </a:spcBef>
              <a:buNone/>
            </a:pP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latin typeface="Consolas" charset="0"/>
                <a:ea typeface="Consolas" charset="0"/>
                <a:cs typeface="Consolas" charset="0"/>
              </a:rPr>
              <a:t>    </a:t>
            </a:r>
          </a:p>
          <a:p>
            <a:pPr marL="0" indent="0">
              <a:spcBef>
                <a:spcPts val="150"/>
              </a:spcBef>
              <a:buNone/>
            </a:pPr>
            <a:endParaRPr lang="en-US" sz="1800" dirty="0">
              <a:solidFill>
                <a:srgbClr val="931A68"/>
              </a:solidFill>
              <a:latin typeface="Consolas" charset="0"/>
              <a:ea typeface="Consolas" charset="0"/>
              <a:cs typeface="Consolas" charset="0"/>
            </a:endParaRP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b="1"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a:t>
            </a:r>
          </a:p>
        </p:txBody>
      </p:sp>
    </p:spTree>
    <p:extLst>
      <p:ext uri="{BB962C8B-B14F-4D97-AF65-F5344CB8AC3E}">
        <p14:creationId xmlns:p14="http://schemas.microsoft.com/office/powerpoint/2010/main" val="1990240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sp>
        <p:nvSpPr>
          <p:cNvPr id="3" name="Plassholder for innhold 2"/>
          <p:cNvSpPr>
            <a:spLocks noGrp="1"/>
          </p:cNvSpPr>
          <p:nvPr>
            <p:ph idx="1"/>
          </p:nvPr>
        </p:nvSpPr>
        <p:spPr/>
        <p:txBody>
          <a:bodyPr/>
          <a:lstStyle/>
          <a:p>
            <a:pPr marL="0" indent="0">
              <a:spcBef>
                <a:spcPts val="150"/>
              </a:spcBef>
              <a:buNone/>
            </a:pPr>
            <a:r>
              <a:rPr lang="en-US" sz="1800" dirty="0">
                <a:solidFill>
                  <a:srgbClr val="4E9072"/>
                </a:solidFill>
                <a:latin typeface="Consolas" charset="0"/>
                <a:ea typeface="Consolas" charset="0"/>
                <a:cs typeface="Consolas" charset="0"/>
              </a:rPr>
              <a:t>// This method returns true if the starting square contains a knight,</a:t>
            </a:r>
          </a:p>
          <a:p>
            <a:pPr marL="0" indent="0">
              <a:spcBef>
                <a:spcPts val="150"/>
              </a:spcBef>
              <a:buNone/>
            </a:pPr>
            <a:r>
              <a:rPr lang="en-US" sz="1800" dirty="0">
                <a:solidFill>
                  <a:srgbClr val="4E9072"/>
                </a:solidFill>
                <a:latin typeface="Consolas" charset="0"/>
                <a:ea typeface="Consolas" charset="0"/>
                <a:cs typeface="Consolas" charset="0"/>
              </a:rPr>
              <a:t>// the end square is empty, and </a:t>
            </a:r>
            <a:r>
              <a:rPr lang="en-US" sz="1800" b="1" u="sng" dirty="0">
                <a:solidFill>
                  <a:srgbClr val="4E9072"/>
                </a:solidFill>
                <a:latin typeface="Consolas" charset="0"/>
                <a:ea typeface="Consolas" charset="0"/>
                <a:cs typeface="Consolas" charset="0"/>
              </a:rPr>
              <a:t>the knight can legally move from the</a:t>
            </a:r>
          </a:p>
          <a:p>
            <a:pPr marL="0" indent="0">
              <a:spcBef>
                <a:spcPts val="150"/>
              </a:spcBef>
              <a:buNone/>
            </a:pPr>
            <a:r>
              <a:rPr lang="en-US" sz="1800" dirty="0">
                <a:solidFill>
                  <a:srgbClr val="4E9072"/>
                </a:solidFill>
                <a:latin typeface="Consolas" charset="0"/>
                <a:ea typeface="Consolas" charset="0"/>
                <a:cs typeface="Consolas" charset="0"/>
              </a:rPr>
              <a:t>// </a:t>
            </a:r>
            <a:r>
              <a:rPr lang="en-US" sz="1800" b="1" u="sng" dirty="0">
                <a:solidFill>
                  <a:srgbClr val="4E9072"/>
                </a:solidFill>
                <a:latin typeface="Consolas" charset="0"/>
                <a:ea typeface="Consolas" charset="0"/>
                <a:cs typeface="Consolas" charset="0"/>
              </a:rPr>
              <a:t>start square to the end square</a:t>
            </a:r>
            <a:r>
              <a:rPr lang="en-US" sz="1800" dirty="0">
                <a:solidFill>
                  <a:srgbClr val="4E9072"/>
                </a:solidFill>
                <a:latin typeface="Consolas" charset="0"/>
                <a:ea typeface="Consolas" charset="0"/>
                <a:cs typeface="Consolas" charset="0"/>
              </a:rPr>
              <a:t>.</a:t>
            </a:r>
          </a:p>
          <a:p>
            <a:pPr marL="0" indent="0">
              <a:spcBef>
                <a:spcPts val="150"/>
              </a:spcBef>
              <a:buNone/>
            </a:pPr>
            <a:r>
              <a:rPr lang="en-US" sz="1800" dirty="0">
                <a:solidFill>
                  <a:srgbClr val="931A68"/>
                </a:solidFill>
                <a:latin typeface="Consolas" charset="0"/>
                <a:ea typeface="Consolas" charset="0"/>
                <a:cs typeface="Consolas" charset="0"/>
              </a:rPr>
              <a:t>private</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boolean</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knightCanMove</a:t>
            </a:r>
            <a:r>
              <a:rPr lang="en-US" sz="1800" dirty="0">
                <a:latin typeface="Consolas" charset="0"/>
                <a:ea typeface="Consolas" charset="0"/>
                <a:cs typeface="Consolas" charset="0"/>
              </a:rPr>
              <a:t>(String[][] </a:t>
            </a:r>
            <a:r>
              <a:rPr lang="en-US" sz="1800" dirty="0">
                <a:solidFill>
                  <a:srgbClr val="7E504F"/>
                </a:solidFill>
                <a:latin typeface="Consolas" charset="0"/>
                <a:ea typeface="Consolas" charset="0"/>
                <a:cs typeface="Consolas" charset="0"/>
              </a:rPr>
              <a:t>board</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startRow</a:t>
            </a:r>
            <a:r>
              <a:rPr lang="en-US" sz="1800" dirty="0">
                <a:latin typeface="Consolas" charset="0"/>
                <a:ea typeface="Consolas" charset="0"/>
                <a:cs typeface="Consolas" charset="0"/>
              </a:rPr>
              <a:t>,</a:t>
            </a: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startCol</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endRow</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endCol</a:t>
            </a: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if</a:t>
            </a:r>
            <a:r>
              <a:rPr lang="en-US" sz="1800" dirty="0">
                <a:solidFill>
                  <a:srgbClr val="000000"/>
                </a:solidFill>
                <a:latin typeface="Consolas" charset="0"/>
                <a:ea typeface="Consolas" charset="0"/>
                <a:cs typeface="Consolas" charset="0"/>
              </a:rPr>
              <a:t> (</a:t>
            </a:r>
            <a:r>
              <a:rPr lang="en-US" sz="1800" dirty="0">
                <a:solidFill>
                  <a:srgbClr val="7E504F"/>
                </a:solidFill>
                <a:latin typeface="Consolas" charset="0"/>
                <a:ea typeface="Consolas" charset="0"/>
                <a:cs typeface="Consolas" charset="0"/>
              </a:rPr>
              <a:t>board</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startRow</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startCol</a:t>
            </a:r>
            <a:r>
              <a:rPr lang="en-US" sz="1800" dirty="0">
                <a:solidFill>
                  <a:srgbClr val="000000"/>
                </a:solidFill>
                <a:latin typeface="Consolas" charset="0"/>
                <a:ea typeface="Consolas" charset="0"/>
                <a:cs typeface="Consolas" charset="0"/>
              </a:rPr>
              <a:t>].equals(</a:t>
            </a:r>
            <a:r>
              <a:rPr lang="en-US" sz="1800" dirty="0">
                <a:solidFill>
                  <a:srgbClr val="3933FF"/>
                </a:solidFill>
                <a:latin typeface="Consolas" charset="0"/>
                <a:ea typeface="Consolas" charset="0"/>
                <a:cs typeface="Consolas" charset="0"/>
              </a:rPr>
              <a:t>"knight"</a:t>
            </a:r>
            <a:r>
              <a:rPr lang="en-US" sz="1800" dirty="0">
                <a:solidFill>
                  <a:srgbClr val="000000"/>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if</a:t>
            </a:r>
            <a:r>
              <a:rPr lang="en-US" sz="1800" dirty="0">
                <a:latin typeface="Consolas" charset="0"/>
                <a:ea typeface="Consolas" charset="0"/>
                <a:cs typeface="Consolas" charset="0"/>
              </a:rPr>
              <a:t> (</a:t>
            </a:r>
            <a:r>
              <a:rPr lang="en-US" sz="1800" dirty="0">
                <a:solidFill>
                  <a:srgbClr val="7E504F"/>
                </a:solidFill>
                <a:latin typeface="Consolas" charset="0"/>
                <a:ea typeface="Consolas" charset="0"/>
                <a:cs typeface="Consolas" charset="0"/>
              </a:rPr>
              <a:t>board</a:t>
            </a:r>
            <a:r>
              <a:rPr lang="en-US" sz="1800" dirty="0">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endRow</a:t>
            </a:r>
            <a:r>
              <a:rPr lang="en-US" sz="1800" dirty="0">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endCol</a:t>
            </a:r>
            <a:r>
              <a:rPr lang="en-US" sz="1800" dirty="0">
                <a:latin typeface="Consolas" charset="0"/>
                <a:ea typeface="Consolas" charset="0"/>
                <a:cs typeface="Consolas" charset="0"/>
              </a:rPr>
              <a:t>].equals(</a:t>
            </a:r>
            <a:r>
              <a:rPr lang="en-US" sz="1800" dirty="0">
                <a:solidFill>
                  <a:srgbClr val="3933FF"/>
                </a:solidFill>
                <a:latin typeface="Consolas" charset="0"/>
                <a:ea typeface="Consolas" charset="0"/>
                <a:cs typeface="Consolas" charset="0"/>
              </a:rPr>
              <a:t>""</a:t>
            </a:r>
            <a:r>
              <a:rPr lang="en-US" sz="1800" dirty="0">
                <a:latin typeface="Consolas" charset="0"/>
                <a:ea typeface="Consolas" charset="0"/>
                <a:cs typeface="Consolas" charset="0"/>
              </a:rPr>
              <a:t>)) {</a:t>
            </a:r>
          </a:p>
          <a:p>
            <a:pPr marL="0" indent="0">
              <a:spcBef>
                <a:spcPts val="150"/>
              </a:spcBef>
              <a:buNone/>
            </a:pPr>
            <a:r>
              <a:rPr lang="en-US" sz="1800" b="1" dirty="0">
                <a:solidFill>
                  <a:srgbClr val="931A68"/>
                </a:solidFill>
                <a:latin typeface="Consolas" charset="0"/>
                <a:ea typeface="Consolas" charset="0"/>
                <a:cs typeface="Consolas" charset="0"/>
              </a:rPr>
              <a:t>            </a:t>
            </a:r>
            <a:r>
              <a:rPr lang="en-US" sz="1800" b="1" dirty="0" err="1">
                <a:solidFill>
                  <a:srgbClr val="931A68"/>
                </a:solidFill>
                <a:latin typeface="Consolas" charset="0"/>
                <a:ea typeface="Consolas" charset="0"/>
                <a:cs typeface="Consolas" charset="0"/>
              </a:rPr>
              <a:t>int</a:t>
            </a:r>
            <a:r>
              <a:rPr lang="en-US" sz="1800" b="1" dirty="0">
                <a:solidFill>
                  <a:srgbClr val="000000"/>
                </a:solidFill>
                <a:latin typeface="Consolas" charset="0"/>
                <a:ea typeface="Consolas" charset="0"/>
                <a:cs typeface="Consolas" charset="0"/>
              </a:rPr>
              <a:t> </a:t>
            </a:r>
            <a:r>
              <a:rPr lang="en-US" sz="1800" b="1" dirty="0" err="1">
                <a:solidFill>
                  <a:srgbClr val="7E504F"/>
                </a:solidFill>
                <a:latin typeface="Consolas" charset="0"/>
                <a:ea typeface="Consolas" charset="0"/>
                <a:cs typeface="Consolas" charset="0"/>
              </a:rPr>
              <a:t>rowDifference</a:t>
            </a:r>
            <a:r>
              <a:rPr lang="en-US" sz="1800" b="1" dirty="0">
                <a:solidFill>
                  <a:srgbClr val="000000"/>
                </a:solidFill>
                <a:latin typeface="Consolas" charset="0"/>
                <a:ea typeface="Consolas" charset="0"/>
                <a:cs typeface="Consolas" charset="0"/>
              </a:rPr>
              <a:t> = </a:t>
            </a:r>
            <a:r>
              <a:rPr lang="en-US" sz="1800" b="1" dirty="0" err="1">
                <a:solidFill>
                  <a:srgbClr val="000000"/>
                </a:solidFill>
                <a:latin typeface="Consolas" charset="0"/>
                <a:ea typeface="Consolas" charset="0"/>
                <a:cs typeface="Consolas" charset="0"/>
              </a:rPr>
              <a:t>Math.abs</a:t>
            </a:r>
            <a:r>
              <a:rPr lang="en-US" sz="1800" b="1" dirty="0">
                <a:solidFill>
                  <a:srgbClr val="000000"/>
                </a:solidFill>
                <a:latin typeface="Consolas" charset="0"/>
                <a:ea typeface="Consolas" charset="0"/>
                <a:cs typeface="Consolas" charset="0"/>
              </a:rPr>
              <a:t>(</a:t>
            </a:r>
            <a:r>
              <a:rPr lang="en-US" sz="1800" b="1" dirty="0" err="1">
                <a:solidFill>
                  <a:srgbClr val="7E504F"/>
                </a:solidFill>
                <a:latin typeface="Consolas" charset="0"/>
                <a:ea typeface="Consolas" charset="0"/>
                <a:cs typeface="Consolas" charset="0"/>
              </a:rPr>
              <a:t>startRow</a:t>
            </a:r>
            <a:r>
              <a:rPr lang="en-US" sz="1800" b="1" dirty="0">
                <a:solidFill>
                  <a:srgbClr val="000000"/>
                </a:solidFill>
                <a:latin typeface="Consolas" charset="0"/>
                <a:ea typeface="Consolas" charset="0"/>
                <a:cs typeface="Consolas" charset="0"/>
              </a:rPr>
              <a:t> - </a:t>
            </a:r>
            <a:r>
              <a:rPr lang="en-US" sz="1800" b="1" dirty="0" err="1">
                <a:solidFill>
                  <a:srgbClr val="7E504F"/>
                </a:solidFill>
                <a:latin typeface="Consolas" charset="0"/>
                <a:ea typeface="Consolas" charset="0"/>
                <a:cs typeface="Consolas" charset="0"/>
              </a:rPr>
              <a:t>endRow</a:t>
            </a:r>
            <a:r>
              <a:rPr lang="en-US" sz="1800" b="1" dirty="0">
                <a:solidFill>
                  <a:srgbClr val="000000"/>
                </a:solidFill>
                <a:latin typeface="Consolas" charset="0"/>
                <a:ea typeface="Consolas" charset="0"/>
                <a:cs typeface="Consolas" charset="0"/>
              </a:rPr>
              <a:t>);</a:t>
            </a:r>
            <a:endParaRPr lang="en-US" sz="1800" b="1" dirty="0">
              <a:solidFill>
                <a:srgbClr val="7E504F"/>
              </a:solidFill>
              <a:latin typeface="Consolas" charset="0"/>
              <a:ea typeface="Consolas" charset="0"/>
              <a:cs typeface="Consolas" charset="0"/>
            </a:endParaRPr>
          </a:p>
          <a:p>
            <a:pPr marL="0" indent="0">
              <a:spcBef>
                <a:spcPts val="150"/>
              </a:spcBef>
              <a:buNone/>
            </a:pPr>
            <a:r>
              <a:rPr lang="en-US" sz="1800" b="1" dirty="0">
                <a:solidFill>
                  <a:srgbClr val="931A68"/>
                </a:solidFill>
                <a:latin typeface="Consolas" charset="0"/>
                <a:ea typeface="Consolas" charset="0"/>
                <a:cs typeface="Consolas" charset="0"/>
              </a:rPr>
              <a:t>            </a:t>
            </a:r>
            <a:r>
              <a:rPr lang="en-US" sz="1800" b="1" dirty="0" err="1">
                <a:solidFill>
                  <a:srgbClr val="931A68"/>
                </a:solidFill>
                <a:latin typeface="Consolas" charset="0"/>
                <a:ea typeface="Consolas" charset="0"/>
                <a:cs typeface="Consolas" charset="0"/>
              </a:rPr>
              <a:t>int</a:t>
            </a:r>
            <a:r>
              <a:rPr lang="en-US" sz="1800" b="1" dirty="0">
                <a:solidFill>
                  <a:srgbClr val="000000"/>
                </a:solidFill>
                <a:latin typeface="Consolas" charset="0"/>
                <a:ea typeface="Consolas" charset="0"/>
                <a:cs typeface="Consolas" charset="0"/>
              </a:rPr>
              <a:t> </a:t>
            </a:r>
            <a:r>
              <a:rPr lang="en-US" sz="1800" b="1" dirty="0" err="1">
                <a:solidFill>
                  <a:srgbClr val="7E504F"/>
                </a:solidFill>
                <a:latin typeface="Consolas" charset="0"/>
                <a:ea typeface="Consolas" charset="0"/>
                <a:cs typeface="Consolas" charset="0"/>
              </a:rPr>
              <a:t>colDifference</a:t>
            </a:r>
            <a:r>
              <a:rPr lang="en-US" sz="1800" b="1" dirty="0">
                <a:solidFill>
                  <a:srgbClr val="000000"/>
                </a:solidFill>
                <a:latin typeface="Consolas" charset="0"/>
                <a:ea typeface="Consolas" charset="0"/>
                <a:cs typeface="Consolas" charset="0"/>
              </a:rPr>
              <a:t> = </a:t>
            </a:r>
            <a:r>
              <a:rPr lang="en-US" sz="1800" b="1" dirty="0" err="1">
                <a:solidFill>
                  <a:srgbClr val="000000"/>
                </a:solidFill>
                <a:latin typeface="Consolas" charset="0"/>
                <a:ea typeface="Consolas" charset="0"/>
                <a:cs typeface="Consolas" charset="0"/>
              </a:rPr>
              <a:t>Math.abs</a:t>
            </a:r>
            <a:r>
              <a:rPr lang="en-US" sz="1800" b="1" dirty="0">
                <a:solidFill>
                  <a:srgbClr val="000000"/>
                </a:solidFill>
                <a:latin typeface="Consolas" charset="0"/>
                <a:ea typeface="Consolas" charset="0"/>
                <a:cs typeface="Consolas" charset="0"/>
              </a:rPr>
              <a:t>(</a:t>
            </a:r>
            <a:r>
              <a:rPr lang="en-US" sz="1800" b="1" dirty="0" err="1">
                <a:solidFill>
                  <a:srgbClr val="7E504F"/>
                </a:solidFill>
                <a:latin typeface="Consolas" charset="0"/>
                <a:ea typeface="Consolas" charset="0"/>
                <a:cs typeface="Consolas" charset="0"/>
              </a:rPr>
              <a:t>startCol</a:t>
            </a:r>
            <a:r>
              <a:rPr lang="en-US" sz="1800" b="1" dirty="0">
                <a:solidFill>
                  <a:srgbClr val="000000"/>
                </a:solidFill>
                <a:latin typeface="Consolas" charset="0"/>
                <a:ea typeface="Consolas" charset="0"/>
                <a:cs typeface="Consolas" charset="0"/>
              </a:rPr>
              <a:t> - </a:t>
            </a:r>
            <a:r>
              <a:rPr lang="en-US" sz="1800" b="1" dirty="0" err="1">
                <a:solidFill>
                  <a:srgbClr val="7E504F"/>
                </a:solidFill>
                <a:latin typeface="Consolas" charset="0"/>
                <a:ea typeface="Consolas" charset="0"/>
                <a:cs typeface="Consolas" charset="0"/>
              </a:rPr>
              <a:t>endCol</a:t>
            </a:r>
            <a:r>
              <a:rPr lang="en-US" sz="1800" b="1" dirty="0">
                <a:solidFill>
                  <a:srgbClr val="000000"/>
                </a:solidFill>
                <a:latin typeface="Consolas" charset="0"/>
                <a:ea typeface="Consolas" charset="0"/>
                <a:cs typeface="Consolas" charset="0"/>
              </a:rPr>
              <a:t>);</a:t>
            </a:r>
            <a:endParaRPr lang="en-US" sz="1800" b="1" dirty="0">
              <a:solidFill>
                <a:srgbClr val="7E504F"/>
              </a:solidFill>
              <a:latin typeface="Consolas" charset="0"/>
              <a:ea typeface="Consolas" charset="0"/>
              <a:cs typeface="Consolas" charset="0"/>
            </a:endParaRPr>
          </a:p>
          <a:p>
            <a:pPr marL="0" indent="0">
              <a:spcBef>
                <a:spcPts val="150"/>
              </a:spcBef>
              <a:buNone/>
            </a:pPr>
            <a:r>
              <a:rPr lang="en-US" sz="1800" b="1" dirty="0">
                <a:solidFill>
                  <a:srgbClr val="931A68"/>
                </a:solidFill>
                <a:latin typeface="Consolas" charset="0"/>
                <a:ea typeface="Consolas" charset="0"/>
                <a:cs typeface="Consolas" charset="0"/>
              </a:rPr>
              <a:t>            if</a:t>
            </a:r>
            <a:r>
              <a:rPr lang="en-US" sz="1800" b="1" dirty="0">
                <a:solidFill>
                  <a:srgbClr val="000000"/>
                </a:solidFill>
                <a:latin typeface="Consolas" charset="0"/>
                <a:ea typeface="Consolas" charset="0"/>
                <a:cs typeface="Consolas" charset="0"/>
              </a:rPr>
              <a:t> ((</a:t>
            </a:r>
            <a:r>
              <a:rPr lang="en-US" sz="1800" b="1" dirty="0" err="1">
                <a:solidFill>
                  <a:srgbClr val="7E504F"/>
                </a:solidFill>
                <a:latin typeface="Consolas" charset="0"/>
                <a:ea typeface="Consolas" charset="0"/>
                <a:cs typeface="Consolas" charset="0"/>
              </a:rPr>
              <a:t>rowDifference</a:t>
            </a:r>
            <a:r>
              <a:rPr lang="en-US" sz="1800" b="1" dirty="0">
                <a:solidFill>
                  <a:srgbClr val="000000"/>
                </a:solidFill>
                <a:latin typeface="Consolas" charset="0"/>
                <a:ea typeface="Consolas" charset="0"/>
                <a:cs typeface="Consolas" charset="0"/>
              </a:rPr>
              <a:t> == 1 &amp;&amp; </a:t>
            </a:r>
            <a:r>
              <a:rPr lang="en-US" sz="1800" b="1" dirty="0" err="1">
                <a:solidFill>
                  <a:srgbClr val="7E504F"/>
                </a:solidFill>
                <a:latin typeface="Consolas" charset="0"/>
                <a:ea typeface="Consolas" charset="0"/>
                <a:cs typeface="Consolas" charset="0"/>
              </a:rPr>
              <a:t>colDifference</a:t>
            </a:r>
            <a:r>
              <a:rPr lang="en-US" sz="1800" b="1" dirty="0">
                <a:solidFill>
                  <a:srgbClr val="000000"/>
                </a:solidFill>
                <a:latin typeface="Consolas" charset="0"/>
                <a:ea typeface="Consolas" charset="0"/>
                <a:cs typeface="Consolas" charset="0"/>
              </a:rPr>
              <a:t> == 2) || </a:t>
            </a:r>
            <a:endParaRPr lang="en-US" sz="1800" b="1" dirty="0">
              <a:solidFill>
                <a:srgbClr val="7E504F"/>
              </a:solidFill>
              <a:latin typeface="Consolas" charset="0"/>
              <a:ea typeface="Consolas" charset="0"/>
              <a:cs typeface="Consolas" charset="0"/>
            </a:endParaRPr>
          </a:p>
          <a:p>
            <a:pPr marL="0" indent="0">
              <a:spcBef>
                <a:spcPts val="150"/>
              </a:spcBef>
              <a:buNone/>
            </a:pPr>
            <a:r>
              <a:rPr lang="en-US" sz="1800" b="1" dirty="0">
                <a:latin typeface="Consolas" charset="0"/>
                <a:ea typeface="Consolas" charset="0"/>
                <a:cs typeface="Consolas" charset="0"/>
              </a:rPr>
              <a:t>                (</a:t>
            </a:r>
            <a:r>
              <a:rPr lang="en-US" sz="1800" b="1" dirty="0" err="1">
                <a:solidFill>
                  <a:srgbClr val="7E504F"/>
                </a:solidFill>
                <a:latin typeface="Consolas" charset="0"/>
                <a:ea typeface="Consolas" charset="0"/>
                <a:cs typeface="Consolas" charset="0"/>
              </a:rPr>
              <a:t>rowDifference</a:t>
            </a:r>
            <a:r>
              <a:rPr lang="en-US" sz="1800" b="1" dirty="0">
                <a:latin typeface="Consolas" charset="0"/>
                <a:ea typeface="Consolas" charset="0"/>
                <a:cs typeface="Consolas" charset="0"/>
              </a:rPr>
              <a:t> == 2 &amp;&amp; </a:t>
            </a:r>
            <a:r>
              <a:rPr lang="en-US" sz="1800" b="1" dirty="0" err="1">
                <a:solidFill>
                  <a:srgbClr val="7E504F"/>
                </a:solidFill>
                <a:latin typeface="Consolas" charset="0"/>
                <a:ea typeface="Consolas" charset="0"/>
                <a:cs typeface="Consolas" charset="0"/>
              </a:rPr>
              <a:t>colDifference</a:t>
            </a:r>
            <a:r>
              <a:rPr lang="en-US" sz="1800" b="1" dirty="0">
                <a:latin typeface="Consolas" charset="0"/>
                <a:ea typeface="Consolas" charset="0"/>
                <a:cs typeface="Consolas" charset="0"/>
              </a:rPr>
              <a:t> == 1)) {</a:t>
            </a:r>
          </a:p>
          <a:p>
            <a:pPr marL="0" indent="0">
              <a:spcBef>
                <a:spcPts val="150"/>
              </a:spcBef>
              <a:buNone/>
            </a:pPr>
            <a:r>
              <a:rPr lang="en-US" sz="1800" b="1" dirty="0">
                <a:solidFill>
                  <a:srgbClr val="931A68"/>
                </a:solidFill>
                <a:latin typeface="Consolas" charset="0"/>
                <a:ea typeface="Consolas" charset="0"/>
                <a:cs typeface="Consolas" charset="0"/>
              </a:rPr>
              <a:t>                return</a:t>
            </a:r>
            <a:r>
              <a:rPr lang="en-US" sz="1800" b="1" dirty="0">
                <a:solidFill>
                  <a:srgbClr val="000000"/>
                </a:solidFill>
                <a:latin typeface="Consolas" charset="0"/>
                <a:ea typeface="Consolas" charset="0"/>
                <a:cs typeface="Consolas" charset="0"/>
              </a:rPr>
              <a:t> </a:t>
            </a:r>
            <a:r>
              <a:rPr lang="en-US" sz="1800" b="1" dirty="0">
                <a:solidFill>
                  <a:srgbClr val="931A68"/>
                </a:solidFill>
                <a:latin typeface="Consolas" charset="0"/>
                <a:ea typeface="Consolas" charset="0"/>
                <a:cs typeface="Consolas" charset="0"/>
              </a:rPr>
              <a:t>true</a:t>
            </a:r>
            <a:r>
              <a:rPr lang="en-US" sz="1800" b="1" dirty="0">
                <a:solidFill>
                  <a:srgbClr val="000000"/>
                </a:solidFill>
                <a:latin typeface="Consolas" charset="0"/>
                <a:ea typeface="Consolas" charset="0"/>
                <a:cs typeface="Consolas" charset="0"/>
              </a:rPr>
              <a:t>;</a:t>
            </a:r>
            <a:endParaRPr lang="en-US" sz="1800" b="1" dirty="0">
              <a:solidFill>
                <a:srgbClr val="931A68"/>
              </a:solidFill>
              <a:latin typeface="Consolas" charset="0"/>
              <a:ea typeface="Consolas" charset="0"/>
              <a:cs typeface="Consolas" charset="0"/>
            </a:endParaRPr>
          </a:p>
          <a:p>
            <a:pPr marL="0" indent="0">
              <a:spcBef>
                <a:spcPts val="150"/>
              </a:spcBef>
              <a:buNone/>
            </a:pPr>
            <a:r>
              <a:rPr lang="en-US" sz="1800" b="1"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a:t>
            </a:r>
          </a:p>
        </p:txBody>
      </p:sp>
    </p:spTree>
    <p:extLst>
      <p:ext uri="{BB962C8B-B14F-4D97-AF65-F5344CB8AC3E}">
        <p14:creationId xmlns:p14="http://schemas.microsoft.com/office/powerpoint/2010/main" val="608669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sp>
        <p:nvSpPr>
          <p:cNvPr id="3" name="Plassholder for innhold 2"/>
          <p:cNvSpPr>
            <a:spLocks noGrp="1"/>
          </p:cNvSpPr>
          <p:nvPr>
            <p:ph idx="1"/>
          </p:nvPr>
        </p:nvSpPr>
        <p:spPr/>
        <p:txBody>
          <a:bodyPr/>
          <a:lstStyle/>
          <a:p>
            <a:pPr marL="0" indent="0">
              <a:spcBef>
                <a:spcPts val="150"/>
              </a:spcBef>
              <a:buNone/>
            </a:pPr>
            <a:r>
              <a:rPr lang="en-US" sz="1800" dirty="0">
                <a:solidFill>
                  <a:srgbClr val="4E9072"/>
                </a:solidFill>
                <a:latin typeface="Consolas" charset="0"/>
                <a:ea typeface="Consolas" charset="0"/>
                <a:cs typeface="Consolas" charset="0"/>
              </a:rPr>
              <a:t>// This method returns true if the starting square contains a knight,</a:t>
            </a:r>
          </a:p>
          <a:p>
            <a:pPr marL="0" indent="0">
              <a:spcBef>
                <a:spcPts val="150"/>
              </a:spcBef>
              <a:buNone/>
            </a:pPr>
            <a:r>
              <a:rPr lang="en-US" sz="1800" dirty="0">
                <a:solidFill>
                  <a:srgbClr val="4E9072"/>
                </a:solidFill>
                <a:latin typeface="Consolas" charset="0"/>
                <a:ea typeface="Consolas" charset="0"/>
                <a:cs typeface="Consolas" charset="0"/>
              </a:rPr>
              <a:t>// the end square is empty, and the knight can legally move from the</a:t>
            </a:r>
          </a:p>
          <a:p>
            <a:pPr marL="0" indent="0">
              <a:spcBef>
                <a:spcPts val="150"/>
              </a:spcBef>
              <a:buNone/>
            </a:pPr>
            <a:r>
              <a:rPr lang="en-US" sz="1800" dirty="0">
                <a:solidFill>
                  <a:srgbClr val="4E9072"/>
                </a:solidFill>
                <a:latin typeface="Consolas" charset="0"/>
                <a:ea typeface="Consolas" charset="0"/>
                <a:cs typeface="Consolas" charset="0"/>
              </a:rPr>
              <a:t>// start square to the end square.</a:t>
            </a:r>
          </a:p>
          <a:p>
            <a:pPr marL="0" indent="0">
              <a:spcBef>
                <a:spcPts val="150"/>
              </a:spcBef>
              <a:buNone/>
            </a:pPr>
            <a:r>
              <a:rPr lang="en-US" sz="1800" dirty="0">
                <a:solidFill>
                  <a:srgbClr val="931A68"/>
                </a:solidFill>
                <a:latin typeface="Consolas" charset="0"/>
                <a:ea typeface="Consolas" charset="0"/>
                <a:cs typeface="Consolas" charset="0"/>
              </a:rPr>
              <a:t>private</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boolean</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knightCanMove</a:t>
            </a:r>
            <a:r>
              <a:rPr lang="en-US" sz="1800" dirty="0">
                <a:latin typeface="Consolas" charset="0"/>
                <a:ea typeface="Consolas" charset="0"/>
                <a:cs typeface="Consolas" charset="0"/>
              </a:rPr>
              <a:t>(String[][] </a:t>
            </a:r>
            <a:r>
              <a:rPr lang="en-US" sz="1800" dirty="0">
                <a:solidFill>
                  <a:srgbClr val="7E504F"/>
                </a:solidFill>
                <a:latin typeface="Consolas" charset="0"/>
                <a:ea typeface="Consolas" charset="0"/>
                <a:cs typeface="Consolas" charset="0"/>
              </a:rPr>
              <a:t>board</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startRow</a:t>
            </a:r>
            <a:r>
              <a:rPr lang="en-US" sz="1800" dirty="0">
                <a:latin typeface="Consolas" charset="0"/>
                <a:ea typeface="Consolas" charset="0"/>
                <a:cs typeface="Consolas" charset="0"/>
              </a:rPr>
              <a:t>,</a:t>
            </a: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startCol</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endRow</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endCol</a:t>
            </a: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if</a:t>
            </a:r>
            <a:r>
              <a:rPr lang="en-US" sz="1800" dirty="0">
                <a:solidFill>
                  <a:srgbClr val="000000"/>
                </a:solidFill>
                <a:latin typeface="Consolas" charset="0"/>
                <a:ea typeface="Consolas" charset="0"/>
                <a:cs typeface="Consolas" charset="0"/>
              </a:rPr>
              <a:t> (</a:t>
            </a:r>
            <a:r>
              <a:rPr lang="en-US" sz="1800" dirty="0">
                <a:solidFill>
                  <a:srgbClr val="7E504F"/>
                </a:solidFill>
                <a:latin typeface="Consolas" charset="0"/>
                <a:ea typeface="Consolas" charset="0"/>
                <a:cs typeface="Consolas" charset="0"/>
              </a:rPr>
              <a:t>board</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startRow</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startCol</a:t>
            </a:r>
            <a:r>
              <a:rPr lang="en-US" sz="1800" dirty="0">
                <a:solidFill>
                  <a:srgbClr val="000000"/>
                </a:solidFill>
                <a:latin typeface="Consolas" charset="0"/>
                <a:ea typeface="Consolas" charset="0"/>
                <a:cs typeface="Consolas" charset="0"/>
              </a:rPr>
              <a:t>].equals(</a:t>
            </a:r>
            <a:r>
              <a:rPr lang="en-US" sz="1800" dirty="0">
                <a:solidFill>
                  <a:srgbClr val="3933FF"/>
                </a:solidFill>
                <a:latin typeface="Consolas" charset="0"/>
                <a:ea typeface="Consolas" charset="0"/>
                <a:cs typeface="Consolas" charset="0"/>
              </a:rPr>
              <a:t>"knight"</a:t>
            </a:r>
            <a:r>
              <a:rPr lang="en-US" sz="1800" dirty="0">
                <a:solidFill>
                  <a:srgbClr val="000000"/>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if</a:t>
            </a:r>
            <a:r>
              <a:rPr lang="en-US" sz="1800" dirty="0">
                <a:latin typeface="Consolas" charset="0"/>
                <a:ea typeface="Consolas" charset="0"/>
                <a:cs typeface="Consolas" charset="0"/>
              </a:rPr>
              <a:t> (</a:t>
            </a:r>
            <a:r>
              <a:rPr lang="en-US" sz="1800" dirty="0">
                <a:solidFill>
                  <a:srgbClr val="7E504F"/>
                </a:solidFill>
                <a:latin typeface="Consolas" charset="0"/>
                <a:ea typeface="Consolas" charset="0"/>
                <a:cs typeface="Consolas" charset="0"/>
              </a:rPr>
              <a:t>board</a:t>
            </a:r>
            <a:r>
              <a:rPr lang="en-US" sz="1800" dirty="0">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endRow</a:t>
            </a:r>
            <a:r>
              <a:rPr lang="en-US" sz="1800" dirty="0">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endCol</a:t>
            </a:r>
            <a:r>
              <a:rPr lang="en-US" sz="1800" dirty="0">
                <a:latin typeface="Consolas" charset="0"/>
                <a:ea typeface="Consolas" charset="0"/>
                <a:cs typeface="Consolas" charset="0"/>
              </a:rPr>
              <a:t>].equals(</a:t>
            </a:r>
            <a:r>
              <a:rPr lang="en-US" sz="1800" dirty="0">
                <a:solidFill>
                  <a:srgbClr val="3933FF"/>
                </a:solidFill>
                <a:latin typeface="Consolas" charset="0"/>
                <a:ea typeface="Consolas" charset="0"/>
                <a:cs typeface="Consolas" charset="0"/>
              </a:rPr>
              <a:t>""</a:t>
            </a: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solidFill>
                  <a:srgbClr val="000000"/>
                </a:solidFill>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rowDifference</a:t>
            </a:r>
            <a:r>
              <a:rPr lang="en-US" sz="1800" dirty="0">
                <a:solidFill>
                  <a:srgbClr val="000000"/>
                </a:solidFill>
                <a:latin typeface="Consolas" charset="0"/>
                <a:ea typeface="Consolas" charset="0"/>
                <a:cs typeface="Consolas" charset="0"/>
              </a:rPr>
              <a:t> = </a:t>
            </a:r>
            <a:r>
              <a:rPr lang="en-US" sz="1800" dirty="0" err="1">
                <a:solidFill>
                  <a:srgbClr val="000000"/>
                </a:solidFill>
                <a:latin typeface="Consolas" charset="0"/>
                <a:ea typeface="Consolas" charset="0"/>
                <a:cs typeface="Consolas" charset="0"/>
              </a:rPr>
              <a:t>Math.abs</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startRow</a:t>
            </a:r>
            <a:r>
              <a:rPr lang="en-US" sz="1800" dirty="0">
                <a:solidFill>
                  <a:srgbClr val="000000"/>
                </a:solidFill>
                <a:latin typeface="Consolas" charset="0"/>
                <a:ea typeface="Consolas" charset="0"/>
                <a:cs typeface="Consolas" charset="0"/>
              </a:rPr>
              <a:t> - </a:t>
            </a:r>
            <a:r>
              <a:rPr lang="en-US" sz="1800" dirty="0" err="1">
                <a:solidFill>
                  <a:srgbClr val="7E504F"/>
                </a:solidFill>
                <a:latin typeface="Consolas" charset="0"/>
                <a:ea typeface="Consolas" charset="0"/>
                <a:cs typeface="Consolas" charset="0"/>
              </a:rPr>
              <a:t>endRow</a:t>
            </a:r>
            <a:r>
              <a:rPr lang="en-US" sz="1800" dirty="0">
                <a:solidFill>
                  <a:srgbClr val="000000"/>
                </a:solidFill>
                <a:latin typeface="Consolas" charset="0"/>
                <a:ea typeface="Consolas" charset="0"/>
                <a:cs typeface="Consolas" charset="0"/>
              </a:rPr>
              <a:t>);</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solidFill>
                  <a:srgbClr val="000000"/>
                </a:solidFill>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colDifference</a:t>
            </a:r>
            <a:r>
              <a:rPr lang="en-US" sz="1800" dirty="0">
                <a:solidFill>
                  <a:srgbClr val="000000"/>
                </a:solidFill>
                <a:latin typeface="Consolas" charset="0"/>
                <a:ea typeface="Consolas" charset="0"/>
                <a:cs typeface="Consolas" charset="0"/>
              </a:rPr>
              <a:t> = </a:t>
            </a:r>
            <a:r>
              <a:rPr lang="en-US" sz="1800" dirty="0" err="1">
                <a:solidFill>
                  <a:srgbClr val="000000"/>
                </a:solidFill>
                <a:latin typeface="Consolas" charset="0"/>
                <a:ea typeface="Consolas" charset="0"/>
                <a:cs typeface="Consolas" charset="0"/>
              </a:rPr>
              <a:t>Math.abs</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startCol</a:t>
            </a:r>
            <a:r>
              <a:rPr lang="en-US" sz="1800" dirty="0">
                <a:solidFill>
                  <a:srgbClr val="000000"/>
                </a:solidFill>
                <a:latin typeface="Consolas" charset="0"/>
                <a:ea typeface="Consolas" charset="0"/>
                <a:cs typeface="Consolas" charset="0"/>
              </a:rPr>
              <a:t> - </a:t>
            </a:r>
            <a:r>
              <a:rPr lang="en-US" sz="1800" dirty="0" err="1">
                <a:solidFill>
                  <a:srgbClr val="7E504F"/>
                </a:solidFill>
                <a:latin typeface="Consolas" charset="0"/>
                <a:ea typeface="Consolas" charset="0"/>
                <a:cs typeface="Consolas" charset="0"/>
              </a:rPr>
              <a:t>endCol</a:t>
            </a:r>
            <a:r>
              <a:rPr lang="en-US" sz="1800" dirty="0">
                <a:solidFill>
                  <a:srgbClr val="000000"/>
                </a:solidFill>
                <a:latin typeface="Consolas" charset="0"/>
                <a:ea typeface="Consolas" charset="0"/>
                <a:cs typeface="Consolas" charset="0"/>
              </a:rPr>
              <a:t>);</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if</a:t>
            </a:r>
            <a:r>
              <a:rPr lang="en-US" sz="1800" dirty="0">
                <a:solidFill>
                  <a:srgbClr val="000000"/>
                </a:solidFill>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rowDifference</a:t>
            </a:r>
            <a:r>
              <a:rPr lang="en-US" sz="1800" dirty="0">
                <a:solidFill>
                  <a:srgbClr val="000000"/>
                </a:solidFill>
                <a:latin typeface="Consolas" charset="0"/>
                <a:ea typeface="Consolas" charset="0"/>
                <a:cs typeface="Consolas" charset="0"/>
              </a:rPr>
              <a:t> == 1 &amp;&amp; </a:t>
            </a:r>
            <a:r>
              <a:rPr lang="en-US" sz="1800" dirty="0" err="1">
                <a:solidFill>
                  <a:srgbClr val="7E504F"/>
                </a:solidFill>
                <a:latin typeface="Consolas" charset="0"/>
                <a:ea typeface="Consolas" charset="0"/>
                <a:cs typeface="Consolas" charset="0"/>
              </a:rPr>
              <a:t>colDifference</a:t>
            </a:r>
            <a:r>
              <a:rPr lang="en-US" sz="1800" dirty="0">
                <a:solidFill>
                  <a:srgbClr val="000000"/>
                </a:solidFill>
                <a:latin typeface="Consolas" charset="0"/>
                <a:ea typeface="Consolas" charset="0"/>
                <a:cs typeface="Consolas" charset="0"/>
              </a:rPr>
              <a:t> == 2) ||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rowDifference</a:t>
            </a:r>
            <a:r>
              <a:rPr lang="en-US" sz="1800" dirty="0">
                <a:latin typeface="Consolas" charset="0"/>
                <a:ea typeface="Consolas" charset="0"/>
                <a:cs typeface="Consolas" charset="0"/>
              </a:rPr>
              <a:t> == 2 &amp;&amp; </a:t>
            </a:r>
            <a:r>
              <a:rPr lang="en-US" sz="1800" dirty="0" err="1">
                <a:solidFill>
                  <a:srgbClr val="7E504F"/>
                </a:solidFill>
                <a:latin typeface="Consolas" charset="0"/>
                <a:ea typeface="Consolas" charset="0"/>
                <a:cs typeface="Consolas" charset="0"/>
              </a:rPr>
              <a:t>colDifference</a:t>
            </a:r>
            <a:r>
              <a:rPr lang="en-US" sz="1800" dirty="0">
                <a:latin typeface="Consolas" charset="0"/>
                <a:ea typeface="Consolas" charset="0"/>
                <a:cs typeface="Consolas" charset="0"/>
              </a:rPr>
              <a:t> == 1)) {</a:t>
            </a:r>
          </a:p>
          <a:p>
            <a:pPr marL="0" indent="0">
              <a:spcBef>
                <a:spcPts val="150"/>
              </a:spcBef>
              <a:buNone/>
            </a:pPr>
            <a:r>
              <a:rPr lang="en-US" sz="1800" dirty="0">
                <a:solidFill>
                  <a:srgbClr val="931A68"/>
                </a:solidFill>
                <a:latin typeface="Consolas" charset="0"/>
                <a:ea typeface="Consolas" charset="0"/>
                <a:cs typeface="Consolas" charset="0"/>
              </a:rPr>
              <a:t>                return</a:t>
            </a:r>
            <a:r>
              <a:rPr lang="en-US" sz="1800" dirty="0">
                <a:solidFill>
                  <a:srgbClr val="000000"/>
                </a:solidFill>
                <a:latin typeface="Consolas" charset="0"/>
                <a:ea typeface="Consolas" charset="0"/>
                <a:cs typeface="Consolas" charset="0"/>
              </a:rPr>
              <a:t> </a:t>
            </a:r>
            <a:r>
              <a:rPr lang="en-US" sz="1800" dirty="0">
                <a:solidFill>
                  <a:srgbClr val="931A68"/>
                </a:solidFill>
                <a:latin typeface="Consolas" charset="0"/>
                <a:ea typeface="Consolas" charset="0"/>
                <a:cs typeface="Consolas" charset="0"/>
              </a:rPr>
              <a:t>true</a:t>
            </a:r>
            <a:r>
              <a:rPr lang="en-US" sz="1800" dirty="0">
                <a:solidFill>
                  <a:srgbClr val="000000"/>
                </a:solidFill>
                <a:latin typeface="Consolas" charset="0"/>
                <a:ea typeface="Consolas" charset="0"/>
                <a:cs typeface="Consolas" charset="0"/>
              </a:rPr>
              <a:t>;</a:t>
            </a:r>
            <a:endParaRPr lang="en-US" sz="1800" dirty="0">
              <a:solidFill>
                <a:srgbClr val="931A68"/>
              </a:solidFill>
              <a:latin typeface="Consolas" charset="0"/>
              <a:ea typeface="Consolas" charset="0"/>
              <a:cs typeface="Consolas" charset="0"/>
            </a:endParaRP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r>
              <a:rPr lang="en-US" sz="1800" b="1" dirty="0">
                <a:solidFill>
                  <a:srgbClr val="931A68"/>
                </a:solidFill>
                <a:latin typeface="Consolas" charset="0"/>
                <a:ea typeface="Consolas" charset="0"/>
                <a:cs typeface="Consolas" charset="0"/>
              </a:rPr>
              <a:t>return</a:t>
            </a:r>
            <a:r>
              <a:rPr lang="en-US" sz="1800" b="1" dirty="0">
                <a:solidFill>
                  <a:srgbClr val="000000"/>
                </a:solidFill>
                <a:latin typeface="Consolas" charset="0"/>
                <a:ea typeface="Consolas" charset="0"/>
                <a:cs typeface="Consolas" charset="0"/>
              </a:rPr>
              <a:t> </a:t>
            </a:r>
            <a:r>
              <a:rPr lang="en-US" sz="1800" b="1" dirty="0">
                <a:solidFill>
                  <a:srgbClr val="931A68"/>
                </a:solidFill>
                <a:latin typeface="Consolas" charset="0"/>
                <a:ea typeface="Consolas" charset="0"/>
                <a:cs typeface="Consolas" charset="0"/>
              </a:rPr>
              <a:t>false</a:t>
            </a:r>
            <a:r>
              <a:rPr lang="en-US" sz="1800" b="1" dirty="0">
                <a:solidFill>
                  <a:srgbClr val="000000"/>
                </a:solidFill>
                <a:latin typeface="Consolas" charset="0"/>
                <a:ea typeface="Consolas" charset="0"/>
                <a:cs typeface="Consolas" charset="0"/>
              </a:rPr>
              <a:t>;</a:t>
            </a:r>
            <a:endParaRPr lang="en-US" sz="1800" b="1" dirty="0">
              <a:solidFill>
                <a:srgbClr val="931A68"/>
              </a:solidFill>
              <a:latin typeface="Consolas" charset="0"/>
              <a:ea typeface="Consolas" charset="0"/>
              <a:cs typeface="Consolas" charset="0"/>
            </a:endParaRPr>
          </a:p>
          <a:p>
            <a:pPr marL="0" indent="0">
              <a:spcBef>
                <a:spcPts val="150"/>
              </a:spcBef>
              <a:buNone/>
            </a:pPr>
            <a:r>
              <a:rPr lang="en-US" sz="1800" dirty="0">
                <a:latin typeface="Consolas" charset="0"/>
                <a:ea typeface="Consolas" charset="0"/>
                <a:cs typeface="Consolas" charset="0"/>
              </a:rPr>
              <a:t>}</a:t>
            </a:r>
          </a:p>
        </p:txBody>
      </p:sp>
    </p:spTree>
    <p:extLst>
      <p:ext uri="{BB962C8B-B14F-4D97-AF65-F5344CB8AC3E}">
        <p14:creationId xmlns:p14="http://schemas.microsoft.com/office/powerpoint/2010/main" val="18033502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Plan for today</a:t>
            </a:r>
          </a:p>
        </p:txBody>
      </p:sp>
      <p:sp>
        <p:nvSpPr>
          <p:cNvPr id="3" name="Plassholder for innhold 2"/>
          <p:cNvSpPr>
            <a:spLocks noGrp="1"/>
          </p:cNvSpPr>
          <p:nvPr>
            <p:ph idx="1"/>
          </p:nvPr>
        </p:nvSpPr>
        <p:spPr/>
        <p:txBody>
          <a:bodyPr/>
          <a:lstStyle/>
          <a:p>
            <a:r>
              <a:rPr lang="en-US" sz="3600" dirty="0">
                <a:solidFill>
                  <a:schemeClr val="bg1">
                    <a:lumMod val="75000"/>
                  </a:schemeClr>
                </a:solidFill>
              </a:rPr>
              <a:t>Announcements/Exam logistics</a:t>
            </a:r>
          </a:p>
          <a:p>
            <a:r>
              <a:rPr lang="en-US" sz="3600" dirty="0">
                <a:solidFill>
                  <a:schemeClr val="bg1">
                    <a:lumMod val="75000"/>
                  </a:schemeClr>
                </a:solidFill>
              </a:rPr>
              <a:t>Learning Goals</a:t>
            </a:r>
          </a:p>
          <a:p>
            <a:r>
              <a:rPr lang="en-US" sz="3600" dirty="0">
                <a:solidFill>
                  <a:schemeClr val="bg1">
                    <a:lumMod val="75000"/>
                  </a:schemeClr>
                </a:solidFill>
              </a:rPr>
              <a:t>Graphics, Animation, Events</a:t>
            </a:r>
          </a:p>
          <a:p>
            <a:r>
              <a:rPr lang="en-US" sz="3600" dirty="0">
                <a:solidFill>
                  <a:schemeClr val="bg1">
                    <a:lumMod val="75000"/>
                  </a:schemeClr>
                </a:solidFill>
              </a:rPr>
              <a:t>Arrays</a:t>
            </a:r>
          </a:p>
          <a:p>
            <a:r>
              <a:rPr lang="en-US" sz="3600" dirty="0" err="1"/>
              <a:t>ArrayLists</a:t>
            </a:r>
            <a:endParaRPr lang="en-US" sz="3600" dirty="0">
              <a:solidFill>
                <a:schemeClr val="bg1">
                  <a:lumMod val="75000"/>
                </a:schemeClr>
              </a:solidFill>
            </a:endParaRPr>
          </a:p>
          <a:p>
            <a:r>
              <a:rPr lang="en-US" sz="3600" dirty="0" err="1">
                <a:solidFill>
                  <a:schemeClr val="bg1">
                    <a:lumMod val="75000"/>
                  </a:schemeClr>
                </a:solidFill>
              </a:rPr>
              <a:t>HashMaps</a:t>
            </a:r>
            <a:endParaRPr lang="en-US" sz="3600" dirty="0">
              <a:solidFill>
                <a:schemeClr val="bg1">
                  <a:lumMod val="75000"/>
                </a:schemeClr>
              </a:solidFill>
            </a:endParaRPr>
          </a:p>
        </p:txBody>
      </p:sp>
    </p:spTree>
    <p:extLst>
      <p:ext uri="{BB962C8B-B14F-4D97-AF65-F5344CB8AC3E}">
        <p14:creationId xmlns:p14="http://schemas.microsoft.com/office/powerpoint/2010/main" val="1413764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ArrayList</a:t>
            </a:r>
            <a:endParaRPr lang="en-US" dirty="0"/>
          </a:p>
        </p:txBody>
      </p:sp>
      <p:sp>
        <p:nvSpPr>
          <p:cNvPr id="3" name="Plassholder for innhold 2"/>
          <p:cNvSpPr>
            <a:spLocks noGrp="1"/>
          </p:cNvSpPr>
          <p:nvPr>
            <p:ph idx="1"/>
          </p:nvPr>
        </p:nvSpPr>
        <p:spPr/>
        <p:txBody>
          <a:bodyPr/>
          <a:lstStyle/>
          <a:p>
            <a:r>
              <a:rPr lang="en-US" dirty="0"/>
              <a:t>An </a:t>
            </a:r>
            <a:r>
              <a:rPr lang="en-US" b="1" dirty="0" err="1"/>
              <a:t>ArrayList</a:t>
            </a:r>
            <a:r>
              <a:rPr lang="en-US" dirty="0"/>
              <a:t> is a flexible-length list of a single type of thing.</a:t>
            </a:r>
          </a:p>
          <a:p>
            <a:r>
              <a:rPr lang="en-US" dirty="0"/>
              <a:t>An </a:t>
            </a:r>
            <a:r>
              <a:rPr lang="en-US" dirty="0" err="1"/>
              <a:t>ArrayList</a:t>
            </a:r>
            <a:r>
              <a:rPr lang="en-US" dirty="0"/>
              <a:t> can only store </a:t>
            </a:r>
            <a:r>
              <a:rPr lang="en-US" b="1" dirty="0"/>
              <a:t>objects</a:t>
            </a:r>
            <a:r>
              <a:rPr lang="en-US" dirty="0"/>
              <a:t>.</a:t>
            </a:r>
          </a:p>
          <a:p>
            <a:pPr lvl="1"/>
            <a:r>
              <a:rPr lang="en-US" dirty="0"/>
              <a:t>For primitives use e.g. </a:t>
            </a:r>
            <a:r>
              <a:rPr lang="en-US" b="1" dirty="0" err="1"/>
              <a:t>ArrayList</a:t>
            </a:r>
            <a:r>
              <a:rPr lang="en-US" b="1" dirty="0"/>
              <a:t>&lt;Integer&gt;</a:t>
            </a:r>
            <a:r>
              <a:rPr lang="en-US" dirty="0"/>
              <a:t> instead of </a:t>
            </a:r>
            <a:r>
              <a:rPr lang="en-US" dirty="0" err="1"/>
              <a:t>ArrayList</a:t>
            </a:r>
            <a:r>
              <a:rPr lang="en-US" dirty="0"/>
              <a:t>&lt;</a:t>
            </a:r>
            <a:r>
              <a:rPr lang="en-US" dirty="0" err="1"/>
              <a:t>int</a:t>
            </a:r>
            <a:r>
              <a:rPr lang="en-US" dirty="0"/>
              <a:t>&gt;. (</a:t>
            </a:r>
            <a:r>
              <a:rPr lang="en-US" b="1" dirty="0"/>
              <a:t>Integer</a:t>
            </a:r>
            <a:r>
              <a:rPr lang="en-US" dirty="0"/>
              <a:t> is a wrapper class for </a:t>
            </a:r>
            <a:r>
              <a:rPr lang="en-US" dirty="0" err="1"/>
              <a:t>int</a:t>
            </a:r>
            <a:r>
              <a:rPr lang="en-US" dirty="0"/>
              <a:t>)</a:t>
            </a:r>
          </a:p>
          <a:p>
            <a:pPr lvl="1"/>
            <a:r>
              <a:rPr lang="en-US" dirty="0"/>
              <a:t>Other wrapper classes: </a:t>
            </a:r>
            <a:r>
              <a:rPr lang="en-US" b="1" dirty="0"/>
              <a:t>Double</a:t>
            </a:r>
            <a:r>
              <a:rPr lang="en-US" dirty="0"/>
              <a:t> instead of double, </a:t>
            </a:r>
            <a:r>
              <a:rPr lang="en-US" b="1" dirty="0"/>
              <a:t>Character</a:t>
            </a:r>
            <a:r>
              <a:rPr lang="en-US" dirty="0"/>
              <a:t> instead of char, </a:t>
            </a:r>
            <a:r>
              <a:rPr lang="en-US" b="1" dirty="0"/>
              <a:t>Boolean</a:t>
            </a:r>
            <a:r>
              <a:rPr lang="en-US" dirty="0"/>
              <a:t> instead of </a:t>
            </a:r>
            <a:r>
              <a:rPr lang="en-US" dirty="0" err="1"/>
              <a:t>boolean</a:t>
            </a:r>
            <a:r>
              <a:rPr lang="en-US" dirty="0"/>
              <a:t>.</a:t>
            </a:r>
          </a:p>
          <a:p>
            <a:r>
              <a:rPr lang="en-US" dirty="0"/>
              <a:t>An </a:t>
            </a:r>
            <a:r>
              <a:rPr lang="en-US" dirty="0" err="1"/>
              <a:t>ArrayList</a:t>
            </a:r>
            <a:r>
              <a:rPr lang="en-US" dirty="0"/>
              <a:t> has a variety of methods you can use like </a:t>
            </a:r>
            <a:r>
              <a:rPr lang="en-US" i="1" dirty="0"/>
              <a:t>.contains, .get, .add, .remove, .size</a:t>
            </a:r>
            <a:r>
              <a:rPr lang="en-US" dirty="0"/>
              <a:t>, etc.</a:t>
            </a:r>
          </a:p>
        </p:txBody>
      </p:sp>
    </p:spTree>
    <p:extLst>
      <p:ext uri="{BB962C8B-B14F-4D97-AF65-F5344CB8AC3E}">
        <p14:creationId xmlns:p14="http://schemas.microsoft.com/office/powerpoint/2010/main" val="161767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Array vs </a:t>
            </a:r>
            <a:r>
              <a:rPr lang="en-US" dirty="0" err="1"/>
              <a:t>ArrayList</a:t>
            </a:r>
            <a:endParaRPr lang="en-US" dirty="0"/>
          </a:p>
        </p:txBody>
      </p:sp>
      <p:sp>
        <p:nvSpPr>
          <p:cNvPr id="3" name="Plassholder for innhold 2"/>
          <p:cNvSpPr>
            <a:spLocks noGrp="1"/>
          </p:cNvSpPr>
          <p:nvPr>
            <p:ph idx="1"/>
          </p:nvPr>
        </p:nvSpPr>
        <p:spPr/>
        <p:txBody>
          <a:bodyPr/>
          <a:lstStyle/>
          <a:p>
            <a:r>
              <a:rPr lang="en-US" dirty="0"/>
              <a:t>Array</a:t>
            </a:r>
          </a:p>
          <a:p>
            <a:pPr lvl="1"/>
            <a:r>
              <a:rPr lang="en-US" dirty="0"/>
              <a:t>Fixed size</a:t>
            </a:r>
          </a:p>
          <a:p>
            <a:pPr lvl="1"/>
            <a:r>
              <a:rPr lang="en-US" dirty="0"/>
              <a:t>Efficient (not a concern in this class)</a:t>
            </a:r>
          </a:p>
          <a:p>
            <a:pPr lvl="1"/>
            <a:r>
              <a:rPr lang="en-US" dirty="0"/>
              <a:t>No methods, can only use </a:t>
            </a:r>
            <a:r>
              <a:rPr lang="en-US" dirty="0" err="1"/>
              <a:t>myArray.length</a:t>
            </a:r>
            <a:r>
              <a:rPr lang="en-US" dirty="0"/>
              <a:t> (no parentheses!)</a:t>
            </a:r>
          </a:p>
          <a:p>
            <a:pPr lvl="1"/>
            <a:r>
              <a:rPr lang="en-US" dirty="0"/>
              <a:t>Can store any object or primitive</a:t>
            </a:r>
          </a:p>
          <a:p>
            <a:r>
              <a:rPr lang="en-US" dirty="0" err="1"/>
              <a:t>ArrayList</a:t>
            </a:r>
            <a:endParaRPr lang="en-US" dirty="0"/>
          </a:p>
          <a:p>
            <a:pPr lvl="1"/>
            <a:r>
              <a:rPr lang="en-US" dirty="0"/>
              <a:t>Expandable</a:t>
            </a:r>
          </a:p>
          <a:p>
            <a:pPr lvl="1"/>
            <a:r>
              <a:rPr lang="en-US" dirty="0"/>
              <a:t>Less efficient than Array (not a concern in this class)</a:t>
            </a:r>
          </a:p>
          <a:p>
            <a:pPr lvl="1"/>
            <a:r>
              <a:rPr lang="en-US" dirty="0"/>
              <a:t>Convenient methods like .add(), .remove(), .contains()</a:t>
            </a:r>
          </a:p>
          <a:p>
            <a:pPr lvl="1"/>
            <a:r>
              <a:rPr lang="en-US" dirty="0"/>
              <a:t>Cannot store primitives, so use their wrapper classes instead</a:t>
            </a:r>
          </a:p>
        </p:txBody>
      </p:sp>
    </p:spTree>
    <p:extLst>
      <p:ext uri="{BB962C8B-B14F-4D97-AF65-F5344CB8AC3E}">
        <p14:creationId xmlns:p14="http://schemas.microsoft.com/office/powerpoint/2010/main" val="6650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Final </a:t>
            </a:r>
            <a:r>
              <a:rPr lang="nb-NO" dirty="0" err="1"/>
              <a:t>exam</a:t>
            </a:r>
            <a:endParaRPr lang="nb-NO" dirty="0"/>
          </a:p>
        </p:txBody>
      </p:sp>
      <p:sp>
        <p:nvSpPr>
          <p:cNvPr id="3" name="Plassholder for innhold 2"/>
          <p:cNvSpPr>
            <a:spLocks noGrp="1"/>
          </p:cNvSpPr>
          <p:nvPr>
            <p:ph idx="1"/>
          </p:nvPr>
        </p:nvSpPr>
        <p:spPr>
          <a:xfrm>
            <a:off x="152400" y="1295399"/>
            <a:ext cx="8839200" cy="5494867"/>
          </a:xfrm>
        </p:spPr>
        <p:txBody>
          <a:bodyPr/>
          <a:lstStyle/>
          <a:p>
            <a:r>
              <a:rPr lang="nb-NO" dirty="0"/>
              <a:t>Is </a:t>
            </a:r>
            <a:r>
              <a:rPr lang="nb-NO" dirty="0" err="1"/>
              <a:t>the</a:t>
            </a:r>
            <a:r>
              <a:rPr lang="nb-NO" dirty="0"/>
              <a:t> final </a:t>
            </a:r>
            <a:r>
              <a:rPr lang="nb-NO" dirty="0" err="1"/>
              <a:t>exam</a:t>
            </a:r>
            <a:r>
              <a:rPr lang="nb-NO" dirty="0"/>
              <a:t> </a:t>
            </a:r>
            <a:r>
              <a:rPr lang="nb-NO" dirty="0" err="1"/>
              <a:t>cumulative</a:t>
            </a:r>
            <a:r>
              <a:rPr lang="nb-NO" dirty="0"/>
              <a:t>?</a:t>
            </a:r>
          </a:p>
          <a:p>
            <a:r>
              <a:rPr lang="nb-NO" dirty="0" err="1"/>
              <a:t>What</a:t>
            </a:r>
            <a:r>
              <a:rPr lang="nb-NO" dirty="0"/>
              <a:t> </a:t>
            </a:r>
            <a:r>
              <a:rPr lang="nb-NO" dirty="0" err="1"/>
              <a:t>will</a:t>
            </a:r>
            <a:r>
              <a:rPr lang="nb-NO" dirty="0"/>
              <a:t> be </a:t>
            </a:r>
            <a:r>
              <a:rPr lang="nb-NO" dirty="0" err="1"/>
              <a:t>tested</a:t>
            </a:r>
            <a:r>
              <a:rPr lang="nb-NO" dirty="0"/>
              <a:t> </a:t>
            </a:r>
            <a:r>
              <a:rPr lang="nb-NO" dirty="0" err="1"/>
              <a:t>on</a:t>
            </a:r>
            <a:r>
              <a:rPr lang="nb-NO" dirty="0"/>
              <a:t> </a:t>
            </a:r>
            <a:r>
              <a:rPr lang="nb-NO" dirty="0" err="1"/>
              <a:t>the</a:t>
            </a:r>
            <a:r>
              <a:rPr lang="nb-NO" dirty="0"/>
              <a:t> final </a:t>
            </a:r>
            <a:r>
              <a:rPr lang="nb-NO" dirty="0" err="1"/>
              <a:t>exam</a:t>
            </a:r>
            <a:r>
              <a:rPr lang="nb-NO" dirty="0"/>
              <a:t>?</a:t>
            </a:r>
          </a:p>
          <a:p>
            <a:r>
              <a:rPr lang="nb-NO" dirty="0" err="1"/>
              <a:t>What</a:t>
            </a:r>
            <a:r>
              <a:rPr lang="nb-NO" dirty="0"/>
              <a:t> </a:t>
            </a:r>
            <a:r>
              <a:rPr lang="nb-NO" dirty="0" err="1"/>
              <a:t>about</a:t>
            </a:r>
            <a:r>
              <a:rPr lang="nb-NO" dirty="0"/>
              <a:t> all </a:t>
            </a:r>
            <a:r>
              <a:rPr lang="nb-NO" dirty="0" err="1"/>
              <a:t>this</a:t>
            </a:r>
            <a:r>
              <a:rPr lang="nb-NO" dirty="0"/>
              <a:t> </a:t>
            </a:r>
            <a:r>
              <a:rPr lang="nb-NO" dirty="0" err="1"/>
              <a:t>stuff</a:t>
            </a:r>
            <a:r>
              <a:rPr lang="nb-NO" dirty="0"/>
              <a:t> </a:t>
            </a:r>
            <a:r>
              <a:rPr lang="nb-NO" dirty="0" err="1"/>
              <a:t>you</a:t>
            </a:r>
            <a:r>
              <a:rPr lang="nb-NO" dirty="0"/>
              <a:t> </a:t>
            </a:r>
            <a:r>
              <a:rPr lang="nb-NO" dirty="0" err="1"/>
              <a:t>aren’t</a:t>
            </a:r>
            <a:r>
              <a:rPr lang="nb-NO" dirty="0"/>
              <a:t> </a:t>
            </a:r>
            <a:r>
              <a:rPr lang="nb-NO" dirty="0" err="1"/>
              <a:t>covering</a:t>
            </a:r>
            <a:r>
              <a:rPr lang="nb-NO" dirty="0"/>
              <a:t> </a:t>
            </a:r>
            <a:r>
              <a:rPr lang="nb-NO" dirty="0" err="1"/>
              <a:t>today</a:t>
            </a:r>
            <a:r>
              <a:rPr lang="nb-NO" dirty="0"/>
              <a:t>?</a:t>
            </a:r>
          </a:p>
          <a:p>
            <a:pPr lvl="1"/>
            <a:r>
              <a:rPr lang="nb-NO" dirty="0"/>
              <a:t>Expressions and Variables</a:t>
            </a:r>
          </a:p>
          <a:p>
            <a:pPr lvl="1"/>
            <a:r>
              <a:rPr lang="nb-NO" dirty="0"/>
              <a:t>Java Control Statements</a:t>
            </a:r>
          </a:p>
          <a:p>
            <a:pPr lvl="1"/>
            <a:r>
              <a:rPr lang="nb-NO" dirty="0"/>
              <a:t>Console Programs</a:t>
            </a:r>
          </a:p>
          <a:p>
            <a:pPr lvl="1"/>
            <a:r>
              <a:rPr lang="nb-NO" dirty="0"/>
              <a:t>Methods, parameters, </a:t>
            </a:r>
            <a:r>
              <a:rPr lang="nb-NO" dirty="0" err="1"/>
              <a:t>returns</a:t>
            </a:r>
            <a:endParaRPr lang="nb-NO" dirty="0"/>
          </a:p>
          <a:p>
            <a:pPr lvl="1"/>
            <a:r>
              <a:rPr lang="nb-NO" dirty="0" err="1"/>
              <a:t>Randomness</a:t>
            </a:r>
            <a:endParaRPr lang="nb-NO" dirty="0"/>
          </a:p>
          <a:p>
            <a:pPr lvl="1"/>
            <a:r>
              <a:rPr lang="nb-NO" dirty="0" err="1"/>
              <a:t>Strings</a:t>
            </a:r>
            <a:r>
              <a:rPr lang="nb-NO" dirty="0"/>
              <a:t> and </a:t>
            </a:r>
            <a:r>
              <a:rPr lang="nb-NO" dirty="0" err="1"/>
              <a:t>chars</a:t>
            </a:r>
            <a:endParaRPr lang="nb-NO" dirty="0"/>
          </a:p>
          <a:p>
            <a:pPr lvl="1"/>
            <a:r>
              <a:rPr lang="nb-NO" dirty="0" err="1"/>
              <a:t>Scanners</a:t>
            </a:r>
            <a:r>
              <a:rPr lang="nb-NO" dirty="0"/>
              <a:t> and file </a:t>
            </a:r>
            <a:r>
              <a:rPr lang="nb-NO" dirty="0" err="1"/>
              <a:t>processing</a:t>
            </a:r>
            <a:endParaRPr lang="nb-NO" dirty="0"/>
          </a:p>
          <a:p>
            <a:pPr lvl="1"/>
            <a:r>
              <a:rPr lang="nb-NO" dirty="0"/>
              <a:t>Memory</a:t>
            </a:r>
          </a:p>
          <a:p>
            <a:r>
              <a:rPr lang="nb-NO" dirty="0"/>
              <a:t>Is </a:t>
            </a:r>
            <a:r>
              <a:rPr lang="nb-NO" dirty="0" err="1"/>
              <a:t>the</a:t>
            </a:r>
            <a:r>
              <a:rPr lang="nb-NO" dirty="0"/>
              <a:t> final </a:t>
            </a:r>
            <a:r>
              <a:rPr lang="nb-NO" dirty="0" err="1"/>
              <a:t>exam</a:t>
            </a:r>
            <a:r>
              <a:rPr lang="nb-NO" dirty="0"/>
              <a:t> </a:t>
            </a:r>
            <a:r>
              <a:rPr lang="nb-NO" dirty="0" err="1"/>
              <a:t>going</a:t>
            </a:r>
            <a:r>
              <a:rPr lang="nb-NO" dirty="0"/>
              <a:t> to be </a:t>
            </a:r>
            <a:r>
              <a:rPr lang="nb-NO" dirty="0" err="1"/>
              <a:t>difficult</a:t>
            </a:r>
            <a:r>
              <a:rPr lang="nb-NO" dirty="0"/>
              <a:t>/</a:t>
            </a:r>
            <a:r>
              <a:rPr lang="nb-NO" dirty="0" err="1"/>
              <a:t>curved</a:t>
            </a:r>
            <a:r>
              <a:rPr lang="nb-NO" dirty="0"/>
              <a:t>?</a:t>
            </a:r>
          </a:p>
          <a:p>
            <a:r>
              <a:rPr lang="nb-NO" dirty="0"/>
              <a:t>How </a:t>
            </a:r>
            <a:r>
              <a:rPr lang="nb-NO" dirty="0" err="1"/>
              <a:t>can</a:t>
            </a:r>
            <a:r>
              <a:rPr lang="nb-NO" dirty="0"/>
              <a:t> I </a:t>
            </a:r>
            <a:r>
              <a:rPr lang="nb-NO" dirty="0" err="1"/>
              <a:t>practice</a:t>
            </a:r>
            <a:r>
              <a:rPr lang="nb-NO" dirty="0"/>
              <a:t> for </a:t>
            </a:r>
            <a:r>
              <a:rPr lang="nb-NO" dirty="0" err="1"/>
              <a:t>the</a:t>
            </a:r>
            <a:r>
              <a:rPr lang="nb-NO" dirty="0"/>
              <a:t> final?</a:t>
            </a:r>
          </a:p>
        </p:txBody>
      </p:sp>
      <p:pic>
        <p:nvPicPr>
          <p:cNvPr id="4" name="Bilde 3"/>
          <p:cNvPicPr>
            <a:picLocks noChangeAspect="1"/>
          </p:cNvPicPr>
          <p:nvPr/>
        </p:nvPicPr>
        <p:blipFill>
          <a:blip r:embed="rId3"/>
          <a:stretch>
            <a:fillRect/>
          </a:stretch>
        </p:blipFill>
        <p:spPr>
          <a:xfrm>
            <a:off x="4572000" y="2755900"/>
            <a:ext cx="2495550" cy="3124991"/>
          </a:xfrm>
          <a:prstGeom prst="rect">
            <a:avLst/>
          </a:prstGeom>
        </p:spPr>
      </p:pic>
      <p:sp>
        <p:nvSpPr>
          <p:cNvPr id="5" name="TekstSylinder 4"/>
          <p:cNvSpPr txBox="1"/>
          <p:nvPr/>
        </p:nvSpPr>
        <p:spPr>
          <a:xfrm>
            <a:off x="6341533" y="2853267"/>
            <a:ext cx="2523067" cy="923330"/>
          </a:xfrm>
          <a:prstGeom prst="rect">
            <a:avLst/>
          </a:prstGeom>
          <a:noFill/>
        </p:spPr>
        <p:txBody>
          <a:bodyPr wrap="square" rtlCol="0">
            <a:spAutoFit/>
          </a:bodyPr>
          <a:lstStyle/>
          <a:p>
            <a:r>
              <a:rPr lang="nb-NO" dirty="0" err="1"/>
              <a:t>Midterm</a:t>
            </a:r>
            <a:r>
              <a:rPr lang="nb-NO" dirty="0"/>
              <a:t> </a:t>
            </a:r>
            <a:r>
              <a:rPr lang="nb-NO" dirty="0" err="1"/>
              <a:t>review</a:t>
            </a:r>
            <a:r>
              <a:rPr lang="nb-NO" dirty="0"/>
              <a:t> </a:t>
            </a:r>
            <a:r>
              <a:rPr lang="nb-NO" dirty="0" err="1"/>
              <a:t>session</a:t>
            </a:r>
            <a:r>
              <a:rPr lang="nb-NO" dirty="0"/>
              <a:t> </a:t>
            </a:r>
            <a:r>
              <a:rPr lang="nb-NO" dirty="0" err="1"/>
              <a:t>was</a:t>
            </a:r>
            <a:r>
              <a:rPr lang="nb-NO" dirty="0"/>
              <a:t> </a:t>
            </a:r>
            <a:r>
              <a:rPr lang="nb-NO" dirty="0" err="1"/>
              <a:t>the</a:t>
            </a:r>
            <a:r>
              <a:rPr lang="nb-NO" dirty="0"/>
              <a:t> </a:t>
            </a:r>
            <a:r>
              <a:rPr lang="nb-NO" dirty="0" err="1"/>
              <a:t>recorded</a:t>
            </a:r>
            <a:r>
              <a:rPr lang="nb-NO" dirty="0"/>
              <a:t> </a:t>
            </a:r>
            <a:r>
              <a:rPr lang="nb-NO" dirty="0" err="1"/>
              <a:t>section</a:t>
            </a:r>
            <a:r>
              <a:rPr lang="nb-NO" dirty="0"/>
              <a:t> </a:t>
            </a:r>
            <a:r>
              <a:rPr lang="nb-NO" dirty="0" err="1"/>
              <a:t>on</a:t>
            </a:r>
            <a:r>
              <a:rPr lang="nb-NO" dirty="0"/>
              <a:t> Friday </a:t>
            </a:r>
            <a:r>
              <a:rPr lang="nb-NO" dirty="0" err="1"/>
              <a:t>of</a:t>
            </a:r>
            <a:r>
              <a:rPr lang="nb-NO" dirty="0"/>
              <a:t> </a:t>
            </a:r>
            <a:r>
              <a:rPr lang="nb-NO" dirty="0" err="1"/>
              <a:t>Week</a:t>
            </a:r>
            <a:r>
              <a:rPr lang="nb-NO" dirty="0"/>
              <a:t> 4</a:t>
            </a:r>
          </a:p>
        </p:txBody>
      </p:sp>
    </p:spTree>
    <p:extLst>
      <p:ext uri="{BB962C8B-B14F-4D97-AF65-F5344CB8AC3E}">
        <p14:creationId xmlns:p14="http://schemas.microsoft.com/office/powerpoint/2010/main" val="142998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deleteDuplicates</a:t>
            </a:r>
            <a:r>
              <a:rPr lang="en-US" dirty="0"/>
              <a:t>()</a:t>
            </a:r>
          </a:p>
        </p:txBody>
      </p:sp>
      <p:sp>
        <p:nvSpPr>
          <p:cNvPr id="3" name="Plassholder for innhold 2"/>
          <p:cNvSpPr>
            <a:spLocks noGrp="1"/>
          </p:cNvSpPr>
          <p:nvPr>
            <p:ph idx="1"/>
          </p:nvPr>
        </p:nvSpPr>
        <p:spPr/>
        <p:txBody>
          <a:bodyPr/>
          <a:lstStyle/>
          <a:p>
            <a:pPr marL="0" indent="0">
              <a:buNone/>
            </a:pPr>
            <a:r>
              <a:rPr lang="en-US" sz="1800" dirty="0">
                <a:latin typeface="Consolas" charset="0"/>
                <a:ea typeface="Consolas" charset="0"/>
                <a:cs typeface="Consolas" charset="0"/>
              </a:rPr>
              <a:t>       private void </a:t>
            </a:r>
            <a:r>
              <a:rPr lang="en-US" sz="1800" dirty="0" err="1">
                <a:latin typeface="Consolas" charset="0"/>
                <a:ea typeface="Consolas" charset="0"/>
                <a:cs typeface="Consolas" charset="0"/>
              </a:rPr>
              <a:t>deleteDuplicates</a:t>
            </a:r>
            <a:r>
              <a:rPr lang="en-US" sz="1800" dirty="0">
                <a:latin typeface="Consolas" charset="0"/>
                <a:ea typeface="Consolas" charset="0"/>
                <a:cs typeface="Consolas" charset="0"/>
              </a:rPr>
              <a:t>(</a:t>
            </a:r>
            <a:r>
              <a:rPr lang="en-US" sz="1800" dirty="0" err="1">
                <a:latin typeface="Consolas" charset="0"/>
                <a:ea typeface="Consolas" charset="0"/>
                <a:cs typeface="Consolas" charset="0"/>
              </a:rPr>
              <a:t>ArrayList</a:t>
            </a:r>
            <a:r>
              <a:rPr lang="en-US" sz="1800" dirty="0">
                <a:latin typeface="Consolas" charset="0"/>
                <a:ea typeface="Consolas" charset="0"/>
                <a:cs typeface="Consolas" charset="0"/>
              </a:rPr>
              <a:t>&lt;String&gt; list)</a:t>
            </a:r>
          </a:p>
          <a:p>
            <a:endParaRPr lang="en-US" sz="1800" dirty="0"/>
          </a:p>
          <a:p>
            <a:r>
              <a:rPr lang="en-US" dirty="0"/>
              <a:t>Guaranteed that list is in sorted order</a:t>
            </a:r>
          </a:p>
          <a:p>
            <a:r>
              <a:rPr lang="en-US" dirty="0"/>
              <a:t>{"be", "be", "is", "not", "or", "question", "that", "the", "to", "to"} becomes {“be”, “is”, “not”, “or”, “question”, “that”, “the”, “to”}</a:t>
            </a:r>
          </a:p>
          <a:p>
            <a:endParaRPr lang="en-US" dirty="0"/>
          </a:p>
          <a:p>
            <a:r>
              <a:rPr lang="en-US" dirty="0"/>
              <a:t>Solution strategy:</a:t>
            </a:r>
          </a:p>
          <a:p>
            <a:pPr lvl="1"/>
            <a:r>
              <a:rPr lang="en-US" dirty="0"/>
              <a:t>Loop through </a:t>
            </a:r>
            <a:r>
              <a:rPr lang="en-US" dirty="0" err="1"/>
              <a:t>ArrayList</a:t>
            </a:r>
            <a:endParaRPr lang="en-US" dirty="0"/>
          </a:p>
          <a:p>
            <a:pPr lvl="1"/>
            <a:r>
              <a:rPr lang="en-US" dirty="0"/>
              <a:t>Compare pairs of elements</a:t>
            </a:r>
          </a:p>
          <a:p>
            <a:pPr lvl="1"/>
            <a:r>
              <a:rPr lang="en-US" dirty="0"/>
              <a:t>If </a:t>
            </a:r>
            <a:r>
              <a:rPr lang="en-US" dirty="0" err="1"/>
              <a:t>element.equals</a:t>
            </a:r>
            <a:r>
              <a:rPr lang="en-US" dirty="0"/>
              <a:t>(</a:t>
            </a:r>
            <a:r>
              <a:rPr lang="en-US" dirty="0" err="1"/>
              <a:t>nextElement</a:t>
            </a:r>
            <a:r>
              <a:rPr lang="en-US" dirty="0"/>
              <a:t>), remove element from the list</a:t>
            </a:r>
          </a:p>
        </p:txBody>
      </p:sp>
    </p:spTree>
    <p:extLst>
      <p:ext uri="{BB962C8B-B14F-4D97-AF65-F5344CB8AC3E}">
        <p14:creationId xmlns:p14="http://schemas.microsoft.com/office/powerpoint/2010/main" val="72753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deleteDuplicates</a:t>
            </a:r>
            <a:endParaRPr lang="nb-NO" dirty="0"/>
          </a:p>
        </p:txBody>
      </p:sp>
      <p:sp>
        <p:nvSpPr>
          <p:cNvPr id="3" name="Plassholder for innhold 2"/>
          <p:cNvSpPr>
            <a:spLocks noGrp="1"/>
          </p:cNvSpPr>
          <p:nvPr>
            <p:ph idx="1"/>
          </p:nvPr>
        </p:nvSpPr>
        <p:spPr/>
        <p:txBody>
          <a:bodyPr/>
          <a:lstStyle/>
          <a:p>
            <a:r>
              <a:rPr lang="en-US" dirty="0"/>
              <a:t>Loop through </a:t>
            </a:r>
            <a:r>
              <a:rPr lang="en-US" dirty="0" err="1"/>
              <a:t>ArrayList</a:t>
            </a:r>
            <a:endParaRPr lang="en-US" dirty="0"/>
          </a:p>
          <a:p>
            <a:r>
              <a:rPr lang="en-US" dirty="0"/>
              <a:t>Compare pairs of elements</a:t>
            </a:r>
          </a:p>
          <a:p>
            <a:r>
              <a:rPr lang="en-US" dirty="0"/>
              <a:t>If </a:t>
            </a:r>
            <a:r>
              <a:rPr lang="en-US" dirty="0" err="1"/>
              <a:t>element.equals</a:t>
            </a:r>
            <a:r>
              <a:rPr lang="en-US" dirty="0"/>
              <a:t>(</a:t>
            </a:r>
            <a:r>
              <a:rPr lang="en-US" dirty="0" err="1"/>
              <a:t>nextElement</a:t>
            </a:r>
            <a:r>
              <a:rPr lang="en-US" dirty="0"/>
              <a:t>), remove element from the list</a:t>
            </a:r>
          </a:p>
          <a:p>
            <a:pPr marL="0" lvl="0" indent="0" fontAlgn="auto">
              <a:spcBef>
                <a:spcPts val="0"/>
              </a:spcBef>
              <a:spcAft>
                <a:spcPts val="0"/>
              </a:spcAft>
              <a:buNone/>
            </a:pPr>
            <a:endParaRPr lang="nb-NO" dirty="0"/>
          </a:p>
        </p:txBody>
      </p:sp>
      <p:pic>
        <p:nvPicPr>
          <p:cNvPr id="4" name="Bilde 3"/>
          <p:cNvPicPr>
            <a:picLocks noChangeAspect="1"/>
          </p:cNvPicPr>
          <p:nvPr/>
        </p:nvPicPr>
        <p:blipFill>
          <a:blip r:embed="rId2"/>
          <a:stretch>
            <a:fillRect/>
          </a:stretch>
        </p:blipFill>
        <p:spPr>
          <a:xfrm>
            <a:off x="457200" y="2890927"/>
            <a:ext cx="8229600" cy="3366294"/>
          </a:xfrm>
          <a:prstGeom prst="rect">
            <a:avLst/>
          </a:prstGeom>
        </p:spPr>
      </p:pic>
    </p:spTree>
    <p:extLst>
      <p:ext uri="{BB962C8B-B14F-4D97-AF65-F5344CB8AC3E}">
        <p14:creationId xmlns:p14="http://schemas.microsoft.com/office/powerpoint/2010/main" val="14489634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deleteDuplicatesReverse</a:t>
            </a:r>
            <a:endParaRPr lang="nb-NO" dirty="0"/>
          </a:p>
        </p:txBody>
      </p:sp>
      <p:sp>
        <p:nvSpPr>
          <p:cNvPr id="3" name="Plassholder for innhold 2"/>
          <p:cNvSpPr>
            <a:spLocks noGrp="1"/>
          </p:cNvSpPr>
          <p:nvPr>
            <p:ph idx="1"/>
          </p:nvPr>
        </p:nvSpPr>
        <p:spPr/>
        <p:txBody>
          <a:bodyPr/>
          <a:lstStyle/>
          <a:p>
            <a:r>
              <a:rPr lang="en-US" dirty="0"/>
              <a:t>Loop through </a:t>
            </a:r>
            <a:r>
              <a:rPr lang="en-US" dirty="0" err="1"/>
              <a:t>ArrayList</a:t>
            </a:r>
            <a:r>
              <a:rPr lang="en-US" dirty="0"/>
              <a:t> </a:t>
            </a:r>
            <a:r>
              <a:rPr lang="en-US" b="1" dirty="0"/>
              <a:t>in reverse</a:t>
            </a:r>
          </a:p>
          <a:p>
            <a:r>
              <a:rPr lang="en-US" dirty="0"/>
              <a:t>Compare pairs of elements</a:t>
            </a:r>
          </a:p>
          <a:p>
            <a:r>
              <a:rPr lang="en-US" dirty="0"/>
              <a:t>If </a:t>
            </a:r>
            <a:r>
              <a:rPr lang="en-US" dirty="0" err="1"/>
              <a:t>element.equals</a:t>
            </a:r>
            <a:r>
              <a:rPr lang="en-US" dirty="0"/>
              <a:t>(</a:t>
            </a:r>
            <a:r>
              <a:rPr lang="en-US" b="1" dirty="0" err="1"/>
              <a:t>previous</a:t>
            </a:r>
            <a:r>
              <a:rPr lang="en-US" dirty="0" err="1"/>
              <a:t>Element</a:t>
            </a:r>
            <a:r>
              <a:rPr lang="en-US" dirty="0"/>
              <a:t>), remove element from the list</a:t>
            </a:r>
          </a:p>
          <a:p>
            <a:pPr marL="0" lvl="0" indent="0" fontAlgn="auto">
              <a:spcBef>
                <a:spcPts val="0"/>
              </a:spcBef>
              <a:spcAft>
                <a:spcPts val="0"/>
              </a:spcAft>
              <a:buNone/>
            </a:pPr>
            <a:endParaRPr lang="nb-NO" dirty="0"/>
          </a:p>
        </p:txBody>
      </p:sp>
      <p:pic>
        <p:nvPicPr>
          <p:cNvPr id="5" name="Bilde 4"/>
          <p:cNvPicPr>
            <a:picLocks noChangeAspect="1"/>
          </p:cNvPicPr>
          <p:nvPr/>
        </p:nvPicPr>
        <p:blipFill>
          <a:blip r:embed="rId2"/>
          <a:stretch>
            <a:fillRect/>
          </a:stretch>
        </p:blipFill>
        <p:spPr>
          <a:xfrm>
            <a:off x="340751" y="2838208"/>
            <a:ext cx="8479399" cy="2838692"/>
          </a:xfrm>
          <a:prstGeom prst="rect">
            <a:avLst/>
          </a:prstGeom>
        </p:spPr>
      </p:pic>
    </p:spTree>
    <p:extLst>
      <p:ext uri="{BB962C8B-B14F-4D97-AF65-F5344CB8AC3E}">
        <p14:creationId xmlns:p14="http://schemas.microsoft.com/office/powerpoint/2010/main" val="11533917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Plan for today</a:t>
            </a:r>
          </a:p>
        </p:txBody>
      </p:sp>
      <p:sp>
        <p:nvSpPr>
          <p:cNvPr id="3" name="Plassholder for innhold 2"/>
          <p:cNvSpPr>
            <a:spLocks noGrp="1"/>
          </p:cNvSpPr>
          <p:nvPr>
            <p:ph idx="1"/>
          </p:nvPr>
        </p:nvSpPr>
        <p:spPr/>
        <p:txBody>
          <a:bodyPr/>
          <a:lstStyle/>
          <a:p>
            <a:r>
              <a:rPr lang="en-US" sz="3600" dirty="0">
                <a:solidFill>
                  <a:schemeClr val="bg1">
                    <a:lumMod val="75000"/>
                  </a:schemeClr>
                </a:solidFill>
              </a:rPr>
              <a:t>Announcements/Exam logistics</a:t>
            </a:r>
          </a:p>
          <a:p>
            <a:r>
              <a:rPr lang="en-US" sz="3600" dirty="0">
                <a:solidFill>
                  <a:schemeClr val="bg1">
                    <a:lumMod val="75000"/>
                  </a:schemeClr>
                </a:solidFill>
              </a:rPr>
              <a:t>Learning Goals</a:t>
            </a:r>
          </a:p>
          <a:p>
            <a:r>
              <a:rPr lang="en-US" sz="3600" dirty="0">
                <a:solidFill>
                  <a:schemeClr val="bg1">
                    <a:lumMod val="75000"/>
                  </a:schemeClr>
                </a:solidFill>
              </a:rPr>
              <a:t>Graphics, Animation, Events</a:t>
            </a:r>
          </a:p>
          <a:p>
            <a:r>
              <a:rPr lang="en-US" sz="3600" dirty="0">
                <a:solidFill>
                  <a:schemeClr val="bg1">
                    <a:lumMod val="75000"/>
                  </a:schemeClr>
                </a:solidFill>
              </a:rPr>
              <a:t>Arrays</a:t>
            </a:r>
          </a:p>
          <a:p>
            <a:r>
              <a:rPr lang="en-US" sz="3600" dirty="0" err="1">
                <a:solidFill>
                  <a:schemeClr val="bg1">
                    <a:lumMod val="75000"/>
                  </a:schemeClr>
                </a:solidFill>
              </a:rPr>
              <a:t>ArrayLists</a:t>
            </a:r>
            <a:endParaRPr lang="en-US" sz="3600" dirty="0">
              <a:solidFill>
                <a:schemeClr val="bg1">
                  <a:lumMod val="75000"/>
                </a:schemeClr>
              </a:solidFill>
            </a:endParaRPr>
          </a:p>
          <a:p>
            <a:r>
              <a:rPr lang="en-US" sz="3600" dirty="0" err="1"/>
              <a:t>HashMaps</a:t>
            </a:r>
            <a:endParaRPr lang="en-US" sz="3600" dirty="0"/>
          </a:p>
        </p:txBody>
      </p:sp>
    </p:spTree>
    <p:extLst>
      <p:ext uri="{BB962C8B-B14F-4D97-AF65-F5344CB8AC3E}">
        <p14:creationId xmlns:p14="http://schemas.microsoft.com/office/powerpoint/2010/main" val="4030802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t>
            </a:r>
            <a:r>
              <a:rPr lang="en-US" dirty="0" err="1"/>
              <a:t>HashMaps</a:t>
            </a:r>
            <a:endParaRPr lang="en-US" dirty="0"/>
          </a:p>
        </p:txBody>
      </p:sp>
      <p:sp>
        <p:nvSpPr>
          <p:cNvPr id="3" name="Content Placeholder 2"/>
          <p:cNvSpPr>
            <a:spLocks noGrp="1"/>
          </p:cNvSpPr>
          <p:nvPr>
            <p:ph idx="1"/>
          </p:nvPr>
        </p:nvSpPr>
        <p:spPr/>
        <p:txBody>
          <a:bodyPr/>
          <a:lstStyle/>
          <a:p>
            <a:r>
              <a:rPr lang="en-US" sz="3200" dirty="0"/>
              <a:t>A variable type that represents a collection of </a:t>
            </a:r>
            <a:r>
              <a:rPr lang="en-US" sz="3200" b="1" dirty="0"/>
              <a:t>key-value pairs</a:t>
            </a:r>
            <a:endParaRPr lang="en-US" sz="3200" dirty="0"/>
          </a:p>
          <a:p>
            <a:r>
              <a:rPr lang="en-US" sz="3200" dirty="0"/>
              <a:t>You access values by </a:t>
            </a:r>
            <a:r>
              <a:rPr lang="en-US" sz="3200" i="1" dirty="0"/>
              <a:t>key, </a:t>
            </a:r>
            <a:r>
              <a:rPr lang="en-US" sz="3200" dirty="0"/>
              <a:t>and all keys are </a:t>
            </a:r>
            <a:r>
              <a:rPr lang="en-US" sz="3200" u="sng" dirty="0"/>
              <a:t>unique</a:t>
            </a:r>
            <a:endParaRPr lang="en-US" sz="3200" dirty="0"/>
          </a:p>
          <a:p>
            <a:r>
              <a:rPr lang="en-US" sz="3200" dirty="0"/>
              <a:t>Keys and values can be any type of </a:t>
            </a:r>
            <a:r>
              <a:rPr lang="en-US" sz="3200" b="1" dirty="0"/>
              <a:t>Object </a:t>
            </a:r>
            <a:r>
              <a:rPr lang="en-US" sz="3200" dirty="0"/>
              <a:t>(use wrapper classes to store primitives)</a:t>
            </a:r>
          </a:p>
          <a:p>
            <a:r>
              <a:rPr lang="en-US" sz="3200" dirty="0"/>
              <a:t>Resizable </a:t>
            </a:r>
            <a:r>
              <a:rPr lang="mr-IN" sz="3200" dirty="0"/>
              <a:t>–</a:t>
            </a:r>
            <a:r>
              <a:rPr lang="en-US" sz="3200" dirty="0"/>
              <a:t> can add and remove pairs</a:t>
            </a:r>
          </a:p>
          <a:p>
            <a:r>
              <a:rPr lang="en-US" sz="3200" dirty="0"/>
              <a:t>Has a variety of methods you can use, including </a:t>
            </a:r>
            <a:r>
              <a:rPr lang="en-US" sz="3200" i="1" dirty="0"/>
              <a:t>.</a:t>
            </a:r>
            <a:r>
              <a:rPr lang="en-US" sz="3200" i="1" dirty="0" err="1"/>
              <a:t>containsKey</a:t>
            </a:r>
            <a:r>
              <a:rPr lang="en-US" sz="3200" dirty="0"/>
              <a:t>, </a:t>
            </a:r>
            <a:r>
              <a:rPr lang="en-US" sz="3200" i="1" dirty="0"/>
              <a:t>.put</a:t>
            </a:r>
            <a:r>
              <a:rPr lang="en-US" sz="3200" dirty="0"/>
              <a:t>, </a:t>
            </a:r>
            <a:r>
              <a:rPr lang="en-US" sz="3200" i="1" dirty="0"/>
              <a:t>.get</a:t>
            </a:r>
            <a:r>
              <a:rPr lang="en-US" sz="3200" dirty="0"/>
              <a:t>, .</a:t>
            </a:r>
            <a:r>
              <a:rPr lang="en-US" sz="3200" i="1" dirty="0" err="1"/>
              <a:t>keySet</a:t>
            </a:r>
            <a:r>
              <a:rPr lang="en-US" sz="3200" dirty="0"/>
              <a:t>, etc.</a:t>
            </a:r>
          </a:p>
        </p:txBody>
      </p:sp>
    </p:spTree>
    <p:custDataLst>
      <p:tags r:id="rId1"/>
    </p:custDataLst>
    <p:extLst>
      <p:ext uri="{BB962C8B-B14F-4D97-AF65-F5344CB8AC3E}">
        <p14:creationId xmlns:p14="http://schemas.microsoft.com/office/powerpoint/2010/main" val="923968559"/>
      </p:ext>
    </p:extLst>
  </p:cSld>
  <p:clrMapOvr>
    <a:masterClrMapping/>
  </p:clrMapOvr>
  <mc:AlternateContent xmlns:mc="http://schemas.openxmlformats.org/markup-compatibility/2006" xmlns:p14="http://schemas.microsoft.com/office/powerpoint/2010/main">
    <mc:Choice Requires="p14">
      <p:transition spd="slow" p14:dur="2000" advTm="2237"/>
    </mc:Choice>
    <mc:Fallback xmlns="">
      <p:transition spd="slow" advTm="22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HashMap</a:t>
            </a:r>
            <a:r>
              <a:rPr lang="en-US" dirty="0"/>
              <a:t> Examples</a:t>
            </a:r>
          </a:p>
        </p:txBody>
      </p:sp>
      <p:sp>
        <p:nvSpPr>
          <p:cNvPr id="3" name="Content Placeholder 2"/>
          <p:cNvSpPr>
            <a:spLocks noGrp="1"/>
          </p:cNvSpPr>
          <p:nvPr>
            <p:ph idx="1"/>
          </p:nvPr>
        </p:nvSpPr>
        <p:spPr/>
        <p:txBody>
          <a:bodyPr/>
          <a:lstStyle/>
          <a:p>
            <a:r>
              <a:rPr lang="en-US" sz="3200" b="1" dirty="0"/>
              <a:t>Phone book: </a:t>
            </a:r>
            <a:r>
              <a:rPr lang="en-US" sz="3200" dirty="0"/>
              <a:t>name -&gt; phone number</a:t>
            </a:r>
          </a:p>
          <a:p>
            <a:r>
              <a:rPr lang="en-US" sz="3200" b="1" dirty="0"/>
              <a:t>Search engine:</a:t>
            </a:r>
            <a:r>
              <a:rPr lang="en-US" sz="3200" dirty="0"/>
              <a:t> URL -&gt; webpage</a:t>
            </a:r>
          </a:p>
          <a:p>
            <a:r>
              <a:rPr lang="en-US" sz="3200" b="1" dirty="0"/>
              <a:t>Dictionary</a:t>
            </a:r>
            <a:r>
              <a:rPr lang="en-US" sz="3200" dirty="0"/>
              <a:t>: word -&gt; definition</a:t>
            </a:r>
          </a:p>
          <a:p>
            <a:r>
              <a:rPr lang="en-US" sz="3200" b="1" dirty="0"/>
              <a:t>Bank</a:t>
            </a:r>
            <a:r>
              <a:rPr lang="en-US" sz="3200" dirty="0"/>
              <a:t>: account # -&gt; balance</a:t>
            </a:r>
          </a:p>
          <a:p>
            <a:r>
              <a:rPr lang="en-US" sz="3200" b="1" dirty="0"/>
              <a:t>Social Network</a:t>
            </a:r>
            <a:r>
              <a:rPr lang="en-US" sz="3200" dirty="0"/>
              <a:t>: name -&gt; profile</a:t>
            </a:r>
          </a:p>
          <a:p>
            <a:r>
              <a:rPr lang="en-US" sz="3200" b="1" dirty="0"/>
              <a:t>Counter</a:t>
            </a:r>
            <a:r>
              <a:rPr lang="en-US" sz="3200" dirty="0"/>
              <a:t>: text -&gt; # occurrences</a:t>
            </a:r>
            <a:endParaRPr lang="en-US" sz="3200" b="1" dirty="0"/>
          </a:p>
          <a:p>
            <a:r>
              <a:rPr lang="en-US" sz="3200" dirty="0"/>
              <a:t>And many more</a:t>
            </a:r>
            <a:r>
              <a:rPr lang="mr-IN" sz="3200" dirty="0"/>
              <a:t>…</a:t>
            </a:r>
            <a:endParaRPr lang="en-US" sz="3200" dirty="0"/>
          </a:p>
        </p:txBody>
      </p:sp>
    </p:spTree>
    <p:extLst>
      <p:ext uri="{BB962C8B-B14F-4D97-AF65-F5344CB8AC3E}">
        <p14:creationId xmlns:p14="http://schemas.microsoft.com/office/powerpoint/2010/main" val="34074737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1234" name="Rectangle 2"/>
          <p:cNvSpPr>
            <a:spLocks noGrp="1" noChangeArrowheads="1"/>
          </p:cNvSpPr>
          <p:nvPr>
            <p:ph type="title"/>
          </p:nvPr>
        </p:nvSpPr>
        <p:spPr/>
        <p:txBody>
          <a:bodyPr/>
          <a:lstStyle/>
          <a:p>
            <a:r>
              <a:rPr lang="en-US" altLang="x-none" sz="4200" dirty="0"/>
              <a:t>Review: </a:t>
            </a:r>
            <a:r>
              <a:rPr lang="en-US" altLang="x-none" sz="4200" dirty="0" err="1"/>
              <a:t>HashMap</a:t>
            </a:r>
            <a:r>
              <a:rPr lang="en-US" altLang="x-none" sz="4200" dirty="0"/>
              <a:t> Operations</a:t>
            </a:r>
          </a:p>
        </p:txBody>
      </p:sp>
      <p:sp>
        <p:nvSpPr>
          <p:cNvPr id="1631235" name="Rectangle 3"/>
          <p:cNvSpPr>
            <a:spLocks noGrp="1" noChangeArrowheads="1"/>
          </p:cNvSpPr>
          <p:nvPr>
            <p:ph type="body" idx="1"/>
          </p:nvPr>
        </p:nvSpPr>
        <p:spPr/>
        <p:txBody>
          <a:bodyPr/>
          <a:lstStyle/>
          <a:p>
            <a:pPr>
              <a:tabLst>
                <a:tab pos="3028950" algn="l"/>
                <a:tab pos="3489325" algn="l"/>
              </a:tabLst>
            </a:pPr>
            <a:r>
              <a:rPr lang="en-US" altLang="x-none" b="1" i="1" dirty="0" err="1">
                <a:latin typeface="Consolas" charset="0"/>
              </a:rPr>
              <a:t>m</a:t>
            </a:r>
            <a:r>
              <a:rPr lang="en-US" altLang="x-none" b="1" dirty="0" err="1">
                <a:latin typeface="Consolas" charset="0"/>
              </a:rPr>
              <a:t>.</a:t>
            </a:r>
            <a:r>
              <a:rPr lang="en-US" altLang="x-none" dirty="0" err="1">
                <a:latin typeface="Consolas" charset="0"/>
              </a:rPr>
              <a:t>put</a:t>
            </a:r>
            <a:r>
              <a:rPr lang="en-US" altLang="x-none" dirty="0">
                <a:latin typeface="Consolas" charset="0"/>
              </a:rPr>
              <a:t>(</a:t>
            </a:r>
            <a:r>
              <a:rPr lang="en-US" altLang="x-none" b="1" i="1" dirty="0">
                <a:latin typeface="Consolas" charset="0"/>
              </a:rPr>
              <a:t>key</a:t>
            </a:r>
            <a:r>
              <a:rPr lang="en-US" altLang="x-none" dirty="0">
                <a:latin typeface="Consolas" charset="0"/>
              </a:rPr>
              <a:t>, </a:t>
            </a:r>
            <a:r>
              <a:rPr lang="en-US" altLang="x-none" b="1" i="1" dirty="0">
                <a:latin typeface="Consolas" charset="0"/>
              </a:rPr>
              <a:t>value</a:t>
            </a:r>
            <a:r>
              <a:rPr lang="en-US" altLang="x-none" dirty="0">
                <a:latin typeface="Consolas" charset="0"/>
              </a:rPr>
              <a:t>);</a:t>
            </a:r>
            <a:r>
              <a:rPr lang="en-US" altLang="x-none" dirty="0"/>
              <a:t>	Adds a key/value pair to the map.</a:t>
            </a:r>
          </a:p>
          <a:p>
            <a:pPr lvl="1">
              <a:buFontTx/>
              <a:buNone/>
              <a:tabLst>
                <a:tab pos="3028950" algn="l"/>
                <a:tab pos="3489325" algn="l"/>
              </a:tabLst>
            </a:pPr>
            <a:r>
              <a:rPr lang="en-US" altLang="x-none" dirty="0">
                <a:latin typeface="Consolas" charset="0"/>
              </a:rPr>
              <a:t>	</a:t>
            </a:r>
            <a:r>
              <a:rPr lang="en-US" altLang="x-none" dirty="0" err="1">
                <a:latin typeface="Consolas" charset="0"/>
              </a:rPr>
              <a:t>m.put</a:t>
            </a:r>
            <a:r>
              <a:rPr lang="en-US" altLang="x-none" dirty="0">
                <a:latin typeface="Consolas" charset="0"/>
              </a:rPr>
              <a:t>("Eric", "650-123-4567"); </a:t>
            </a:r>
          </a:p>
          <a:p>
            <a:pPr lvl="2">
              <a:tabLst>
                <a:tab pos="3028950" algn="l"/>
                <a:tab pos="3489325" algn="l"/>
              </a:tabLst>
            </a:pPr>
            <a:r>
              <a:rPr lang="en-US" altLang="x-none" dirty="0"/>
              <a:t>Replaces any previous value for that key.</a:t>
            </a:r>
          </a:p>
          <a:p>
            <a:pPr lvl="1">
              <a:buFontTx/>
              <a:buNone/>
              <a:tabLst>
                <a:tab pos="3028950" algn="l"/>
                <a:tab pos="3489325" algn="l"/>
              </a:tabLst>
            </a:pPr>
            <a:endParaRPr lang="en-US" altLang="x-none" dirty="0"/>
          </a:p>
          <a:p>
            <a:pPr>
              <a:tabLst>
                <a:tab pos="3028950" algn="l"/>
                <a:tab pos="3489325" algn="l"/>
              </a:tabLst>
            </a:pPr>
            <a:r>
              <a:rPr lang="en-US" altLang="x-none" b="1" i="1" dirty="0" err="1">
                <a:latin typeface="Consolas" charset="0"/>
              </a:rPr>
              <a:t>m</a:t>
            </a:r>
            <a:r>
              <a:rPr lang="en-US" altLang="x-none" b="1" dirty="0" err="1">
                <a:latin typeface="Consolas" charset="0"/>
              </a:rPr>
              <a:t>.</a:t>
            </a:r>
            <a:r>
              <a:rPr lang="en-US" altLang="x-none" dirty="0" err="1">
                <a:latin typeface="Consolas" charset="0"/>
              </a:rPr>
              <a:t>get</a:t>
            </a:r>
            <a:r>
              <a:rPr lang="en-US" altLang="x-none" dirty="0">
                <a:latin typeface="Consolas" charset="0"/>
              </a:rPr>
              <a:t>(</a:t>
            </a:r>
            <a:r>
              <a:rPr lang="en-US" altLang="x-none" b="1" i="1" dirty="0">
                <a:latin typeface="Consolas" charset="0"/>
              </a:rPr>
              <a:t>key</a:t>
            </a:r>
            <a:r>
              <a:rPr lang="en-US" altLang="x-none" dirty="0">
                <a:latin typeface="Consolas" charset="0"/>
              </a:rPr>
              <a:t>)</a:t>
            </a:r>
            <a:r>
              <a:rPr lang="en-US" altLang="x-none" dirty="0"/>
              <a:t>  	Returns the value paired with the given key.</a:t>
            </a:r>
          </a:p>
          <a:p>
            <a:pPr lvl="1">
              <a:buFontTx/>
              <a:buNone/>
              <a:tabLst>
                <a:tab pos="3028950" algn="l"/>
                <a:tab pos="3489325" algn="l"/>
              </a:tabLst>
            </a:pPr>
            <a:r>
              <a:rPr lang="en-US" altLang="x-none" dirty="0">
                <a:latin typeface="Consolas" charset="0"/>
              </a:rPr>
              <a:t>	String </a:t>
            </a:r>
            <a:r>
              <a:rPr lang="en-US" altLang="x-none" dirty="0" err="1">
                <a:latin typeface="Consolas" charset="0"/>
              </a:rPr>
              <a:t>phoneNum</a:t>
            </a:r>
            <a:r>
              <a:rPr lang="en-US" altLang="x-none" dirty="0">
                <a:latin typeface="Consolas" charset="0"/>
              </a:rPr>
              <a:t> = </a:t>
            </a:r>
            <a:r>
              <a:rPr lang="en-US" altLang="x-none" dirty="0" err="1">
                <a:latin typeface="Consolas" charset="0"/>
              </a:rPr>
              <a:t>m.get</a:t>
            </a:r>
            <a:r>
              <a:rPr lang="en-US" altLang="x-none" dirty="0">
                <a:latin typeface="Consolas" charset="0"/>
              </a:rPr>
              <a:t>("Jenny");  </a:t>
            </a:r>
            <a:r>
              <a:rPr lang="en-US" altLang="x-none" dirty="0">
                <a:solidFill>
                  <a:srgbClr val="008000"/>
                </a:solidFill>
                <a:latin typeface="Consolas" charset="0"/>
              </a:rPr>
              <a:t>// "867-5309"</a:t>
            </a:r>
          </a:p>
          <a:p>
            <a:pPr lvl="2">
              <a:tabLst>
                <a:tab pos="3028950" algn="l"/>
                <a:tab pos="3489325" algn="l"/>
              </a:tabLst>
            </a:pPr>
            <a:r>
              <a:rPr lang="en-US" altLang="x-none" dirty="0"/>
              <a:t>Returns null if the key is not found.</a:t>
            </a:r>
          </a:p>
          <a:p>
            <a:pPr lvl="1">
              <a:buFontTx/>
              <a:buNone/>
              <a:tabLst>
                <a:tab pos="3028950" algn="l"/>
                <a:tab pos="3489325" algn="l"/>
              </a:tabLst>
            </a:pPr>
            <a:r>
              <a:rPr lang="en-US" altLang="x-none" dirty="0"/>
              <a:t>	</a:t>
            </a:r>
          </a:p>
          <a:p>
            <a:pPr>
              <a:tabLst>
                <a:tab pos="3028950" algn="l"/>
                <a:tab pos="3489325" algn="l"/>
              </a:tabLst>
            </a:pPr>
            <a:r>
              <a:rPr lang="en-US" altLang="x-none" b="1" dirty="0" err="1">
                <a:latin typeface="Consolas" charset="0"/>
              </a:rPr>
              <a:t>m.remove</a:t>
            </a:r>
            <a:r>
              <a:rPr lang="en-US" altLang="x-none" dirty="0">
                <a:latin typeface="Consolas" charset="0"/>
              </a:rPr>
              <a:t>(</a:t>
            </a:r>
            <a:r>
              <a:rPr lang="en-US" altLang="x-none" i="1" dirty="0">
                <a:latin typeface="Consolas" charset="0"/>
              </a:rPr>
              <a:t>key</a:t>
            </a:r>
            <a:r>
              <a:rPr lang="en-US" altLang="x-none" dirty="0">
                <a:latin typeface="Consolas" charset="0"/>
              </a:rPr>
              <a:t>);	</a:t>
            </a:r>
            <a:r>
              <a:rPr lang="en-US" altLang="x-none" dirty="0"/>
              <a:t>Removes the</a:t>
            </a:r>
            <a:br>
              <a:rPr lang="en-US" altLang="x-none" dirty="0"/>
            </a:br>
            <a:r>
              <a:rPr lang="en-US" altLang="x-none" dirty="0"/>
              <a:t>given key and its paired value.</a:t>
            </a:r>
          </a:p>
          <a:p>
            <a:pPr lvl="1">
              <a:buFontTx/>
              <a:buNone/>
              <a:tabLst>
                <a:tab pos="3028950" algn="l"/>
                <a:tab pos="3489325" algn="l"/>
              </a:tabLst>
            </a:pPr>
            <a:r>
              <a:rPr lang="en-US" altLang="x-none" dirty="0">
                <a:latin typeface="Consolas" charset="0"/>
              </a:rPr>
              <a:t>	</a:t>
            </a:r>
            <a:r>
              <a:rPr lang="en-US" altLang="x-none" dirty="0" err="1">
                <a:latin typeface="Consolas" charset="0"/>
              </a:rPr>
              <a:t>m.remove</a:t>
            </a:r>
            <a:r>
              <a:rPr lang="en-US" altLang="x-none" dirty="0">
                <a:latin typeface="Consolas" charset="0"/>
              </a:rPr>
              <a:t>(“Annie”);</a:t>
            </a:r>
          </a:p>
          <a:p>
            <a:pPr lvl="2">
              <a:tabLst>
                <a:tab pos="3028950" algn="l"/>
                <a:tab pos="3489325" algn="l"/>
              </a:tabLst>
            </a:pPr>
            <a:r>
              <a:rPr lang="en-US" altLang="x-none" dirty="0"/>
              <a:t>Has no effect if the key is not in the map.</a:t>
            </a:r>
          </a:p>
        </p:txBody>
      </p:sp>
      <p:sp>
        <p:nvSpPr>
          <p:cNvPr id="1631253" name="Text Box 21"/>
          <p:cNvSpPr txBox="1">
            <a:spLocks noChangeArrowheads="1"/>
          </p:cNvSpPr>
          <p:nvPr/>
        </p:nvSpPr>
        <p:spPr bwMode="auto">
          <a:xfrm>
            <a:off x="5743575" y="4473575"/>
            <a:ext cx="2752677" cy="14773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x-none" dirty="0"/>
              <a:t>   </a:t>
            </a:r>
            <a:r>
              <a:rPr lang="en-US" altLang="x-none" u="sng" dirty="0"/>
              <a:t>key</a:t>
            </a:r>
            <a:r>
              <a:rPr lang="en-US" altLang="x-none" dirty="0"/>
              <a:t>                   </a:t>
            </a:r>
            <a:r>
              <a:rPr lang="en-US" altLang="x-none" u="sng" dirty="0"/>
              <a:t>value</a:t>
            </a:r>
          </a:p>
          <a:p>
            <a:r>
              <a:rPr lang="en-US" altLang="x-none" dirty="0"/>
              <a:t>"Jenny”         → "867-5309"</a:t>
            </a:r>
          </a:p>
          <a:p>
            <a:r>
              <a:rPr lang="en-US" altLang="x-none" dirty="0"/>
              <a:t>"Mehran"     → "123-4567"</a:t>
            </a:r>
          </a:p>
          <a:p>
            <a:r>
              <a:rPr lang="en-US" altLang="x-none" dirty="0"/>
              <a:t>"Marty"        → "685-2181"</a:t>
            </a:r>
          </a:p>
          <a:p>
            <a:r>
              <a:rPr lang="en-US" altLang="x-none" dirty="0"/>
              <a:t>"Chris”          → "947-2176"</a:t>
            </a:r>
          </a:p>
        </p:txBody>
      </p:sp>
    </p:spTree>
    <p:extLst>
      <p:ext uri="{BB962C8B-B14F-4D97-AF65-F5344CB8AC3E}">
        <p14:creationId xmlns:p14="http://schemas.microsoft.com/office/powerpoint/2010/main" val="194758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123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123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123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123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123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12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1234" name="Rectangle 2"/>
          <p:cNvSpPr>
            <a:spLocks noGrp="1" noChangeArrowheads="1"/>
          </p:cNvSpPr>
          <p:nvPr>
            <p:ph type="title"/>
          </p:nvPr>
        </p:nvSpPr>
        <p:spPr/>
        <p:txBody>
          <a:bodyPr/>
          <a:lstStyle/>
          <a:p>
            <a:r>
              <a:rPr lang="en-US" altLang="x-none" sz="4200" dirty="0"/>
              <a:t>Review: </a:t>
            </a:r>
            <a:r>
              <a:rPr lang="en-US" altLang="x-none" sz="4200" dirty="0" err="1"/>
              <a:t>HashMap</a:t>
            </a:r>
            <a:r>
              <a:rPr lang="en-US" altLang="x-none" sz="4200" dirty="0"/>
              <a:t> Operations</a:t>
            </a:r>
          </a:p>
        </p:txBody>
      </p:sp>
      <p:sp>
        <p:nvSpPr>
          <p:cNvPr id="1631235" name="Rectangle 3"/>
          <p:cNvSpPr>
            <a:spLocks noGrp="1" noChangeArrowheads="1"/>
          </p:cNvSpPr>
          <p:nvPr>
            <p:ph type="body" idx="1"/>
          </p:nvPr>
        </p:nvSpPr>
        <p:spPr/>
        <p:txBody>
          <a:bodyPr/>
          <a:lstStyle/>
          <a:p>
            <a:pPr>
              <a:tabLst>
                <a:tab pos="3028950" algn="l"/>
                <a:tab pos="3489325" algn="l"/>
              </a:tabLst>
            </a:pPr>
            <a:r>
              <a:rPr lang="en-US" altLang="x-none" b="1" i="1" dirty="0" err="1">
                <a:latin typeface="Consolas" charset="0"/>
              </a:rPr>
              <a:t>m</a:t>
            </a:r>
            <a:r>
              <a:rPr lang="en-US" altLang="x-none" b="1" dirty="0" err="1">
                <a:latin typeface="Consolas" charset="0"/>
              </a:rPr>
              <a:t>.</a:t>
            </a:r>
            <a:r>
              <a:rPr lang="en-US" altLang="x-none" dirty="0" err="1">
                <a:latin typeface="Consolas" charset="0"/>
              </a:rPr>
              <a:t>containsKey</a:t>
            </a:r>
            <a:r>
              <a:rPr lang="en-US" altLang="x-none" dirty="0">
                <a:latin typeface="Consolas" charset="0"/>
              </a:rPr>
              <a:t>(</a:t>
            </a:r>
            <a:r>
              <a:rPr lang="en-US" altLang="x-none" b="1" i="1" dirty="0">
                <a:latin typeface="Consolas" charset="0"/>
              </a:rPr>
              <a:t>key</a:t>
            </a:r>
            <a:r>
              <a:rPr lang="en-US" altLang="x-none" dirty="0">
                <a:latin typeface="Consolas" charset="0"/>
              </a:rPr>
              <a:t>);</a:t>
            </a:r>
            <a:r>
              <a:rPr lang="en-US" altLang="x-none" dirty="0"/>
              <a:t>  Returns true if the key is in the map, false otherwise</a:t>
            </a:r>
          </a:p>
          <a:p>
            <a:pPr lvl="1">
              <a:buFontTx/>
              <a:buNone/>
              <a:tabLst>
                <a:tab pos="3028950" algn="l"/>
                <a:tab pos="3489325" algn="l"/>
              </a:tabLst>
            </a:pPr>
            <a:endParaRPr lang="en-US" altLang="x-none" dirty="0"/>
          </a:p>
          <a:p>
            <a:pPr>
              <a:tabLst>
                <a:tab pos="3028950" algn="l"/>
                <a:tab pos="3489325" algn="l"/>
              </a:tabLst>
            </a:pPr>
            <a:r>
              <a:rPr lang="en-US" altLang="x-none" b="1" i="1" dirty="0" err="1">
                <a:latin typeface="Consolas" charset="0"/>
              </a:rPr>
              <a:t>m</a:t>
            </a:r>
            <a:r>
              <a:rPr lang="en-US" altLang="x-none" b="1" dirty="0" err="1">
                <a:latin typeface="Consolas" charset="0"/>
              </a:rPr>
              <a:t>.</a:t>
            </a:r>
            <a:r>
              <a:rPr lang="en-US" altLang="x-none" dirty="0" err="1">
                <a:latin typeface="Consolas" charset="0"/>
              </a:rPr>
              <a:t>size</a:t>
            </a:r>
            <a:r>
              <a:rPr lang="en-US" altLang="x-none" dirty="0">
                <a:latin typeface="Consolas" charset="0"/>
              </a:rPr>
              <a:t>();</a:t>
            </a:r>
            <a:r>
              <a:rPr lang="en-US" altLang="x-none" dirty="0"/>
              <a:t>     Returns the number of key/value pairs in the map.</a:t>
            </a:r>
          </a:p>
          <a:p>
            <a:pPr>
              <a:tabLst>
                <a:tab pos="3028950" algn="l"/>
                <a:tab pos="3489325" algn="l"/>
              </a:tabLst>
            </a:pPr>
            <a:endParaRPr lang="en-US" altLang="x-none" dirty="0"/>
          </a:p>
          <a:p>
            <a:pPr>
              <a:tabLst>
                <a:tab pos="3028950" algn="l"/>
                <a:tab pos="3489325" algn="l"/>
              </a:tabLst>
            </a:pPr>
            <a:r>
              <a:rPr lang="en-US" altLang="x-none" dirty="0"/>
              <a:t>To iterate over a map:</a:t>
            </a:r>
          </a:p>
          <a:p>
            <a:pPr marL="0" indent="0">
              <a:buNone/>
              <a:tabLst>
                <a:tab pos="3028950" algn="l"/>
                <a:tab pos="3489325" algn="l"/>
              </a:tabLst>
            </a:pPr>
            <a:endParaRPr lang="en-US" altLang="x-none" b="1" dirty="0">
              <a:latin typeface="Consolas" charset="0"/>
            </a:endParaRPr>
          </a:p>
          <a:p>
            <a:pPr marL="0" indent="0">
              <a:buNone/>
              <a:tabLst>
                <a:tab pos="3028950" algn="l"/>
                <a:tab pos="3489325" algn="l"/>
              </a:tabLst>
            </a:pPr>
            <a:r>
              <a:rPr lang="en-US" altLang="x-none" b="1" dirty="0">
                <a:latin typeface="Consolas" charset="0"/>
              </a:rPr>
              <a:t>for (</a:t>
            </a:r>
            <a:r>
              <a:rPr lang="en-US" altLang="x-none" b="1" dirty="0" err="1">
                <a:latin typeface="Consolas" charset="0"/>
              </a:rPr>
              <a:t>KeyType</a:t>
            </a:r>
            <a:r>
              <a:rPr lang="en-US" altLang="x-none" b="1" dirty="0">
                <a:latin typeface="Consolas" charset="0"/>
              </a:rPr>
              <a:t> key : </a:t>
            </a:r>
            <a:r>
              <a:rPr lang="en-US" altLang="x-none" b="1" dirty="0" err="1">
                <a:latin typeface="Consolas" charset="0"/>
              </a:rPr>
              <a:t>map.keySet</a:t>
            </a:r>
            <a:r>
              <a:rPr lang="en-US" altLang="x-none" b="1" dirty="0">
                <a:latin typeface="Consolas" charset="0"/>
              </a:rPr>
              <a:t>()) {</a:t>
            </a:r>
          </a:p>
          <a:p>
            <a:pPr marL="0" indent="0">
              <a:buNone/>
              <a:tabLst>
                <a:tab pos="3028950" algn="l"/>
                <a:tab pos="3489325" algn="l"/>
              </a:tabLst>
            </a:pPr>
            <a:r>
              <a:rPr lang="en-US" altLang="x-none" b="1" dirty="0">
                <a:latin typeface="Consolas" charset="0"/>
              </a:rPr>
              <a:t>   </a:t>
            </a:r>
            <a:r>
              <a:rPr lang="en-US" altLang="x-none" b="1" dirty="0" err="1">
                <a:latin typeface="Consolas" charset="0"/>
              </a:rPr>
              <a:t>ValueType</a:t>
            </a:r>
            <a:r>
              <a:rPr lang="en-US" altLang="x-none" b="1" dirty="0">
                <a:latin typeface="Consolas" charset="0"/>
              </a:rPr>
              <a:t> value = </a:t>
            </a:r>
            <a:r>
              <a:rPr lang="en-US" altLang="x-none" b="1" dirty="0" err="1">
                <a:latin typeface="Consolas" charset="0"/>
              </a:rPr>
              <a:t>map.get</a:t>
            </a:r>
            <a:r>
              <a:rPr lang="en-US" altLang="x-none" b="1" dirty="0">
                <a:latin typeface="Consolas" charset="0"/>
              </a:rPr>
              <a:t>(key);</a:t>
            </a:r>
          </a:p>
          <a:p>
            <a:pPr marL="0" indent="0">
              <a:buNone/>
              <a:tabLst>
                <a:tab pos="3028950" algn="l"/>
                <a:tab pos="3489325" algn="l"/>
              </a:tabLst>
            </a:pPr>
            <a:r>
              <a:rPr lang="en-US" altLang="x-none" b="1" dirty="0">
                <a:latin typeface="Consolas" charset="0"/>
              </a:rPr>
              <a:t>   // Do something with key and/or value</a:t>
            </a:r>
          </a:p>
          <a:p>
            <a:pPr marL="0" indent="0">
              <a:buNone/>
              <a:tabLst>
                <a:tab pos="3028950" algn="l"/>
                <a:tab pos="3489325" algn="l"/>
              </a:tabLst>
            </a:pPr>
            <a:r>
              <a:rPr lang="en-US" altLang="x-none" b="1" dirty="0">
                <a:latin typeface="Consolas" charset="0"/>
              </a:rPr>
              <a:t>}</a:t>
            </a:r>
          </a:p>
        </p:txBody>
      </p:sp>
    </p:spTree>
    <p:extLst>
      <p:ext uri="{BB962C8B-B14F-4D97-AF65-F5344CB8AC3E}">
        <p14:creationId xmlns:p14="http://schemas.microsoft.com/office/powerpoint/2010/main" val="412442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12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123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123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123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123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12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What data structure should I use?</a:t>
            </a:r>
          </a:p>
        </p:txBody>
      </p:sp>
      <p:sp>
        <p:nvSpPr>
          <p:cNvPr id="3" name="Content Placeholder 2"/>
          <p:cNvSpPr>
            <a:spLocks noGrp="1"/>
          </p:cNvSpPr>
          <p:nvPr>
            <p:ph idx="1"/>
          </p:nvPr>
        </p:nvSpPr>
        <p:spPr/>
        <p:txBody>
          <a:bodyPr/>
          <a:lstStyle/>
          <a:p>
            <a:r>
              <a:rPr lang="en-US" dirty="0"/>
              <a:t>Use an </a:t>
            </a:r>
            <a:r>
              <a:rPr lang="en-US" b="1" dirty="0"/>
              <a:t>array</a:t>
            </a:r>
            <a:r>
              <a:rPr lang="en-US" dirty="0"/>
              <a:t> if</a:t>
            </a:r>
            <a:r>
              <a:rPr lang="mr-IN" dirty="0"/>
              <a:t>…</a:t>
            </a:r>
            <a:endParaRPr lang="en-US" dirty="0"/>
          </a:p>
          <a:p>
            <a:pPr lvl="1"/>
            <a:r>
              <a:rPr lang="en-US" dirty="0"/>
              <a:t>Order matters for your information</a:t>
            </a:r>
          </a:p>
          <a:p>
            <a:pPr lvl="1"/>
            <a:r>
              <a:rPr lang="en-US" dirty="0"/>
              <a:t>You know how many elements you will store</a:t>
            </a:r>
          </a:p>
          <a:p>
            <a:pPr lvl="1"/>
            <a:r>
              <a:rPr lang="en-US" dirty="0"/>
              <a:t>You need the most efficiency</a:t>
            </a:r>
          </a:p>
          <a:p>
            <a:r>
              <a:rPr lang="en-US" dirty="0"/>
              <a:t>Use an </a:t>
            </a:r>
            <a:r>
              <a:rPr lang="en-US" b="1" dirty="0" err="1"/>
              <a:t>ArrayList</a:t>
            </a:r>
            <a:r>
              <a:rPr lang="en-US" b="1" dirty="0"/>
              <a:t> </a:t>
            </a:r>
            <a:r>
              <a:rPr lang="en-US" dirty="0"/>
              <a:t>if</a:t>
            </a:r>
            <a:r>
              <a:rPr lang="mr-IN" dirty="0"/>
              <a:t>…</a:t>
            </a:r>
            <a:endParaRPr lang="en-US" dirty="0"/>
          </a:p>
          <a:p>
            <a:pPr lvl="1"/>
            <a:r>
              <a:rPr lang="en-US" dirty="0"/>
              <a:t>Order matters for your information</a:t>
            </a:r>
          </a:p>
          <a:p>
            <a:pPr lvl="1"/>
            <a:r>
              <a:rPr lang="en-US" dirty="0"/>
              <a:t>You do not know how many elements you will store, or need to resize</a:t>
            </a:r>
          </a:p>
          <a:p>
            <a:pPr lvl="1"/>
            <a:r>
              <a:rPr lang="en-US" dirty="0"/>
              <a:t>You need to use </a:t>
            </a:r>
            <a:r>
              <a:rPr lang="en-US" dirty="0" err="1"/>
              <a:t>ArrayList</a:t>
            </a:r>
            <a:r>
              <a:rPr lang="en-US" dirty="0"/>
              <a:t> methods</a:t>
            </a:r>
          </a:p>
          <a:p>
            <a:r>
              <a:rPr lang="en-US" dirty="0"/>
              <a:t>Use a </a:t>
            </a:r>
            <a:r>
              <a:rPr lang="en-US" b="1" dirty="0" err="1"/>
              <a:t>HashMap</a:t>
            </a:r>
            <a:r>
              <a:rPr lang="en-US" dirty="0"/>
              <a:t> if</a:t>
            </a:r>
            <a:r>
              <a:rPr lang="mr-IN" dirty="0"/>
              <a:t>…</a:t>
            </a:r>
            <a:endParaRPr lang="en-US" dirty="0"/>
          </a:p>
          <a:p>
            <a:pPr lvl="1"/>
            <a:r>
              <a:rPr lang="en-US" dirty="0"/>
              <a:t>Order doesn’t matter for your information</a:t>
            </a:r>
          </a:p>
          <a:p>
            <a:pPr lvl="1"/>
            <a:r>
              <a:rPr lang="en-US" dirty="0"/>
              <a:t>You need to store an </a:t>
            </a:r>
            <a:r>
              <a:rPr lang="en-US" i="1" dirty="0"/>
              <a:t>association</a:t>
            </a:r>
            <a:r>
              <a:rPr lang="en-US" dirty="0"/>
              <a:t> between two types of information</a:t>
            </a:r>
          </a:p>
          <a:p>
            <a:pPr lvl="1"/>
            <a:r>
              <a:rPr lang="en-US" dirty="0"/>
              <a:t>You do not know how many elements you will store, or need to resize</a:t>
            </a:r>
          </a:p>
          <a:p>
            <a:pPr lvl="1"/>
            <a:r>
              <a:rPr lang="en-US" dirty="0"/>
              <a:t>You need to use </a:t>
            </a:r>
            <a:r>
              <a:rPr lang="en-US" dirty="0" err="1"/>
              <a:t>HashMap</a:t>
            </a:r>
            <a:r>
              <a:rPr lang="en-US" dirty="0"/>
              <a:t> methods</a:t>
            </a:r>
          </a:p>
        </p:txBody>
      </p:sp>
    </p:spTree>
    <p:extLst>
      <p:ext uri="{BB962C8B-B14F-4D97-AF65-F5344CB8AC3E}">
        <p14:creationId xmlns:p14="http://schemas.microsoft.com/office/powerpoint/2010/main" val="262302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Anagrams</a:t>
            </a:r>
          </a:p>
        </p:txBody>
      </p:sp>
      <p:sp>
        <p:nvSpPr>
          <p:cNvPr id="3" name="Content Placeholder 2"/>
          <p:cNvSpPr>
            <a:spLocks noGrp="1"/>
          </p:cNvSpPr>
          <p:nvPr>
            <p:ph idx="1"/>
          </p:nvPr>
        </p:nvSpPr>
        <p:spPr/>
        <p:txBody>
          <a:bodyPr/>
          <a:lstStyle/>
          <a:p>
            <a:r>
              <a:rPr lang="en-US" altLang="x-none" dirty="0"/>
              <a:t>Write a program to find all </a:t>
            </a:r>
            <a:r>
              <a:rPr lang="en-US" altLang="x-none" b="1" dirty="0"/>
              <a:t>anagrams</a:t>
            </a:r>
            <a:r>
              <a:rPr lang="en-US" altLang="x-none" dirty="0"/>
              <a:t> of a word the user types.</a:t>
            </a:r>
          </a:p>
          <a:p>
            <a:pPr lvl="1">
              <a:lnSpc>
                <a:spcPct val="80000"/>
              </a:lnSpc>
              <a:buFontTx/>
              <a:buNone/>
            </a:pPr>
            <a:endParaRPr lang="en-US" altLang="x-none" sz="800" dirty="0">
              <a:latin typeface="Consolas" charset="0"/>
            </a:endParaRPr>
          </a:p>
          <a:p>
            <a:pPr lvl="1">
              <a:lnSpc>
                <a:spcPct val="80000"/>
              </a:lnSpc>
              <a:buFontTx/>
              <a:buNone/>
            </a:pPr>
            <a:r>
              <a:rPr lang="en-US" altLang="x-none" sz="1800" dirty="0">
                <a:latin typeface="Consolas" charset="0"/>
              </a:rPr>
              <a:t>Type a word [Enter to quit]: </a:t>
            </a:r>
            <a:r>
              <a:rPr lang="en-US" altLang="x-none" sz="1800" b="1" dirty="0">
                <a:solidFill>
                  <a:schemeClr val="accent2"/>
                </a:solidFill>
                <a:latin typeface="Consolas" charset="0"/>
              </a:rPr>
              <a:t>scared</a:t>
            </a:r>
          </a:p>
          <a:p>
            <a:pPr lvl="1">
              <a:lnSpc>
                <a:spcPct val="80000"/>
              </a:lnSpc>
              <a:buFontTx/>
              <a:buNone/>
            </a:pPr>
            <a:r>
              <a:rPr lang="en-US" altLang="x-none" sz="1800" dirty="0">
                <a:latin typeface="Consolas" charset="0"/>
              </a:rPr>
              <a:t>Anagrams of scared:</a:t>
            </a:r>
          </a:p>
          <a:p>
            <a:pPr lvl="1">
              <a:lnSpc>
                <a:spcPct val="80000"/>
              </a:lnSpc>
              <a:buFontTx/>
              <a:buNone/>
            </a:pPr>
            <a:r>
              <a:rPr lang="en-US" altLang="x-none" sz="1800" dirty="0">
                <a:latin typeface="Consolas" charset="0"/>
              </a:rPr>
              <a:t>cadres cedars sacred scared</a:t>
            </a:r>
          </a:p>
          <a:p>
            <a:pPr lvl="1">
              <a:buFontTx/>
              <a:buNone/>
            </a:pPr>
            <a:endParaRPr lang="en-US" altLang="x-none" sz="1800" dirty="0">
              <a:latin typeface="Consolas" charset="0"/>
            </a:endParaRPr>
          </a:p>
          <a:p>
            <a:r>
              <a:rPr lang="en-US" altLang="x-none" dirty="0"/>
              <a:t>Assume you are given the following:</a:t>
            </a:r>
          </a:p>
          <a:p>
            <a:pPr lvl="1"/>
            <a:r>
              <a:rPr lang="en-US" altLang="x-none" dirty="0"/>
              <a:t>A </a:t>
            </a:r>
            <a:r>
              <a:rPr lang="en-US" altLang="x-none" b="1" dirty="0" err="1">
                <a:latin typeface="Consolas" charset="0"/>
                <a:ea typeface="Consolas" charset="0"/>
                <a:cs typeface="Consolas" charset="0"/>
              </a:rPr>
              <a:t>dictionary.txt</a:t>
            </a:r>
            <a:r>
              <a:rPr lang="en-US" altLang="x-none" dirty="0"/>
              <a:t> file containing words in the dictionary</a:t>
            </a:r>
          </a:p>
          <a:p>
            <a:pPr lvl="1"/>
            <a:r>
              <a:rPr lang="en-US" altLang="x-none" dirty="0"/>
              <a:t>A method </a:t>
            </a:r>
            <a:r>
              <a:rPr lang="en-US" altLang="x-none" b="1" dirty="0">
                <a:latin typeface="Consolas" charset="0"/>
                <a:ea typeface="Consolas" charset="0"/>
                <a:cs typeface="Consolas" charset="0"/>
              </a:rPr>
              <a:t>private String </a:t>
            </a:r>
            <a:r>
              <a:rPr lang="en-US" altLang="x-none" b="1" dirty="0" err="1">
                <a:latin typeface="Consolas" charset="0"/>
                <a:ea typeface="Consolas" charset="0"/>
                <a:cs typeface="Consolas" charset="0"/>
              </a:rPr>
              <a:t>sortLetters</a:t>
            </a:r>
            <a:r>
              <a:rPr lang="en-US" altLang="x-none" b="1" dirty="0">
                <a:latin typeface="Consolas" charset="0"/>
                <a:ea typeface="Consolas" charset="0"/>
                <a:cs typeface="Consolas" charset="0"/>
              </a:rPr>
              <a:t>(String s)</a:t>
            </a:r>
            <a:r>
              <a:rPr lang="en-US" altLang="x-none" dirty="0"/>
              <a:t> method that takes a string and returns the string with its characters alphabetically ordered.</a:t>
            </a:r>
          </a:p>
          <a:p>
            <a:pPr lvl="1"/>
            <a:endParaRPr lang="en-US" altLang="x-none" dirty="0"/>
          </a:p>
          <a:p>
            <a:r>
              <a:rPr lang="en-US" altLang="x-none" dirty="0"/>
              <a:t>How can a </a:t>
            </a:r>
            <a:r>
              <a:rPr lang="en-US" altLang="x-none" dirty="0" err="1"/>
              <a:t>HashMap</a:t>
            </a:r>
            <a:r>
              <a:rPr lang="en-US" altLang="x-none" dirty="0"/>
              <a:t> help us solve this problem?</a:t>
            </a:r>
          </a:p>
          <a:p>
            <a:endParaRPr lang="en-US" dirty="0"/>
          </a:p>
        </p:txBody>
      </p:sp>
    </p:spTree>
    <p:extLst>
      <p:ext uri="{BB962C8B-B14F-4D97-AF65-F5344CB8AC3E}">
        <p14:creationId xmlns:p14="http://schemas.microsoft.com/office/powerpoint/2010/main" val="234289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Practicing for the final</a:t>
            </a:r>
          </a:p>
        </p:txBody>
      </p:sp>
      <p:sp>
        <p:nvSpPr>
          <p:cNvPr id="3" name="Plassholder for innhold 2"/>
          <p:cNvSpPr>
            <a:spLocks noGrp="1"/>
          </p:cNvSpPr>
          <p:nvPr>
            <p:ph idx="1"/>
          </p:nvPr>
        </p:nvSpPr>
        <p:spPr/>
        <p:txBody>
          <a:bodyPr/>
          <a:lstStyle/>
          <a:p>
            <a:r>
              <a:rPr lang="en-US" dirty="0"/>
              <a:t>Review concepts you’re unsure of</a:t>
            </a:r>
          </a:p>
          <a:p>
            <a:r>
              <a:rPr lang="en-US" dirty="0"/>
              <a:t>Review programs we wrote in lecture</a:t>
            </a:r>
          </a:p>
          <a:p>
            <a:r>
              <a:rPr lang="en-US" dirty="0"/>
              <a:t>Do section problems</a:t>
            </a:r>
          </a:p>
          <a:p>
            <a:r>
              <a:rPr lang="en-US" dirty="0"/>
              <a:t>Do practice final under real conditions</a:t>
            </a:r>
          </a:p>
          <a:p>
            <a:r>
              <a:rPr lang="en-US" dirty="0">
                <a:hlinkClick r:id="rId2"/>
              </a:rPr>
              <a:t>codestepbystep.com</a:t>
            </a:r>
            <a:endParaRPr lang="en-US" dirty="0"/>
          </a:p>
          <a:p>
            <a:endParaRPr lang="en-US" dirty="0"/>
          </a:p>
          <a:p>
            <a:r>
              <a:rPr lang="en-US" dirty="0"/>
              <a:t>Colin’s secret test-taking strategy:</a:t>
            </a:r>
          </a:p>
          <a:p>
            <a:pPr lvl="1"/>
            <a:r>
              <a:rPr lang="en-US" dirty="0"/>
              <a:t>Using </a:t>
            </a:r>
            <a:r>
              <a:rPr lang="en-US" dirty="0" err="1"/>
              <a:t>BlueBook’s</a:t>
            </a:r>
            <a:r>
              <a:rPr lang="en-US" dirty="0"/>
              <a:t> timer, give yourself 3-5 minutes to read and start writing pseudocode for each problem</a:t>
            </a:r>
          </a:p>
          <a:p>
            <a:pPr lvl="1"/>
            <a:r>
              <a:rPr lang="en-US" dirty="0"/>
              <a:t>Once you’ve thought about every problem, go back to the one that seemed easiest and start coding for real</a:t>
            </a:r>
          </a:p>
          <a:p>
            <a:pPr lvl="1"/>
            <a:r>
              <a:rPr lang="en-US" dirty="0"/>
              <a:t>This is not about finishing every problem; it is about collecting points</a:t>
            </a:r>
          </a:p>
        </p:txBody>
      </p:sp>
    </p:spTree>
    <p:extLst>
      <p:ext uri="{BB962C8B-B14F-4D97-AF65-F5344CB8AC3E}">
        <p14:creationId xmlns:p14="http://schemas.microsoft.com/office/powerpoint/2010/main" val="11361502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114" name="Rectangle 2"/>
          <p:cNvSpPr>
            <a:spLocks noGrp="1" noChangeArrowheads="1"/>
          </p:cNvSpPr>
          <p:nvPr>
            <p:ph type="title"/>
          </p:nvPr>
        </p:nvSpPr>
        <p:spPr/>
        <p:txBody>
          <a:bodyPr/>
          <a:lstStyle/>
          <a:p>
            <a:r>
              <a:rPr lang="en-US" altLang="x-none" dirty="0"/>
              <a:t>Key Idea: Anagrams</a:t>
            </a:r>
          </a:p>
        </p:txBody>
      </p:sp>
      <p:sp>
        <p:nvSpPr>
          <p:cNvPr id="1626115" name="Rectangle 3"/>
          <p:cNvSpPr>
            <a:spLocks noGrp="1" noChangeArrowheads="1"/>
          </p:cNvSpPr>
          <p:nvPr>
            <p:ph type="body" idx="1"/>
          </p:nvPr>
        </p:nvSpPr>
        <p:spPr/>
        <p:txBody>
          <a:bodyPr/>
          <a:lstStyle/>
          <a:p>
            <a:r>
              <a:rPr lang="en-US" altLang="x-none" dirty="0"/>
              <a:t>Every word has a </a:t>
            </a:r>
            <a:r>
              <a:rPr lang="en-US" altLang="x-none" i="1" dirty="0"/>
              <a:t>sorted form</a:t>
            </a:r>
            <a:r>
              <a:rPr lang="en-US" altLang="x-none" dirty="0"/>
              <a:t> where its letters are arranged into alphabetical order.</a:t>
            </a:r>
          </a:p>
          <a:p>
            <a:pPr lvl="1">
              <a:buFontTx/>
              <a:buNone/>
            </a:pPr>
            <a:r>
              <a:rPr lang="en-US" altLang="x-none" dirty="0">
                <a:latin typeface="Consolas" charset="0"/>
              </a:rPr>
              <a:t>	"fare"</a:t>
            </a:r>
            <a:r>
              <a:rPr lang="en-US" altLang="x-none" dirty="0"/>
              <a:t>	</a:t>
            </a:r>
            <a:r>
              <a:rPr lang="en-US" altLang="x-none" dirty="0">
                <a:sym typeface="Symbol" charset="2"/>
              </a:rPr>
              <a:t>  </a:t>
            </a:r>
            <a:r>
              <a:rPr lang="en-US" altLang="x-none" dirty="0">
                <a:latin typeface="Consolas" charset="0"/>
                <a:sym typeface="Symbol" charset="2"/>
              </a:rPr>
              <a:t>"</a:t>
            </a:r>
            <a:r>
              <a:rPr lang="en-US" altLang="x-none" dirty="0" err="1">
                <a:latin typeface="Consolas" charset="0"/>
                <a:sym typeface="Symbol" charset="2"/>
              </a:rPr>
              <a:t>aefr</a:t>
            </a:r>
            <a:r>
              <a:rPr lang="en-US" altLang="x-none" dirty="0">
                <a:latin typeface="Consolas" charset="0"/>
                <a:sym typeface="Symbol" charset="2"/>
              </a:rPr>
              <a:t>"</a:t>
            </a:r>
          </a:p>
          <a:p>
            <a:pPr lvl="1">
              <a:buFontTx/>
              <a:buNone/>
            </a:pPr>
            <a:r>
              <a:rPr lang="en-US" altLang="x-none" dirty="0">
                <a:latin typeface="Consolas" charset="0"/>
              </a:rPr>
              <a:t>	"fear"</a:t>
            </a:r>
            <a:r>
              <a:rPr lang="en-US" altLang="x-none" dirty="0"/>
              <a:t>	</a:t>
            </a:r>
            <a:r>
              <a:rPr lang="en-US" altLang="x-none" dirty="0">
                <a:sym typeface="Symbol" charset="2"/>
              </a:rPr>
              <a:t>  </a:t>
            </a:r>
            <a:r>
              <a:rPr lang="en-US" altLang="x-none" dirty="0">
                <a:latin typeface="Consolas" charset="0"/>
                <a:sym typeface="Symbol" charset="2"/>
              </a:rPr>
              <a:t>"</a:t>
            </a:r>
            <a:r>
              <a:rPr lang="en-US" altLang="x-none" dirty="0" err="1">
                <a:latin typeface="Consolas" charset="0"/>
                <a:sym typeface="Symbol" charset="2"/>
              </a:rPr>
              <a:t>aefr</a:t>
            </a:r>
            <a:r>
              <a:rPr lang="en-US" altLang="x-none" dirty="0">
                <a:latin typeface="Consolas" charset="0"/>
                <a:sym typeface="Symbol" charset="2"/>
              </a:rPr>
              <a:t>"</a:t>
            </a:r>
          </a:p>
          <a:p>
            <a:pPr lvl="1">
              <a:buFontTx/>
              <a:buNone/>
            </a:pPr>
            <a:r>
              <a:rPr lang="en-US" altLang="x-none" dirty="0">
                <a:latin typeface="Consolas" charset="0"/>
                <a:sym typeface="Symbol" charset="2"/>
              </a:rPr>
              <a:t>	"swell"</a:t>
            </a:r>
            <a:r>
              <a:rPr lang="en-US" altLang="x-none" dirty="0"/>
              <a:t>	</a:t>
            </a:r>
            <a:r>
              <a:rPr lang="en-US" altLang="x-none" dirty="0">
                <a:sym typeface="Symbol" charset="2"/>
              </a:rPr>
              <a:t>  </a:t>
            </a:r>
            <a:r>
              <a:rPr lang="en-US" altLang="x-none" dirty="0">
                <a:latin typeface="Consolas" charset="0"/>
                <a:sym typeface="Symbol" charset="2"/>
              </a:rPr>
              <a:t>"</a:t>
            </a:r>
            <a:r>
              <a:rPr lang="en-US" altLang="x-none" dirty="0" err="1">
                <a:latin typeface="Consolas" charset="0"/>
                <a:sym typeface="Symbol" charset="2"/>
              </a:rPr>
              <a:t>ellsw</a:t>
            </a:r>
            <a:r>
              <a:rPr lang="en-US" altLang="x-none" dirty="0">
                <a:latin typeface="Consolas" charset="0"/>
                <a:sym typeface="Symbol" charset="2"/>
              </a:rPr>
              <a:t>"</a:t>
            </a:r>
          </a:p>
          <a:p>
            <a:pPr lvl="1">
              <a:buFontTx/>
              <a:buNone/>
            </a:pPr>
            <a:r>
              <a:rPr lang="en-US" altLang="x-none" dirty="0">
                <a:latin typeface="Consolas" charset="0"/>
                <a:sym typeface="Symbol" charset="2"/>
              </a:rPr>
              <a:t>	"wells"</a:t>
            </a:r>
            <a:r>
              <a:rPr lang="en-US" altLang="x-none" dirty="0">
                <a:sym typeface="Symbol" charset="2"/>
              </a:rPr>
              <a:t>	  </a:t>
            </a:r>
            <a:r>
              <a:rPr lang="en-US" altLang="x-none" dirty="0">
                <a:latin typeface="Consolas" charset="0"/>
                <a:sym typeface="Symbol" charset="2"/>
              </a:rPr>
              <a:t>"</a:t>
            </a:r>
            <a:r>
              <a:rPr lang="en-US" altLang="x-none" dirty="0" err="1">
                <a:latin typeface="Consolas" charset="0"/>
                <a:sym typeface="Symbol" charset="2"/>
              </a:rPr>
              <a:t>ellsw</a:t>
            </a:r>
            <a:r>
              <a:rPr lang="en-US" altLang="x-none" dirty="0">
                <a:latin typeface="Consolas" charset="0"/>
                <a:sym typeface="Symbol" charset="2"/>
              </a:rPr>
              <a:t>"</a:t>
            </a:r>
          </a:p>
          <a:p>
            <a:pPr lvl="1"/>
            <a:endParaRPr lang="en-US" altLang="x-none" dirty="0">
              <a:sym typeface="Symbol" charset="2"/>
            </a:endParaRPr>
          </a:p>
          <a:p>
            <a:r>
              <a:rPr lang="en-US" altLang="x-none" dirty="0">
                <a:sym typeface="Symbol" charset="2"/>
              </a:rPr>
              <a:t>Notice that anagrams have the same </a:t>
            </a:r>
            <a:r>
              <a:rPr lang="en-US" altLang="x-none" b="1" dirty="0">
                <a:sym typeface="Symbol" charset="2"/>
              </a:rPr>
              <a:t>sorted form </a:t>
            </a:r>
            <a:r>
              <a:rPr lang="en-US" altLang="x-none" dirty="0">
                <a:sym typeface="Symbol" charset="2"/>
              </a:rPr>
              <a:t>as each other.</a:t>
            </a:r>
          </a:p>
        </p:txBody>
      </p:sp>
    </p:spTree>
    <p:extLst>
      <p:ext uri="{BB962C8B-B14F-4D97-AF65-F5344CB8AC3E}">
        <p14:creationId xmlns:p14="http://schemas.microsoft.com/office/powerpoint/2010/main" val="6256254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a:t>
            </a:r>
          </a:p>
        </p:txBody>
      </p:sp>
      <p:sp>
        <p:nvSpPr>
          <p:cNvPr id="3" name="Content Placeholder 2"/>
          <p:cNvSpPr>
            <a:spLocks noGrp="1"/>
          </p:cNvSpPr>
          <p:nvPr>
            <p:ph idx="1"/>
          </p:nvPr>
        </p:nvSpPr>
        <p:spPr/>
        <p:txBody>
          <a:bodyPr/>
          <a:lstStyle/>
          <a:p>
            <a:pPr marL="0" indent="0">
              <a:buNone/>
            </a:pPr>
            <a:r>
              <a:rPr lang="en-US" sz="1900" b="1" dirty="0">
                <a:solidFill>
                  <a:srgbClr val="7030A0"/>
                </a:solidFill>
                <a:latin typeface="Consolas" charset="0"/>
                <a:ea typeface="Consolas" charset="0"/>
                <a:cs typeface="Consolas" charset="0"/>
              </a:rPr>
              <a:t>public</a:t>
            </a:r>
            <a:r>
              <a:rPr lang="en-US" sz="1900" dirty="0">
                <a:solidFill>
                  <a:srgbClr val="7030A0"/>
                </a:solidFill>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void</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run()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HashMap</a:t>
            </a:r>
            <a:r>
              <a:rPr lang="en-US" sz="1900" dirty="0">
                <a:latin typeface="Consolas" charset="0"/>
                <a:ea typeface="Consolas" charset="0"/>
                <a:cs typeface="Consolas" charset="0"/>
              </a:rPr>
              <a:t>&lt;String, </a:t>
            </a:r>
            <a:r>
              <a:rPr lang="en-US" sz="1900" dirty="0" err="1">
                <a:latin typeface="Consolas" charset="0"/>
                <a:ea typeface="Consolas" charset="0"/>
                <a:cs typeface="Consolas" charset="0"/>
              </a:rPr>
              <a:t>ArrayList</a:t>
            </a:r>
            <a:r>
              <a:rPr lang="en-US" sz="1900" dirty="0">
                <a:latin typeface="Consolas" charset="0"/>
                <a:ea typeface="Consolas" charset="0"/>
                <a:cs typeface="Consolas" charset="0"/>
              </a:rPr>
              <a:t>&lt;String&gt;&gt; anagrams =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createAnagramsMap</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b="1" dirty="0">
                <a:solidFill>
                  <a:srgbClr val="009744"/>
                </a:solidFill>
                <a:latin typeface="Consolas" charset="0"/>
                <a:ea typeface="Consolas" charset="0"/>
                <a:cs typeface="Consolas" charset="0"/>
              </a:rPr>
              <a:t>// prompt user for words and look up anagrams in map</a:t>
            </a:r>
          </a:p>
          <a:p>
            <a:pPr marL="0" indent="0">
              <a:buNone/>
            </a:pPr>
            <a:r>
              <a:rPr lang="en-US" sz="1900" dirty="0">
                <a:latin typeface="Consolas" charset="0"/>
                <a:ea typeface="Consolas" charset="0"/>
                <a:cs typeface="Consolas" charset="0"/>
              </a:rPr>
              <a:t>	String word = </a:t>
            </a:r>
            <a:r>
              <a:rPr lang="en-US" sz="1900" dirty="0" err="1">
                <a:latin typeface="Consolas" charset="0"/>
                <a:ea typeface="Consolas" charset="0"/>
                <a:cs typeface="Consolas" charset="0"/>
              </a:rPr>
              <a:t>readLine</a:t>
            </a:r>
            <a:r>
              <a:rPr lang="en-US" sz="1900" dirty="0">
                <a:latin typeface="Consolas" charset="0"/>
                <a:ea typeface="Consolas" charset="0"/>
                <a:cs typeface="Consolas" charset="0"/>
              </a:rPr>
              <a:t>(</a:t>
            </a:r>
            <a:r>
              <a:rPr lang="en-US" sz="1900" b="1" dirty="0">
                <a:solidFill>
                  <a:srgbClr val="0070C0"/>
                </a:solidFill>
                <a:latin typeface="Consolas" charset="0"/>
                <a:ea typeface="Consolas" charset="0"/>
                <a:cs typeface="Consolas" charset="0"/>
              </a:rPr>
              <a:t>"Type a word [Enter to quit]: "</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while</a:t>
            </a:r>
            <a:r>
              <a:rPr lang="en-US" sz="1900" dirty="0">
                <a:latin typeface="Consolas" charset="0"/>
                <a:ea typeface="Consolas" charset="0"/>
                <a:cs typeface="Consolas" charset="0"/>
              </a:rPr>
              <a:t> (</a:t>
            </a:r>
            <a:r>
              <a:rPr lang="en-US" sz="1900" dirty="0" err="1">
                <a:latin typeface="Consolas" charset="0"/>
                <a:ea typeface="Consolas" charset="0"/>
                <a:cs typeface="Consolas" charset="0"/>
              </a:rPr>
              <a:t>word.length</a:t>
            </a:r>
            <a:r>
              <a:rPr lang="en-US" sz="1900" dirty="0">
                <a:latin typeface="Consolas" charset="0"/>
                <a:ea typeface="Consolas" charset="0"/>
                <a:cs typeface="Consolas" charset="0"/>
              </a:rPr>
              <a:t>() &gt; 0) {</a:t>
            </a:r>
          </a:p>
          <a:p>
            <a:pPr marL="0" indent="0">
              <a:buNone/>
            </a:pPr>
            <a:r>
              <a:rPr lang="en-US" sz="1900" dirty="0">
                <a:latin typeface="Consolas" charset="0"/>
                <a:ea typeface="Consolas" charset="0"/>
                <a:cs typeface="Consolas" charset="0"/>
              </a:rPr>
              <a:t>	    String sorted = </a:t>
            </a:r>
            <a:r>
              <a:rPr lang="en-US" sz="1900" dirty="0" err="1">
                <a:latin typeface="Consolas" charset="0"/>
                <a:ea typeface="Consolas" charset="0"/>
                <a:cs typeface="Consolas" charset="0"/>
              </a:rPr>
              <a:t>sortLetters</a:t>
            </a:r>
            <a:r>
              <a:rPr lang="en-US" sz="1900" dirty="0">
                <a:latin typeface="Consolas" charset="0"/>
                <a:ea typeface="Consolas" charset="0"/>
                <a:cs typeface="Consolas" charset="0"/>
              </a:rPr>
              <a:t>(</a:t>
            </a:r>
            <a:r>
              <a:rPr lang="en-US" sz="1900" dirty="0" err="1">
                <a:latin typeface="Consolas" charset="0"/>
                <a:ea typeface="Consolas" charset="0"/>
                <a:cs typeface="Consolas" charset="0"/>
              </a:rPr>
              <a:t>word.toLowerCase</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if</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a:t>
            </a:r>
            <a:r>
              <a:rPr lang="en-US" sz="1900" dirty="0" err="1">
                <a:latin typeface="Consolas" charset="0"/>
                <a:ea typeface="Consolas" charset="0"/>
                <a:cs typeface="Consolas" charset="0"/>
              </a:rPr>
              <a:t>anagrams.containsKey</a:t>
            </a:r>
            <a:r>
              <a:rPr lang="en-US" sz="1900" dirty="0">
                <a:latin typeface="Consolas" charset="0"/>
                <a:ea typeface="Consolas" charset="0"/>
                <a:cs typeface="Consolas" charset="0"/>
              </a:rPr>
              <a:t>(sorted))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println</a:t>
            </a:r>
            <a:r>
              <a:rPr lang="en-US" sz="1900" dirty="0">
                <a:latin typeface="Consolas" charset="0"/>
                <a:ea typeface="Consolas" charset="0"/>
                <a:cs typeface="Consolas" charset="0"/>
              </a:rPr>
              <a:t>(</a:t>
            </a:r>
            <a:r>
              <a:rPr lang="en-US" sz="1900" dirty="0">
                <a:solidFill>
                  <a:srgbClr val="0070C0"/>
                </a:solidFill>
                <a:latin typeface="Consolas" charset="0"/>
                <a:ea typeface="Consolas" charset="0"/>
                <a:cs typeface="Consolas" charset="0"/>
              </a:rPr>
              <a:t>"</a:t>
            </a:r>
            <a:r>
              <a:rPr lang="en-US" sz="1900" b="1" dirty="0">
                <a:solidFill>
                  <a:srgbClr val="0070C0"/>
                </a:solidFill>
                <a:latin typeface="Consolas" charset="0"/>
                <a:ea typeface="Consolas" charset="0"/>
                <a:cs typeface="Consolas" charset="0"/>
              </a:rPr>
              <a:t>Anagrams of "</a:t>
            </a:r>
            <a:r>
              <a:rPr lang="en-US" sz="1900" dirty="0">
                <a:latin typeface="Consolas" charset="0"/>
                <a:ea typeface="Consolas" charset="0"/>
                <a:cs typeface="Consolas" charset="0"/>
              </a:rPr>
              <a:t> + word + </a:t>
            </a:r>
            <a:r>
              <a:rPr lang="en-US" sz="1900" b="1" dirty="0">
                <a:solidFill>
                  <a:srgbClr val="0070C0"/>
                </a:solidFill>
                <a:latin typeface="Consolas" charset="0"/>
                <a:ea typeface="Consolas" charset="0"/>
                <a:cs typeface="Consolas" charset="0"/>
              </a:rPr>
              <a:t>":"</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println</a:t>
            </a:r>
            <a:r>
              <a:rPr lang="en-US" sz="1900" dirty="0">
                <a:latin typeface="Consolas" charset="0"/>
                <a:ea typeface="Consolas" charset="0"/>
                <a:cs typeface="Consolas" charset="0"/>
              </a:rPr>
              <a:t>(</a:t>
            </a:r>
            <a:r>
              <a:rPr lang="en-US" sz="1900" dirty="0" err="1">
                <a:latin typeface="Consolas" charset="0"/>
                <a:ea typeface="Consolas" charset="0"/>
                <a:cs typeface="Consolas" charset="0"/>
              </a:rPr>
              <a:t>anagrams.get</a:t>
            </a:r>
            <a:r>
              <a:rPr lang="en-US" sz="1900" dirty="0">
                <a:latin typeface="Consolas" charset="0"/>
                <a:ea typeface="Consolas" charset="0"/>
                <a:cs typeface="Consolas" charset="0"/>
              </a:rPr>
              <a:t>(sorted));</a:t>
            </a:r>
          </a:p>
          <a:p>
            <a:pPr marL="0" indent="0">
              <a:buNone/>
            </a:pPr>
            <a:r>
              <a:rPr lang="en-US" sz="1900" dirty="0">
                <a:latin typeface="Consolas" charset="0"/>
                <a:ea typeface="Consolas" charset="0"/>
                <a:cs typeface="Consolas" charset="0"/>
              </a:rPr>
              <a:t>	    } </a:t>
            </a:r>
            <a:r>
              <a:rPr lang="en-US" sz="1900" b="1" dirty="0">
                <a:solidFill>
                  <a:srgbClr val="7030A0"/>
                </a:solidFill>
                <a:latin typeface="Consolas" charset="0"/>
                <a:ea typeface="Consolas" charset="0"/>
                <a:cs typeface="Consolas" charset="0"/>
              </a:rPr>
              <a:t>else</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println</a:t>
            </a:r>
            <a:r>
              <a:rPr lang="en-US" sz="1900" dirty="0">
                <a:latin typeface="Consolas" charset="0"/>
                <a:ea typeface="Consolas" charset="0"/>
                <a:cs typeface="Consolas" charset="0"/>
              </a:rPr>
              <a:t>(</a:t>
            </a:r>
            <a:r>
              <a:rPr lang="en-US" sz="1900" b="1" dirty="0">
                <a:solidFill>
                  <a:srgbClr val="0070C0"/>
                </a:solidFill>
                <a:latin typeface="Consolas" charset="0"/>
                <a:ea typeface="Consolas" charset="0"/>
                <a:cs typeface="Consolas" charset="0"/>
              </a:rPr>
              <a:t>"No anagrams for "</a:t>
            </a:r>
            <a:r>
              <a:rPr lang="en-US" sz="1900" dirty="0">
                <a:latin typeface="Consolas" charset="0"/>
                <a:ea typeface="Consolas" charset="0"/>
                <a:cs typeface="Consolas" charset="0"/>
              </a:rPr>
              <a:t> + word + </a:t>
            </a:r>
            <a:r>
              <a:rPr lang="en-US" sz="1900" b="1" dirty="0">
                <a:solidFill>
                  <a:srgbClr val="0070C0"/>
                </a:solidFill>
                <a:latin typeface="Consolas" charset="0"/>
                <a:ea typeface="Consolas" charset="0"/>
                <a:cs typeface="Consolas" charset="0"/>
              </a:rPr>
              <a:t>"."</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word = </a:t>
            </a:r>
            <a:r>
              <a:rPr lang="en-US" sz="1900" dirty="0" err="1">
                <a:latin typeface="Consolas" charset="0"/>
                <a:ea typeface="Consolas" charset="0"/>
                <a:cs typeface="Consolas" charset="0"/>
              </a:rPr>
              <a:t>readLine</a:t>
            </a:r>
            <a:r>
              <a:rPr lang="en-US" sz="1900" dirty="0">
                <a:latin typeface="Consolas" charset="0"/>
                <a:ea typeface="Consolas" charset="0"/>
                <a:cs typeface="Consolas" charset="0"/>
              </a:rPr>
              <a:t>(</a:t>
            </a:r>
            <a:r>
              <a:rPr lang="en-US" sz="1900" b="1" dirty="0">
                <a:solidFill>
                  <a:srgbClr val="0070C0"/>
                </a:solidFill>
                <a:latin typeface="Consolas" charset="0"/>
                <a:ea typeface="Consolas" charset="0"/>
                <a:cs typeface="Consolas" charset="0"/>
              </a:rPr>
              <a:t>"Type a word [Enter to quit]: "</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a:t>
            </a:r>
          </a:p>
          <a:p>
            <a:pPr marL="0" indent="0">
              <a:buNone/>
            </a:pPr>
            <a:endParaRPr lang="en-US" sz="1900" dirty="0">
              <a:latin typeface="Consolas" charset="0"/>
              <a:ea typeface="Consolas" charset="0"/>
              <a:cs typeface="Consolas" charset="0"/>
            </a:endParaRPr>
          </a:p>
        </p:txBody>
      </p:sp>
    </p:spTree>
    <p:extLst>
      <p:ext uri="{BB962C8B-B14F-4D97-AF65-F5344CB8AC3E}">
        <p14:creationId xmlns:p14="http://schemas.microsoft.com/office/powerpoint/2010/main" val="29194278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a:t>
            </a:r>
          </a:p>
        </p:txBody>
      </p:sp>
      <p:sp>
        <p:nvSpPr>
          <p:cNvPr id="3" name="Content Placeholder 2"/>
          <p:cNvSpPr>
            <a:spLocks noGrp="1"/>
          </p:cNvSpPr>
          <p:nvPr>
            <p:ph idx="1"/>
          </p:nvPr>
        </p:nvSpPr>
        <p:spPr/>
        <p:txBody>
          <a:bodyPr/>
          <a:lstStyle/>
          <a:p>
            <a:pPr marL="0" indent="0">
              <a:buNone/>
            </a:pPr>
            <a:r>
              <a:rPr lang="en-US" sz="1900" b="1" dirty="0">
                <a:solidFill>
                  <a:schemeClr val="bg1">
                    <a:lumMod val="75000"/>
                  </a:schemeClr>
                </a:solidFill>
                <a:latin typeface="Consolas" charset="0"/>
                <a:ea typeface="Consolas" charset="0"/>
                <a:cs typeface="Consolas" charset="0"/>
              </a:rPr>
              <a:t>public</a:t>
            </a: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void</a:t>
            </a:r>
            <a:r>
              <a:rPr lang="en-US" sz="1900" dirty="0">
                <a:solidFill>
                  <a:schemeClr val="bg1">
                    <a:lumMod val="75000"/>
                  </a:schemeClr>
                </a:solidFill>
                <a:latin typeface="Consolas" charset="0"/>
                <a:ea typeface="Consolas" charset="0"/>
                <a:cs typeface="Consolas" charset="0"/>
              </a:rPr>
              <a:t> run() {</a:t>
            </a:r>
          </a:p>
          <a:p>
            <a:pPr marL="0" indent="0">
              <a:buNone/>
            </a:pP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HashMap</a:t>
            </a:r>
            <a:r>
              <a:rPr lang="en-US" sz="1900" dirty="0">
                <a:solidFill>
                  <a:srgbClr val="FF0000"/>
                </a:solidFill>
                <a:latin typeface="Consolas" charset="0"/>
                <a:ea typeface="Consolas" charset="0"/>
                <a:cs typeface="Consolas" charset="0"/>
              </a:rPr>
              <a:t>&lt;String, </a:t>
            </a:r>
            <a:r>
              <a:rPr lang="en-US" sz="1900" dirty="0" err="1">
                <a:solidFill>
                  <a:srgbClr val="FF0000"/>
                </a:solidFill>
                <a:latin typeface="Consolas" charset="0"/>
                <a:ea typeface="Consolas" charset="0"/>
                <a:cs typeface="Consolas" charset="0"/>
              </a:rPr>
              <a:t>ArrayList</a:t>
            </a:r>
            <a:r>
              <a:rPr lang="en-US" sz="1900" dirty="0">
                <a:solidFill>
                  <a:srgbClr val="FF0000"/>
                </a:solidFill>
                <a:latin typeface="Consolas" charset="0"/>
                <a:ea typeface="Consolas" charset="0"/>
                <a:cs typeface="Consolas" charset="0"/>
              </a:rPr>
              <a:t>&lt;String&gt;&gt; anagrams = </a:t>
            </a:r>
          </a:p>
          <a:p>
            <a:pPr marL="0" indent="0">
              <a:buNone/>
            </a:pP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createAnagramsMap</a:t>
            </a:r>
            <a:r>
              <a:rPr lang="en-US" sz="1900" dirty="0">
                <a:solidFill>
                  <a:srgbClr val="FF0000"/>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 prompt user for words and look up anagrams in map</a:t>
            </a:r>
          </a:p>
          <a:p>
            <a:pPr marL="0" indent="0">
              <a:buNone/>
            </a:pPr>
            <a:r>
              <a:rPr lang="en-US" sz="1900" dirty="0">
                <a:solidFill>
                  <a:schemeClr val="bg1">
                    <a:lumMod val="75000"/>
                  </a:schemeClr>
                </a:solidFill>
                <a:latin typeface="Consolas" charset="0"/>
                <a:ea typeface="Consolas" charset="0"/>
                <a:cs typeface="Consolas" charset="0"/>
              </a:rPr>
              <a:t>	String word = </a:t>
            </a:r>
            <a:r>
              <a:rPr lang="en-US" sz="1900" dirty="0" err="1">
                <a:solidFill>
                  <a:schemeClr val="bg1">
                    <a:lumMod val="75000"/>
                  </a:schemeClr>
                </a:solidFill>
                <a:latin typeface="Consolas" charset="0"/>
                <a:ea typeface="Consolas" charset="0"/>
                <a:cs typeface="Consolas" charset="0"/>
              </a:rPr>
              <a:t>readLine</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"Type a word [Enter to quit]: "</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while</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word.length</a:t>
            </a:r>
            <a:r>
              <a:rPr lang="en-US" sz="1900" dirty="0">
                <a:solidFill>
                  <a:schemeClr val="bg1">
                    <a:lumMod val="75000"/>
                  </a:schemeClr>
                </a:solidFill>
                <a:latin typeface="Consolas" charset="0"/>
                <a:ea typeface="Consolas" charset="0"/>
                <a:cs typeface="Consolas" charset="0"/>
              </a:rPr>
              <a:t>() &gt; 0) {</a:t>
            </a:r>
          </a:p>
          <a:p>
            <a:pPr marL="0" indent="0">
              <a:buNone/>
            </a:pPr>
            <a:r>
              <a:rPr lang="en-US" sz="1900" dirty="0">
                <a:solidFill>
                  <a:schemeClr val="bg1">
                    <a:lumMod val="75000"/>
                  </a:schemeClr>
                </a:solidFill>
                <a:latin typeface="Consolas" charset="0"/>
                <a:ea typeface="Consolas" charset="0"/>
                <a:cs typeface="Consolas" charset="0"/>
              </a:rPr>
              <a:t>	    String sorted = </a:t>
            </a:r>
            <a:r>
              <a:rPr lang="en-US" sz="1900" dirty="0" err="1">
                <a:solidFill>
                  <a:schemeClr val="bg1">
                    <a:lumMod val="75000"/>
                  </a:schemeClr>
                </a:solidFill>
                <a:latin typeface="Consolas" charset="0"/>
                <a:ea typeface="Consolas" charset="0"/>
                <a:cs typeface="Consolas" charset="0"/>
              </a:rPr>
              <a:t>sortLetters</a:t>
            </a:r>
            <a:r>
              <a:rPr lang="en-US" sz="1900" dirty="0">
                <a:solidFill>
                  <a:schemeClr val="bg1">
                    <a:lumMod val="75000"/>
                  </a:schemeClr>
                </a:solidFill>
                <a:latin typeface="Consolas" charset="0"/>
                <a:ea typeface="Consolas" charset="0"/>
                <a:cs typeface="Consolas" charset="0"/>
              </a:rPr>
              <a:t>(</a:t>
            </a:r>
            <a:r>
              <a:rPr lang="en-US" sz="1900" dirty="0" err="1">
                <a:solidFill>
                  <a:schemeClr val="bg1">
                    <a:lumMod val="75000"/>
                  </a:schemeClr>
                </a:solidFill>
                <a:latin typeface="Consolas" charset="0"/>
                <a:ea typeface="Consolas" charset="0"/>
                <a:cs typeface="Consolas" charset="0"/>
              </a:rPr>
              <a:t>word.toLowerCase</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if</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anagrams.containsKey</a:t>
            </a:r>
            <a:r>
              <a:rPr lang="en-US" sz="1900" dirty="0">
                <a:solidFill>
                  <a:schemeClr val="bg1">
                    <a:lumMod val="75000"/>
                  </a:schemeClr>
                </a:solidFill>
                <a:latin typeface="Consolas" charset="0"/>
                <a:ea typeface="Consolas" charset="0"/>
                <a:cs typeface="Consolas" charset="0"/>
              </a:rPr>
              <a:t>(sorted))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println</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Anagrams of "</a:t>
            </a:r>
            <a:r>
              <a:rPr lang="en-US" sz="1900" dirty="0">
                <a:solidFill>
                  <a:schemeClr val="bg1">
                    <a:lumMod val="75000"/>
                  </a:schemeClr>
                </a:solidFill>
                <a:latin typeface="Consolas" charset="0"/>
                <a:ea typeface="Consolas" charset="0"/>
                <a:cs typeface="Consolas" charset="0"/>
              </a:rPr>
              <a:t> + word + </a:t>
            </a:r>
            <a:r>
              <a:rPr lang="en-US" sz="1900" b="1" dirty="0">
                <a:solidFill>
                  <a:schemeClr val="bg1">
                    <a:lumMod val="75000"/>
                  </a:schemeClr>
                </a:solidFill>
                <a:latin typeface="Consolas" charset="0"/>
                <a:ea typeface="Consolas" charset="0"/>
                <a:cs typeface="Consolas" charset="0"/>
              </a:rPr>
              <a:t>":"</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println</a:t>
            </a:r>
            <a:r>
              <a:rPr lang="en-US" sz="1900" dirty="0">
                <a:solidFill>
                  <a:schemeClr val="bg1">
                    <a:lumMod val="75000"/>
                  </a:schemeClr>
                </a:solidFill>
                <a:latin typeface="Consolas" charset="0"/>
                <a:ea typeface="Consolas" charset="0"/>
                <a:cs typeface="Consolas" charset="0"/>
              </a:rPr>
              <a:t>(</a:t>
            </a:r>
            <a:r>
              <a:rPr lang="en-US" sz="1900" dirty="0" err="1">
                <a:solidFill>
                  <a:schemeClr val="bg1">
                    <a:lumMod val="75000"/>
                  </a:schemeClr>
                </a:solidFill>
                <a:latin typeface="Consolas" charset="0"/>
                <a:ea typeface="Consolas" charset="0"/>
                <a:cs typeface="Consolas" charset="0"/>
              </a:rPr>
              <a:t>anagrams.get</a:t>
            </a:r>
            <a:r>
              <a:rPr lang="en-US" sz="1900" dirty="0">
                <a:solidFill>
                  <a:schemeClr val="bg1">
                    <a:lumMod val="75000"/>
                  </a:schemeClr>
                </a:solidFill>
                <a:latin typeface="Consolas" charset="0"/>
                <a:ea typeface="Consolas" charset="0"/>
                <a:cs typeface="Consolas" charset="0"/>
              </a:rPr>
              <a:t>(sorted));</a:t>
            </a:r>
          </a:p>
          <a:p>
            <a:pPr marL="0" indent="0">
              <a:buNone/>
            </a:pPr>
            <a:r>
              <a:rPr lang="en-US" sz="1900" dirty="0">
                <a:solidFill>
                  <a:schemeClr val="bg1">
                    <a:lumMod val="75000"/>
                  </a:schemeClr>
                </a:solidFill>
                <a:latin typeface="Consolas" charset="0"/>
                <a:ea typeface="Consolas" charset="0"/>
                <a:cs typeface="Consolas" charset="0"/>
              </a:rPr>
              <a:t>	    } </a:t>
            </a:r>
            <a:r>
              <a:rPr lang="en-US" sz="1900" b="1" dirty="0">
                <a:solidFill>
                  <a:schemeClr val="bg1">
                    <a:lumMod val="75000"/>
                  </a:schemeClr>
                </a:solidFill>
                <a:latin typeface="Consolas" charset="0"/>
                <a:ea typeface="Consolas" charset="0"/>
                <a:cs typeface="Consolas" charset="0"/>
              </a:rPr>
              <a:t>else</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println</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"No anagrams for "</a:t>
            </a:r>
            <a:r>
              <a:rPr lang="en-US" sz="1900" dirty="0">
                <a:solidFill>
                  <a:schemeClr val="bg1">
                    <a:lumMod val="75000"/>
                  </a:schemeClr>
                </a:solidFill>
                <a:latin typeface="Consolas" charset="0"/>
                <a:ea typeface="Consolas" charset="0"/>
                <a:cs typeface="Consolas" charset="0"/>
              </a:rPr>
              <a:t> + word + </a:t>
            </a:r>
            <a:r>
              <a:rPr lang="en-US" sz="1900" b="1" dirty="0">
                <a:solidFill>
                  <a:schemeClr val="bg1">
                    <a:lumMod val="75000"/>
                  </a:schemeClr>
                </a:solidFill>
                <a:latin typeface="Consolas" charset="0"/>
                <a:ea typeface="Consolas" charset="0"/>
                <a:cs typeface="Consolas" charset="0"/>
              </a:rPr>
              <a:t>"."</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word = </a:t>
            </a:r>
            <a:r>
              <a:rPr lang="en-US" sz="1900" dirty="0" err="1">
                <a:solidFill>
                  <a:schemeClr val="bg1">
                    <a:lumMod val="75000"/>
                  </a:schemeClr>
                </a:solidFill>
                <a:latin typeface="Consolas" charset="0"/>
                <a:ea typeface="Consolas" charset="0"/>
                <a:cs typeface="Consolas" charset="0"/>
              </a:rPr>
              <a:t>readLine</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"Type a word [Enter to quit]: "</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a:t>
            </a:r>
          </a:p>
          <a:p>
            <a:pPr marL="0" indent="0">
              <a:buNone/>
            </a:pPr>
            <a:endParaRPr lang="en-US" sz="1900" dirty="0">
              <a:solidFill>
                <a:schemeClr val="bg1">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38946744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a:t>
            </a:r>
          </a:p>
        </p:txBody>
      </p:sp>
      <p:sp>
        <p:nvSpPr>
          <p:cNvPr id="3" name="Content Placeholder 2"/>
          <p:cNvSpPr>
            <a:spLocks noGrp="1"/>
          </p:cNvSpPr>
          <p:nvPr>
            <p:ph idx="1"/>
          </p:nvPr>
        </p:nvSpPr>
        <p:spPr/>
        <p:txBody>
          <a:bodyPr/>
          <a:lstStyle/>
          <a:p>
            <a:pPr marL="0" indent="0">
              <a:buNone/>
            </a:pPr>
            <a:r>
              <a:rPr lang="en-US" sz="1900" b="1" dirty="0">
                <a:solidFill>
                  <a:schemeClr val="bg1">
                    <a:lumMod val="75000"/>
                  </a:schemeClr>
                </a:solidFill>
                <a:latin typeface="Consolas" charset="0"/>
                <a:ea typeface="Consolas" charset="0"/>
                <a:cs typeface="Consolas" charset="0"/>
              </a:rPr>
              <a:t>public</a:t>
            </a: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void</a:t>
            </a:r>
            <a:r>
              <a:rPr lang="en-US" sz="1900" dirty="0">
                <a:solidFill>
                  <a:schemeClr val="bg1">
                    <a:lumMod val="75000"/>
                  </a:schemeClr>
                </a:solidFill>
                <a:latin typeface="Consolas" charset="0"/>
                <a:ea typeface="Consolas" charset="0"/>
                <a:cs typeface="Consolas" charset="0"/>
              </a:rPr>
              <a:t> run()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HashMap</a:t>
            </a:r>
            <a:r>
              <a:rPr lang="en-US" sz="1900" dirty="0">
                <a:solidFill>
                  <a:schemeClr val="bg1">
                    <a:lumMod val="75000"/>
                  </a:schemeClr>
                </a:solidFill>
                <a:latin typeface="Consolas" charset="0"/>
                <a:ea typeface="Consolas" charset="0"/>
                <a:cs typeface="Consolas" charset="0"/>
              </a:rPr>
              <a:t>&lt;String,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&lt;String&gt;&gt; anagrams =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createAnagramsMap</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rgbClr val="FF0000"/>
                </a:solidFill>
                <a:latin typeface="Consolas" charset="0"/>
                <a:ea typeface="Consolas" charset="0"/>
                <a:cs typeface="Consolas" charset="0"/>
              </a:rPr>
              <a:t>// prompt user for words and look up anagrams in map</a:t>
            </a:r>
          </a:p>
          <a:p>
            <a:pPr marL="0" indent="0">
              <a:buNone/>
            </a:pPr>
            <a:r>
              <a:rPr lang="en-US" sz="1900" dirty="0">
                <a:solidFill>
                  <a:srgbClr val="FF0000"/>
                </a:solidFill>
                <a:latin typeface="Consolas" charset="0"/>
                <a:ea typeface="Consolas" charset="0"/>
                <a:cs typeface="Consolas" charset="0"/>
              </a:rPr>
              <a:t>	String word = </a:t>
            </a:r>
            <a:r>
              <a:rPr lang="en-US" sz="1900" dirty="0" err="1">
                <a:solidFill>
                  <a:srgbClr val="FF0000"/>
                </a:solidFill>
                <a:latin typeface="Consolas" charset="0"/>
                <a:ea typeface="Consolas" charset="0"/>
                <a:cs typeface="Consolas" charset="0"/>
              </a:rPr>
              <a:t>readLine</a:t>
            </a:r>
            <a:r>
              <a:rPr lang="en-US" sz="1900" dirty="0">
                <a:solidFill>
                  <a:srgbClr val="FF0000"/>
                </a:solidFill>
                <a:latin typeface="Consolas" charset="0"/>
                <a:ea typeface="Consolas" charset="0"/>
                <a:cs typeface="Consolas" charset="0"/>
              </a:rPr>
              <a:t>(</a:t>
            </a:r>
            <a:r>
              <a:rPr lang="en-US" sz="1900" b="1" dirty="0">
                <a:solidFill>
                  <a:srgbClr val="FF0000"/>
                </a:solidFill>
                <a:latin typeface="Consolas" charset="0"/>
                <a:ea typeface="Consolas" charset="0"/>
                <a:cs typeface="Consolas" charset="0"/>
              </a:rPr>
              <a:t>"Type a word [Enter to quit]: "</a:t>
            </a:r>
            <a:r>
              <a:rPr lang="en-US" sz="1900" dirty="0">
                <a:solidFill>
                  <a:srgbClr val="FF0000"/>
                </a:solidFill>
                <a:latin typeface="Consolas" charset="0"/>
                <a:ea typeface="Consolas" charset="0"/>
                <a:cs typeface="Consolas" charset="0"/>
              </a:rPr>
              <a:t>);</a:t>
            </a:r>
          </a:p>
          <a:p>
            <a:pPr marL="0" indent="0">
              <a:buNone/>
            </a:pPr>
            <a:r>
              <a:rPr lang="en-US" sz="1900" dirty="0">
                <a:solidFill>
                  <a:srgbClr val="FF0000"/>
                </a:solidFill>
                <a:latin typeface="Consolas" charset="0"/>
                <a:ea typeface="Consolas" charset="0"/>
                <a:cs typeface="Consolas" charset="0"/>
              </a:rPr>
              <a:t>	</a:t>
            </a:r>
            <a:r>
              <a:rPr lang="en-US" sz="1900" b="1" dirty="0">
                <a:solidFill>
                  <a:srgbClr val="FF0000"/>
                </a:solidFill>
                <a:latin typeface="Consolas" charset="0"/>
                <a:ea typeface="Consolas" charset="0"/>
                <a:cs typeface="Consolas" charset="0"/>
              </a:rPr>
              <a:t>while</a:t>
            </a: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word.length</a:t>
            </a:r>
            <a:r>
              <a:rPr lang="en-US" sz="1900" dirty="0">
                <a:solidFill>
                  <a:srgbClr val="FF0000"/>
                </a:solidFill>
                <a:latin typeface="Consolas" charset="0"/>
                <a:ea typeface="Consolas" charset="0"/>
                <a:cs typeface="Consolas" charset="0"/>
              </a:rPr>
              <a:t>() &gt; 0) {</a:t>
            </a:r>
          </a:p>
          <a:p>
            <a:pPr marL="0" indent="0">
              <a:buNone/>
            </a:pPr>
            <a:r>
              <a:rPr lang="en-US" sz="1900" dirty="0">
                <a:solidFill>
                  <a:schemeClr val="bg1">
                    <a:lumMod val="75000"/>
                  </a:schemeClr>
                </a:solidFill>
                <a:latin typeface="Consolas" charset="0"/>
                <a:ea typeface="Consolas" charset="0"/>
                <a:cs typeface="Consolas" charset="0"/>
              </a:rPr>
              <a:t>	    String sorted = </a:t>
            </a:r>
            <a:r>
              <a:rPr lang="en-US" sz="1900" dirty="0" err="1">
                <a:solidFill>
                  <a:schemeClr val="bg1">
                    <a:lumMod val="75000"/>
                  </a:schemeClr>
                </a:solidFill>
                <a:latin typeface="Consolas" charset="0"/>
                <a:ea typeface="Consolas" charset="0"/>
                <a:cs typeface="Consolas" charset="0"/>
              </a:rPr>
              <a:t>sortLetters</a:t>
            </a:r>
            <a:r>
              <a:rPr lang="en-US" sz="1900" dirty="0">
                <a:solidFill>
                  <a:schemeClr val="bg1">
                    <a:lumMod val="75000"/>
                  </a:schemeClr>
                </a:solidFill>
                <a:latin typeface="Consolas" charset="0"/>
                <a:ea typeface="Consolas" charset="0"/>
                <a:cs typeface="Consolas" charset="0"/>
              </a:rPr>
              <a:t>(</a:t>
            </a:r>
            <a:r>
              <a:rPr lang="en-US" sz="1900" dirty="0" err="1">
                <a:solidFill>
                  <a:schemeClr val="bg1">
                    <a:lumMod val="75000"/>
                  </a:schemeClr>
                </a:solidFill>
                <a:latin typeface="Consolas" charset="0"/>
                <a:ea typeface="Consolas" charset="0"/>
                <a:cs typeface="Consolas" charset="0"/>
              </a:rPr>
              <a:t>word.toLowerCase</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if</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anagrams.containsKey</a:t>
            </a:r>
            <a:r>
              <a:rPr lang="en-US" sz="1900" dirty="0">
                <a:solidFill>
                  <a:schemeClr val="bg1">
                    <a:lumMod val="75000"/>
                  </a:schemeClr>
                </a:solidFill>
                <a:latin typeface="Consolas" charset="0"/>
                <a:ea typeface="Consolas" charset="0"/>
                <a:cs typeface="Consolas" charset="0"/>
              </a:rPr>
              <a:t>(sorted))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println</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Anagrams of "</a:t>
            </a:r>
            <a:r>
              <a:rPr lang="en-US" sz="1900" dirty="0">
                <a:solidFill>
                  <a:schemeClr val="bg1">
                    <a:lumMod val="75000"/>
                  </a:schemeClr>
                </a:solidFill>
                <a:latin typeface="Consolas" charset="0"/>
                <a:ea typeface="Consolas" charset="0"/>
                <a:cs typeface="Consolas" charset="0"/>
              </a:rPr>
              <a:t> + word + </a:t>
            </a:r>
            <a:r>
              <a:rPr lang="en-US" sz="1900" b="1" dirty="0">
                <a:solidFill>
                  <a:schemeClr val="bg1">
                    <a:lumMod val="75000"/>
                  </a:schemeClr>
                </a:solidFill>
                <a:latin typeface="Consolas" charset="0"/>
                <a:ea typeface="Consolas" charset="0"/>
                <a:cs typeface="Consolas" charset="0"/>
              </a:rPr>
              <a:t>":"</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println</a:t>
            </a:r>
            <a:r>
              <a:rPr lang="en-US" sz="1900" dirty="0">
                <a:solidFill>
                  <a:schemeClr val="bg1">
                    <a:lumMod val="75000"/>
                  </a:schemeClr>
                </a:solidFill>
                <a:latin typeface="Consolas" charset="0"/>
                <a:ea typeface="Consolas" charset="0"/>
                <a:cs typeface="Consolas" charset="0"/>
              </a:rPr>
              <a:t>(</a:t>
            </a:r>
            <a:r>
              <a:rPr lang="en-US" sz="1900" dirty="0" err="1">
                <a:solidFill>
                  <a:schemeClr val="bg1">
                    <a:lumMod val="75000"/>
                  </a:schemeClr>
                </a:solidFill>
                <a:latin typeface="Consolas" charset="0"/>
                <a:ea typeface="Consolas" charset="0"/>
                <a:cs typeface="Consolas" charset="0"/>
              </a:rPr>
              <a:t>anagrams.get</a:t>
            </a:r>
            <a:r>
              <a:rPr lang="en-US" sz="1900" dirty="0">
                <a:solidFill>
                  <a:schemeClr val="bg1">
                    <a:lumMod val="75000"/>
                  </a:schemeClr>
                </a:solidFill>
                <a:latin typeface="Consolas" charset="0"/>
                <a:ea typeface="Consolas" charset="0"/>
                <a:cs typeface="Consolas" charset="0"/>
              </a:rPr>
              <a:t>(sorted));</a:t>
            </a:r>
          </a:p>
          <a:p>
            <a:pPr marL="0" indent="0">
              <a:buNone/>
            </a:pPr>
            <a:r>
              <a:rPr lang="en-US" sz="1900" dirty="0">
                <a:solidFill>
                  <a:schemeClr val="bg1">
                    <a:lumMod val="75000"/>
                  </a:schemeClr>
                </a:solidFill>
                <a:latin typeface="Consolas" charset="0"/>
                <a:ea typeface="Consolas" charset="0"/>
                <a:cs typeface="Consolas" charset="0"/>
              </a:rPr>
              <a:t>	    } </a:t>
            </a:r>
            <a:r>
              <a:rPr lang="en-US" sz="1900" b="1" dirty="0">
                <a:solidFill>
                  <a:schemeClr val="bg1">
                    <a:lumMod val="75000"/>
                  </a:schemeClr>
                </a:solidFill>
                <a:latin typeface="Consolas" charset="0"/>
                <a:ea typeface="Consolas" charset="0"/>
                <a:cs typeface="Consolas" charset="0"/>
              </a:rPr>
              <a:t>else</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println</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"No anagrams for "</a:t>
            </a:r>
            <a:r>
              <a:rPr lang="en-US" sz="1900" dirty="0">
                <a:solidFill>
                  <a:schemeClr val="bg1">
                    <a:lumMod val="75000"/>
                  </a:schemeClr>
                </a:solidFill>
                <a:latin typeface="Consolas" charset="0"/>
                <a:ea typeface="Consolas" charset="0"/>
                <a:cs typeface="Consolas" charset="0"/>
              </a:rPr>
              <a:t> + word + </a:t>
            </a:r>
            <a:r>
              <a:rPr lang="en-US" sz="1900" b="1" dirty="0">
                <a:solidFill>
                  <a:schemeClr val="bg1">
                    <a:lumMod val="75000"/>
                  </a:schemeClr>
                </a:solidFill>
                <a:latin typeface="Consolas" charset="0"/>
                <a:ea typeface="Consolas" charset="0"/>
                <a:cs typeface="Consolas" charset="0"/>
              </a:rPr>
              <a:t>"."</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a:solidFill>
                  <a:srgbClr val="FF0000"/>
                </a:solidFill>
                <a:latin typeface="Consolas" charset="0"/>
                <a:ea typeface="Consolas" charset="0"/>
                <a:cs typeface="Consolas" charset="0"/>
              </a:rPr>
              <a:t>word = </a:t>
            </a:r>
            <a:r>
              <a:rPr lang="en-US" sz="1900" dirty="0" err="1">
                <a:solidFill>
                  <a:srgbClr val="FF0000"/>
                </a:solidFill>
                <a:latin typeface="Consolas" charset="0"/>
                <a:ea typeface="Consolas" charset="0"/>
                <a:cs typeface="Consolas" charset="0"/>
              </a:rPr>
              <a:t>readLine</a:t>
            </a:r>
            <a:r>
              <a:rPr lang="en-US" sz="1900" dirty="0">
                <a:solidFill>
                  <a:srgbClr val="FF0000"/>
                </a:solidFill>
                <a:latin typeface="Consolas" charset="0"/>
                <a:ea typeface="Consolas" charset="0"/>
                <a:cs typeface="Consolas" charset="0"/>
              </a:rPr>
              <a:t>(</a:t>
            </a:r>
            <a:r>
              <a:rPr lang="en-US" sz="1900" b="1" dirty="0">
                <a:solidFill>
                  <a:srgbClr val="FF0000"/>
                </a:solidFill>
                <a:latin typeface="Consolas" charset="0"/>
                <a:ea typeface="Consolas" charset="0"/>
                <a:cs typeface="Consolas" charset="0"/>
              </a:rPr>
              <a:t>"Type a word [Enter to quit]: "</a:t>
            </a:r>
            <a:r>
              <a:rPr lang="en-US" sz="1900" dirty="0">
                <a:solidFill>
                  <a:srgbClr val="FF0000"/>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a:solidFill>
                  <a:srgbClr val="FF0000"/>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a:t>
            </a:r>
          </a:p>
          <a:p>
            <a:pPr marL="0" indent="0">
              <a:buNone/>
            </a:pPr>
            <a:endParaRPr lang="en-US" sz="1900" dirty="0">
              <a:solidFill>
                <a:schemeClr val="bg1">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3255157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a:t>
            </a:r>
          </a:p>
        </p:txBody>
      </p:sp>
      <p:sp>
        <p:nvSpPr>
          <p:cNvPr id="3" name="Content Placeholder 2"/>
          <p:cNvSpPr>
            <a:spLocks noGrp="1"/>
          </p:cNvSpPr>
          <p:nvPr>
            <p:ph idx="1"/>
          </p:nvPr>
        </p:nvSpPr>
        <p:spPr/>
        <p:txBody>
          <a:bodyPr/>
          <a:lstStyle/>
          <a:p>
            <a:pPr marL="0" indent="0">
              <a:buNone/>
            </a:pPr>
            <a:r>
              <a:rPr lang="en-US" sz="1900" b="1" dirty="0">
                <a:solidFill>
                  <a:schemeClr val="bg1">
                    <a:lumMod val="75000"/>
                  </a:schemeClr>
                </a:solidFill>
                <a:latin typeface="Consolas" charset="0"/>
                <a:ea typeface="Consolas" charset="0"/>
                <a:cs typeface="Consolas" charset="0"/>
              </a:rPr>
              <a:t>public</a:t>
            </a: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void</a:t>
            </a:r>
            <a:r>
              <a:rPr lang="en-US" sz="1900" dirty="0">
                <a:solidFill>
                  <a:schemeClr val="bg1">
                    <a:lumMod val="75000"/>
                  </a:schemeClr>
                </a:solidFill>
                <a:latin typeface="Consolas" charset="0"/>
                <a:ea typeface="Consolas" charset="0"/>
                <a:cs typeface="Consolas" charset="0"/>
              </a:rPr>
              <a:t> run()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HashMap</a:t>
            </a:r>
            <a:r>
              <a:rPr lang="en-US" sz="1900" dirty="0">
                <a:solidFill>
                  <a:schemeClr val="bg1">
                    <a:lumMod val="75000"/>
                  </a:schemeClr>
                </a:solidFill>
                <a:latin typeface="Consolas" charset="0"/>
                <a:ea typeface="Consolas" charset="0"/>
                <a:cs typeface="Consolas" charset="0"/>
              </a:rPr>
              <a:t>&lt;String,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&lt;String&gt;&gt; anagrams =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createAnagramsMap</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 prompt user for words and look up anagrams in map</a:t>
            </a:r>
          </a:p>
          <a:p>
            <a:pPr marL="0" indent="0">
              <a:buNone/>
            </a:pPr>
            <a:r>
              <a:rPr lang="en-US" sz="1900" dirty="0">
                <a:solidFill>
                  <a:schemeClr val="bg1">
                    <a:lumMod val="75000"/>
                  </a:schemeClr>
                </a:solidFill>
                <a:latin typeface="Consolas" charset="0"/>
                <a:ea typeface="Consolas" charset="0"/>
                <a:cs typeface="Consolas" charset="0"/>
              </a:rPr>
              <a:t>	String word = </a:t>
            </a:r>
            <a:r>
              <a:rPr lang="en-US" sz="1900" dirty="0" err="1">
                <a:solidFill>
                  <a:schemeClr val="bg1">
                    <a:lumMod val="75000"/>
                  </a:schemeClr>
                </a:solidFill>
                <a:latin typeface="Consolas" charset="0"/>
                <a:ea typeface="Consolas" charset="0"/>
                <a:cs typeface="Consolas" charset="0"/>
              </a:rPr>
              <a:t>readLine</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"Type a word [Enter to quit]: "</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while</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word.length</a:t>
            </a:r>
            <a:r>
              <a:rPr lang="en-US" sz="1900" dirty="0">
                <a:solidFill>
                  <a:schemeClr val="bg1">
                    <a:lumMod val="75000"/>
                  </a:schemeClr>
                </a:solidFill>
                <a:latin typeface="Consolas" charset="0"/>
                <a:ea typeface="Consolas" charset="0"/>
                <a:cs typeface="Consolas" charset="0"/>
              </a:rPr>
              <a:t>() &gt; 0) {</a:t>
            </a:r>
          </a:p>
          <a:p>
            <a:pPr marL="0" indent="0">
              <a:buNone/>
            </a:pPr>
            <a:r>
              <a:rPr lang="en-US" sz="1900" dirty="0">
                <a:solidFill>
                  <a:srgbClr val="FF0000"/>
                </a:solidFill>
                <a:latin typeface="Consolas" charset="0"/>
                <a:ea typeface="Consolas" charset="0"/>
                <a:cs typeface="Consolas" charset="0"/>
              </a:rPr>
              <a:t>	    String sorted = </a:t>
            </a:r>
            <a:r>
              <a:rPr lang="en-US" sz="1900" dirty="0" err="1">
                <a:solidFill>
                  <a:srgbClr val="FF0000"/>
                </a:solidFill>
                <a:latin typeface="Consolas" charset="0"/>
                <a:ea typeface="Consolas" charset="0"/>
                <a:cs typeface="Consolas" charset="0"/>
              </a:rPr>
              <a:t>sortLetters</a:t>
            </a:r>
            <a:r>
              <a:rPr lang="en-US" sz="1900" dirty="0">
                <a:solidFill>
                  <a:srgbClr val="FF0000"/>
                </a:solidFill>
                <a:latin typeface="Consolas" charset="0"/>
                <a:ea typeface="Consolas" charset="0"/>
                <a:cs typeface="Consolas" charset="0"/>
              </a:rPr>
              <a:t>(</a:t>
            </a:r>
            <a:r>
              <a:rPr lang="en-US" sz="1900" dirty="0" err="1">
                <a:solidFill>
                  <a:srgbClr val="FF0000"/>
                </a:solidFill>
                <a:latin typeface="Consolas" charset="0"/>
                <a:ea typeface="Consolas" charset="0"/>
                <a:cs typeface="Consolas" charset="0"/>
              </a:rPr>
              <a:t>word.toLowerCase</a:t>
            </a:r>
            <a:r>
              <a:rPr lang="en-US" sz="1900" dirty="0">
                <a:solidFill>
                  <a:srgbClr val="FF0000"/>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if</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anagrams.containsKey</a:t>
            </a:r>
            <a:r>
              <a:rPr lang="en-US" sz="1900" dirty="0">
                <a:solidFill>
                  <a:schemeClr val="bg1">
                    <a:lumMod val="75000"/>
                  </a:schemeClr>
                </a:solidFill>
                <a:latin typeface="Consolas" charset="0"/>
                <a:ea typeface="Consolas" charset="0"/>
                <a:cs typeface="Consolas" charset="0"/>
              </a:rPr>
              <a:t>(sorted))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println</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Anagrams of "</a:t>
            </a:r>
            <a:r>
              <a:rPr lang="en-US" sz="1900" dirty="0">
                <a:solidFill>
                  <a:schemeClr val="bg1">
                    <a:lumMod val="75000"/>
                  </a:schemeClr>
                </a:solidFill>
                <a:latin typeface="Consolas" charset="0"/>
                <a:ea typeface="Consolas" charset="0"/>
                <a:cs typeface="Consolas" charset="0"/>
              </a:rPr>
              <a:t> + word + </a:t>
            </a:r>
            <a:r>
              <a:rPr lang="en-US" sz="1900" b="1" dirty="0">
                <a:solidFill>
                  <a:schemeClr val="bg1">
                    <a:lumMod val="75000"/>
                  </a:schemeClr>
                </a:solidFill>
                <a:latin typeface="Consolas" charset="0"/>
                <a:ea typeface="Consolas" charset="0"/>
                <a:cs typeface="Consolas" charset="0"/>
              </a:rPr>
              <a:t>":"</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println</a:t>
            </a:r>
            <a:r>
              <a:rPr lang="en-US" sz="1900" dirty="0">
                <a:solidFill>
                  <a:schemeClr val="bg1">
                    <a:lumMod val="75000"/>
                  </a:schemeClr>
                </a:solidFill>
                <a:latin typeface="Consolas" charset="0"/>
                <a:ea typeface="Consolas" charset="0"/>
                <a:cs typeface="Consolas" charset="0"/>
              </a:rPr>
              <a:t>(</a:t>
            </a:r>
            <a:r>
              <a:rPr lang="en-US" sz="1900" dirty="0" err="1">
                <a:solidFill>
                  <a:schemeClr val="bg1">
                    <a:lumMod val="75000"/>
                  </a:schemeClr>
                </a:solidFill>
                <a:latin typeface="Consolas" charset="0"/>
                <a:ea typeface="Consolas" charset="0"/>
                <a:cs typeface="Consolas" charset="0"/>
              </a:rPr>
              <a:t>anagrams.get</a:t>
            </a:r>
            <a:r>
              <a:rPr lang="en-US" sz="1900" dirty="0">
                <a:solidFill>
                  <a:schemeClr val="bg1">
                    <a:lumMod val="75000"/>
                  </a:schemeClr>
                </a:solidFill>
                <a:latin typeface="Consolas" charset="0"/>
                <a:ea typeface="Consolas" charset="0"/>
                <a:cs typeface="Consolas" charset="0"/>
              </a:rPr>
              <a:t>(sorted));</a:t>
            </a:r>
          </a:p>
          <a:p>
            <a:pPr marL="0" indent="0">
              <a:buNone/>
            </a:pPr>
            <a:r>
              <a:rPr lang="en-US" sz="1900" dirty="0">
                <a:solidFill>
                  <a:schemeClr val="bg1">
                    <a:lumMod val="75000"/>
                  </a:schemeClr>
                </a:solidFill>
                <a:latin typeface="Consolas" charset="0"/>
                <a:ea typeface="Consolas" charset="0"/>
                <a:cs typeface="Consolas" charset="0"/>
              </a:rPr>
              <a:t>	    } </a:t>
            </a:r>
            <a:r>
              <a:rPr lang="en-US" sz="1900" b="1" dirty="0">
                <a:solidFill>
                  <a:schemeClr val="bg1">
                    <a:lumMod val="75000"/>
                  </a:schemeClr>
                </a:solidFill>
                <a:latin typeface="Consolas" charset="0"/>
                <a:ea typeface="Consolas" charset="0"/>
                <a:cs typeface="Consolas" charset="0"/>
              </a:rPr>
              <a:t>else</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println</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"No anagrams for "</a:t>
            </a:r>
            <a:r>
              <a:rPr lang="en-US" sz="1900" dirty="0">
                <a:solidFill>
                  <a:schemeClr val="bg1">
                    <a:lumMod val="75000"/>
                  </a:schemeClr>
                </a:solidFill>
                <a:latin typeface="Consolas" charset="0"/>
                <a:ea typeface="Consolas" charset="0"/>
                <a:cs typeface="Consolas" charset="0"/>
              </a:rPr>
              <a:t> + word + </a:t>
            </a:r>
            <a:r>
              <a:rPr lang="en-US" sz="1900" b="1" dirty="0">
                <a:solidFill>
                  <a:schemeClr val="bg1">
                    <a:lumMod val="75000"/>
                  </a:schemeClr>
                </a:solidFill>
                <a:latin typeface="Consolas" charset="0"/>
                <a:ea typeface="Consolas" charset="0"/>
                <a:cs typeface="Consolas" charset="0"/>
              </a:rPr>
              <a:t>"."</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word = </a:t>
            </a:r>
            <a:r>
              <a:rPr lang="en-US" sz="1900" dirty="0" err="1">
                <a:solidFill>
                  <a:schemeClr val="bg1">
                    <a:lumMod val="75000"/>
                  </a:schemeClr>
                </a:solidFill>
                <a:latin typeface="Consolas" charset="0"/>
                <a:ea typeface="Consolas" charset="0"/>
                <a:cs typeface="Consolas" charset="0"/>
              </a:rPr>
              <a:t>readLine</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"Type a word [Enter to quit]: "</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a:t>
            </a:r>
          </a:p>
          <a:p>
            <a:pPr marL="0" indent="0">
              <a:buNone/>
            </a:pPr>
            <a:endParaRPr lang="en-US" sz="1900" dirty="0">
              <a:solidFill>
                <a:schemeClr val="bg1">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3863416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a:t>
            </a:r>
          </a:p>
        </p:txBody>
      </p:sp>
      <p:sp>
        <p:nvSpPr>
          <p:cNvPr id="3" name="Content Placeholder 2"/>
          <p:cNvSpPr>
            <a:spLocks noGrp="1"/>
          </p:cNvSpPr>
          <p:nvPr>
            <p:ph idx="1"/>
          </p:nvPr>
        </p:nvSpPr>
        <p:spPr/>
        <p:txBody>
          <a:bodyPr/>
          <a:lstStyle/>
          <a:p>
            <a:pPr marL="0" indent="0">
              <a:buNone/>
            </a:pPr>
            <a:r>
              <a:rPr lang="en-US" sz="1900" b="1" dirty="0">
                <a:solidFill>
                  <a:schemeClr val="bg1">
                    <a:lumMod val="75000"/>
                  </a:schemeClr>
                </a:solidFill>
                <a:latin typeface="Consolas" charset="0"/>
                <a:ea typeface="Consolas" charset="0"/>
                <a:cs typeface="Consolas" charset="0"/>
              </a:rPr>
              <a:t>public</a:t>
            </a: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void</a:t>
            </a:r>
            <a:r>
              <a:rPr lang="en-US" sz="1900" dirty="0">
                <a:solidFill>
                  <a:schemeClr val="bg1">
                    <a:lumMod val="75000"/>
                  </a:schemeClr>
                </a:solidFill>
                <a:latin typeface="Consolas" charset="0"/>
                <a:ea typeface="Consolas" charset="0"/>
                <a:cs typeface="Consolas" charset="0"/>
              </a:rPr>
              <a:t> run()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HashMap</a:t>
            </a:r>
            <a:r>
              <a:rPr lang="en-US" sz="1900" dirty="0">
                <a:solidFill>
                  <a:schemeClr val="bg1">
                    <a:lumMod val="75000"/>
                  </a:schemeClr>
                </a:solidFill>
                <a:latin typeface="Consolas" charset="0"/>
                <a:ea typeface="Consolas" charset="0"/>
                <a:cs typeface="Consolas" charset="0"/>
              </a:rPr>
              <a:t>&lt;String,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&lt;String&gt;&gt; anagrams =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createAnagramsMap</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 prompt user for words and look up anagrams in map</a:t>
            </a:r>
          </a:p>
          <a:p>
            <a:pPr marL="0" indent="0">
              <a:buNone/>
            </a:pPr>
            <a:r>
              <a:rPr lang="en-US" sz="1900" dirty="0">
                <a:solidFill>
                  <a:schemeClr val="bg1">
                    <a:lumMod val="75000"/>
                  </a:schemeClr>
                </a:solidFill>
                <a:latin typeface="Consolas" charset="0"/>
                <a:ea typeface="Consolas" charset="0"/>
                <a:cs typeface="Consolas" charset="0"/>
              </a:rPr>
              <a:t>	String word = </a:t>
            </a:r>
            <a:r>
              <a:rPr lang="en-US" sz="1900" dirty="0" err="1">
                <a:solidFill>
                  <a:schemeClr val="bg1">
                    <a:lumMod val="75000"/>
                  </a:schemeClr>
                </a:solidFill>
                <a:latin typeface="Consolas" charset="0"/>
                <a:ea typeface="Consolas" charset="0"/>
                <a:cs typeface="Consolas" charset="0"/>
              </a:rPr>
              <a:t>readLine</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"Type a word [Enter to quit]: "</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while</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word.length</a:t>
            </a:r>
            <a:r>
              <a:rPr lang="en-US" sz="1900" dirty="0">
                <a:solidFill>
                  <a:schemeClr val="bg1">
                    <a:lumMod val="75000"/>
                  </a:schemeClr>
                </a:solidFill>
                <a:latin typeface="Consolas" charset="0"/>
                <a:ea typeface="Consolas" charset="0"/>
                <a:cs typeface="Consolas" charset="0"/>
              </a:rPr>
              <a:t>() &gt; 0) {</a:t>
            </a:r>
          </a:p>
          <a:p>
            <a:pPr marL="0" indent="0">
              <a:buNone/>
            </a:pPr>
            <a:r>
              <a:rPr lang="en-US" sz="1900" dirty="0">
                <a:solidFill>
                  <a:schemeClr val="bg1">
                    <a:lumMod val="75000"/>
                  </a:schemeClr>
                </a:solidFill>
                <a:latin typeface="Consolas" charset="0"/>
                <a:ea typeface="Consolas" charset="0"/>
                <a:cs typeface="Consolas" charset="0"/>
              </a:rPr>
              <a:t>	    String sorted = </a:t>
            </a:r>
            <a:r>
              <a:rPr lang="en-US" sz="1900" dirty="0" err="1">
                <a:solidFill>
                  <a:schemeClr val="bg1">
                    <a:lumMod val="75000"/>
                  </a:schemeClr>
                </a:solidFill>
                <a:latin typeface="Consolas" charset="0"/>
                <a:ea typeface="Consolas" charset="0"/>
                <a:cs typeface="Consolas" charset="0"/>
              </a:rPr>
              <a:t>sortLetters</a:t>
            </a:r>
            <a:r>
              <a:rPr lang="en-US" sz="1900" dirty="0">
                <a:solidFill>
                  <a:schemeClr val="bg1">
                    <a:lumMod val="75000"/>
                  </a:schemeClr>
                </a:solidFill>
                <a:latin typeface="Consolas" charset="0"/>
                <a:ea typeface="Consolas" charset="0"/>
                <a:cs typeface="Consolas" charset="0"/>
              </a:rPr>
              <a:t>(</a:t>
            </a:r>
            <a:r>
              <a:rPr lang="en-US" sz="1900" dirty="0" err="1">
                <a:solidFill>
                  <a:schemeClr val="bg1">
                    <a:lumMod val="75000"/>
                  </a:schemeClr>
                </a:solidFill>
                <a:latin typeface="Consolas" charset="0"/>
                <a:ea typeface="Consolas" charset="0"/>
                <a:cs typeface="Consolas" charset="0"/>
              </a:rPr>
              <a:t>word.toLowerCase</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rgbClr val="FF0000"/>
                </a:solidFill>
                <a:latin typeface="Consolas" charset="0"/>
                <a:ea typeface="Consolas" charset="0"/>
                <a:cs typeface="Consolas" charset="0"/>
              </a:rPr>
              <a:t>if</a:t>
            </a: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anagrams.containsKey</a:t>
            </a:r>
            <a:r>
              <a:rPr lang="en-US" sz="1900" dirty="0">
                <a:solidFill>
                  <a:srgbClr val="FF0000"/>
                </a:solidFill>
                <a:latin typeface="Consolas" charset="0"/>
                <a:ea typeface="Consolas" charset="0"/>
                <a:cs typeface="Consolas" charset="0"/>
              </a:rPr>
              <a:t>(sorted)) {</a:t>
            </a:r>
          </a:p>
          <a:p>
            <a:pPr marL="0" indent="0">
              <a:buNone/>
            </a:pP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println</a:t>
            </a:r>
            <a:r>
              <a:rPr lang="en-US" sz="1900" dirty="0">
                <a:solidFill>
                  <a:srgbClr val="FF0000"/>
                </a:solidFill>
                <a:latin typeface="Consolas" charset="0"/>
                <a:ea typeface="Consolas" charset="0"/>
                <a:cs typeface="Consolas" charset="0"/>
              </a:rPr>
              <a:t>("</a:t>
            </a:r>
            <a:r>
              <a:rPr lang="en-US" sz="1900" b="1" dirty="0">
                <a:solidFill>
                  <a:srgbClr val="FF0000"/>
                </a:solidFill>
                <a:latin typeface="Consolas" charset="0"/>
                <a:ea typeface="Consolas" charset="0"/>
                <a:cs typeface="Consolas" charset="0"/>
              </a:rPr>
              <a:t>Anagrams of "</a:t>
            </a:r>
            <a:r>
              <a:rPr lang="en-US" sz="1900" dirty="0">
                <a:solidFill>
                  <a:srgbClr val="FF0000"/>
                </a:solidFill>
                <a:latin typeface="Consolas" charset="0"/>
                <a:ea typeface="Consolas" charset="0"/>
                <a:cs typeface="Consolas" charset="0"/>
              </a:rPr>
              <a:t> + word + </a:t>
            </a:r>
            <a:r>
              <a:rPr lang="en-US" sz="1900" b="1" dirty="0">
                <a:solidFill>
                  <a:srgbClr val="FF0000"/>
                </a:solidFill>
                <a:latin typeface="Consolas" charset="0"/>
                <a:ea typeface="Consolas" charset="0"/>
                <a:cs typeface="Consolas" charset="0"/>
              </a:rPr>
              <a:t>":"</a:t>
            </a:r>
            <a:r>
              <a:rPr lang="en-US" sz="1900" dirty="0">
                <a:solidFill>
                  <a:srgbClr val="FF0000"/>
                </a:solidFill>
                <a:latin typeface="Consolas" charset="0"/>
                <a:ea typeface="Consolas" charset="0"/>
                <a:cs typeface="Consolas" charset="0"/>
              </a:rPr>
              <a:t>);</a:t>
            </a:r>
          </a:p>
          <a:p>
            <a:pPr marL="0" indent="0">
              <a:buNone/>
            </a:pP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println</a:t>
            </a:r>
            <a:r>
              <a:rPr lang="en-US" sz="1900" dirty="0">
                <a:solidFill>
                  <a:srgbClr val="FF0000"/>
                </a:solidFill>
                <a:latin typeface="Consolas" charset="0"/>
                <a:ea typeface="Consolas" charset="0"/>
                <a:cs typeface="Consolas" charset="0"/>
              </a:rPr>
              <a:t>(</a:t>
            </a:r>
            <a:r>
              <a:rPr lang="en-US" sz="1900" dirty="0" err="1">
                <a:solidFill>
                  <a:srgbClr val="FF0000"/>
                </a:solidFill>
                <a:latin typeface="Consolas" charset="0"/>
                <a:ea typeface="Consolas" charset="0"/>
                <a:cs typeface="Consolas" charset="0"/>
              </a:rPr>
              <a:t>anagrams.get</a:t>
            </a:r>
            <a:r>
              <a:rPr lang="en-US" sz="1900" dirty="0">
                <a:solidFill>
                  <a:srgbClr val="FF0000"/>
                </a:solidFill>
                <a:latin typeface="Consolas" charset="0"/>
                <a:ea typeface="Consolas" charset="0"/>
                <a:cs typeface="Consolas" charset="0"/>
              </a:rPr>
              <a:t>(sorted));</a:t>
            </a:r>
          </a:p>
          <a:p>
            <a:pPr marL="0" indent="0">
              <a:buNone/>
            </a:pPr>
            <a:r>
              <a:rPr lang="en-US" sz="1900" dirty="0">
                <a:solidFill>
                  <a:srgbClr val="FF0000"/>
                </a:solidFill>
                <a:latin typeface="Consolas" charset="0"/>
                <a:ea typeface="Consolas" charset="0"/>
                <a:cs typeface="Consolas" charset="0"/>
              </a:rPr>
              <a:t>	    } </a:t>
            </a:r>
            <a:r>
              <a:rPr lang="en-US" sz="1900" b="1" dirty="0">
                <a:solidFill>
                  <a:srgbClr val="FF0000"/>
                </a:solidFill>
                <a:latin typeface="Consolas" charset="0"/>
                <a:ea typeface="Consolas" charset="0"/>
                <a:cs typeface="Consolas" charset="0"/>
              </a:rPr>
              <a:t>else</a:t>
            </a:r>
            <a:r>
              <a:rPr lang="en-US" sz="1900" dirty="0">
                <a:solidFill>
                  <a:srgbClr val="FF0000"/>
                </a:solidFill>
                <a:latin typeface="Consolas" charset="0"/>
                <a:ea typeface="Consolas" charset="0"/>
                <a:cs typeface="Consolas" charset="0"/>
              </a:rPr>
              <a:t> {</a:t>
            </a:r>
          </a:p>
          <a:p>
            <a:pPr marL="0" indent="0">
              <a:buNone/>
            </a:pP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println</a:t>
            </a:r>
            <a:r>
              <a:rPr lang="en-US" sz="1900" dirty="0">
                <a:solidFill>
                  <a:srgbClr val="FF0000"/>
                </a:solidFill>
                <a:latin typeface="Consolas" charset="0"/>
                <a:ea typeface="Consolas" charset="0"/>
                <a:cs typeface="Consolas" charset="0"/>
              </a:rPr>
              <a:t>(</a:t>
            </a:r>
            <a:r>
              <a:rPr lang="en-US" sz="1900" b="1" dirty="0">
                <a:solidFill>
                  <a:srgbClr val="FF0000"/>
                </a:solidFill>
                <a:latin typeface="Consolas" charset="0"/>
                <a:ea typeface="Consolas" charset="0"/>
                <a:cs typeface="Consolas" charset="0"/>
              </a:rPr>
              <a:t>"No anagrams for "</a:t>
            </a:r>
            <a:r>
              <a:rPr lang="en-US" sz="1900" dirty="0">
                <a:solidFill>
                  <a:srgbClr val="FF0000"/>
                </a:solidFill>
                <a:latin typeface="Consolas" charset="0"/>
                <a:ea typeface="Consolas" charset="0"/>
                <a:cs typeface="Consolas" charset="0"/>
              </a:rPr>
              <a:t> + word + </a:t>
            </a:r>
            <a:r>
              <a:rPr lang="en-US" sz="1900" b="1" dirty="0">
                <a:solidFill>
                  <a:srgbClr val="FF0000"/>
                </a:solidFill>
                <a:latin typeface="Consolas" charset="0"/>
                <a:ea typeface="Consolas" charset="0"/>
                <a:cs typeface="Consolas" charset="0"/>
              </a:rPr>
              <a:t>"."</a:t>
            </a:r>
            <a:r>
              <a:rPr lang="en-US" sz="1900" dirty="0">
                <a:solidFill>
                  <a:srgbClr val="FF0000"/>
                </a:solidFill>
                <a:latin typeface="Consolas" charset="0"/>
                <a:ea typeface="Consolas" charset="0"/>
                <a:cs typeface="Consolas" charset="0"/>
              </a:rPr>
              <a:t>);</a:t>
            </a:r>
          </a:p>
          <a:p>
            <a:pPr marL="0" indent="0">
              <a:buNone/>
            </a:pPr>
            <a:r>
              <a:rPr lang="en-US" sz="1900" dirty="0">
                <a:solidFill>
                  <a:srgbClr val="FF0000"/>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word = </a:t>
            </a:r>
            <a:r>
              <a:rPr lang="en-US" sz="1900" dirty="0" err="1">
                <a:solidFill>
                  <a:schemeClr val="bg1">
                    <a:lumMod val="75000"/>
                  </a:schemeClr>
                </a:solidFill>
                <a:latin typeface="Consolas" charset="0"/>
                <a:ea typeface="Consolas" charset="0"/>
                <a:cs typeface="Consolas" charset="0"/>
              </a:rPr>
              <a:t>readLine</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"Type a word [Enter to quit]: "</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a:t>
            </a:r>
          </a:p>
          <a:p>
            <a:pPr marL="0" indent="0">
              <a:buNone/>
            </a:pPr>
            <a:endParaRPr lang="en-US" sz="1900" dirty="0">
              <a:solidFill>
                <a:schemeClr val="bg1">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29224283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a:t>
            </a:r>
          </a:p>
        </p:txBody>
      </p:sp>
      <p:sp>
        <p:nvSpPr>
          <p:cNvPr id="3" name="Content Placeholder 2"/>
          <p:cNvSpPr>
            <a:spLocks noGrp="1"/>
          </p:cNvSpPr>
          <p:nvPr>
            <p:ph idx="1"/>
          </p:nvPr>
        </p:nvSpPr>
        <p:spPr/>
        <p:txBody>
          <a:bodyPr/>
          <a:lstStyle/>
          <a:p>
            <a:pPr marL="0" indent="0">
              <a:buNone/>
            </a:pPr>
            <a:r>
              <a:rPr lang="en-US" sz="1900" b="1" dirty="0">
                <a:solidFill>
                  <a:srgbClr val="7030A0"/>
                </a:solidFill>
                <a:latin typeface="Consolas" charset="0"/>
                <a:ea typeface="Consolas" charset="0"/>
                <a:cs typeface="Consolas" charset="0"/>
              </a:rPr>
              <a:t>public</a:t>
            </a:r>
            <a:r>
              <a:rPr lang="en-US" sz="1900" dirty="0">
                <a:solidFill>
                  <a:srgbClr val="7030A0"/>
                </a:solidFill>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void</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run()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HashMap</a:t>
            </a:r>
            <a:r>
              <a:rPr lang="en-US" sz="1900" dirty="0">
                <a:latin typeface="Consolas" charset="0"/>
                <a:ea typeface="Consolas" charset="0"/>
                <a:cs typeface="Consolas" charset="0"/>
              </a:rPr>
              <a:t>&lt;String, </a:t>
            </a:r>
            <a:r>
              <a:rPr lang="en-US" sz="1900" dirty="0" err="1">
                <a:latin typeface="Consolas" charset="0"/>
                <a:ea typeface="Consolas" charset="0"/>
                <a:cs typeface="Consolas" charset="0"/>
              </a:rPr>
              <a:t>ArrayList</a:t>
            </a:r>
            <a:r>
              <a:rPr lang="en-US" sz="1900" dirty="0">
                <a:latin typeface="Consolas" charset="0"/>
                <a:ea typeface="Consolas" charset="0"/>
                <a:cs typeface="Consolas" charset="0"/>
              </a:rPr>
              <a:t>&lt;String&gt;&gt; anagrams =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createAnagramsMap</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b="1" dirty="0">
                <a:solidFill>
                  <a:srgbClr val="009744"/>
                </a:solidFill>
                <a:latin typeface="Consolas" charset="0"/>
                <a:ea typeface="Consolas" charset="0"/>
                <a:cs typeface="Consolas" charset="0"/>
              </a:rPr>
              <a:t>// prompt user for words and look up anagrams in map</a:t>
            </a:r>
          </a:p>
          <a:p>
            <a:pPr marL="0" indent="0">
              <a:buNone/>
            </a:pPr>
            <a:r>
              <a:rPr lang="en-US" sz="1900" dirty="0">
                <a:latin typeface="Consolas" charset="0"/>
                <a:ea typeface="Consolas" charset="0"/>
                <a:cs typeface="Consolas" charset="0"/>
              </a:rPr>
              <a:t>	String word = </a:t>
            </a:r>
            <a:r>
              <a:rPr lang="en-US" sz="1900" dirty="0" err="1">
                <a:latin typeface="Consolas" charset="0"/>
                <a:ea typeface="Consolas" charset="0"/>
                <a:cs typeface="Consolas" charset="0"/>
              </a:rPr>
              <a:t>readLine</a:t>
            </a:r>
            <a:r>
              <a:rPr lang="en-US" sz="1900" dirty="0">
                <a:latin typeface="Consolas" charset="0"/>
                <a:ea typeface="Consolas" charset="0"/>
                <a:cs typeface="Consolas" charset="0"/>
              </a:rPr>
              <a:t>(</a:t>
            </a:r>
            <a:r>
              <a:rPr lang="en-US" sz="1900" b="1" dirty="0">
                <a:solidFill>
                  <a:srgbClr val="0070C0"/>
                </a:solidFill>
                <a:latin typeface="Consolas" charset="0"/>
                <a:ea typeface="Consolas" charset="0"/>
                <a:cs typeface="Consolas" charset="0"/>
              </a:rPr>
              <a:t>"Type a word [Enter to quit]: "</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while</a:t>
            </a:r>
            <a:r>
              <a:rPr lang="en-US" sz="1900" dirty="0">
                <a:latin typeface="Consolas" charset="0"/>
                <a:ea typeface="Consolas" charset="0"/>
                <a:cs typeface="Consolas" charset="0"/>
              </a:rPr>
              <a:t> (</a:t>
            </a:r>
            <a:r>
              <a:rPr lang="en-US" sz="1900" dirty="0" err="1">
                <a:latin typeface="Consolas" charset="0"/>
                <a:ea typeface="Consolas" charset="0"/>
                <a:cs typeface="Consolas" charset="0"/>
              </a:rPr>
              <a:t>word.length</a:t>
            </a:r>
            <a:r>
              <a:rPr lang="en-US" sz="1900" dirty="0">
                <a:latin typeface="Consolas" charset="0"/>
                <a:ea typeface="Consolas" charset="0"/>
                <a:cs typeface="Consolas" charset="0"/>
              </a:rPr>
              <a:t>() &gt; 0) {</a:t>
            </a:r>
          </a:p>
          <a:p>
            <a:pPr marL="0" indent="0">
              <a:buNone/>
            </a:pPr>
            <a:r>
              <a:rPr lang="en-US" sz="1900" dirty="0">
                <a:latin typeface="Consolas" charset="0"/>
                <a:ea typeface="Consolas" charset="0"/>
                <a:cs typeface="Consolas" charset="0"/>
              </a:rPr>
              <a:t>	    String sorted = </a:t>
            </a:r>
            <a:r>
              <a:rPr lang="en-US" sz="1900" dirty="0" err="1">
                <a:latin typeface="Consolas" charset="0"/>
                <a:ea typeface="Consolas" charset="0"/>
                <a:cs typeface="Consolas" charset="0"/>
              </a:rPr>
              <a:t>sortLetters</a:t>
            </a:r>
            <a:r>
              <a:rPr lang="en-US" sz="1900" dirty="0">
                <a:latin typeface="Consolas" charset="0"/>
                <a:ea typeface="Consolas" charset="0"/>
                <a:cs typeface="Consolas" charset="0"/>
              </a:rPr>
              <a:t>(</a:t>
            </a:r>
            <a:r>
              <a:rPr lang="en-US" sz="1900" dirty="0" err="1">
                <a:latin typeface="Consolas" charset="0"/>
                <a:ea typeface="Consolas" charset="0"/>
                <a:cs typeface="Consolas" charset="0"/>
              </a:rPr>
              <a:t>word.toLowerCase</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if</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a:t>
            </a:r>
            <a:r>
              <a:rPr lang="en-US" sz="1900" dirty="0" err="1">
                <a:latin typeface="Consolas" charset="0"/>
                <a:ea typeface="Consolas" charset="0"/>
                <a:cs typeface="Consolas" charset="0"/>
              </a:rPr>
              <a:t>anagrams.containsKey</a:t>
            </a:r>
            <a:r>
              <a:rPr lang="en-US" sz="1900" dirty="0">
                <a:latin typeface="Consolas" charset="0"/>
                <a:ea typeface="Consolas" charset="0"/>
                <a:cs typeface="Consolas" charset="0"/>
              </a:rPr>
              <a:t>(sorted))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println</a:t>
            </a:r>
            <a:r>
              <a:rPr lang="en-US" sz="1900" dirty="0">
                <a:latin typeface="Consolas" charset="0"/>
                <a:ea typeface="Consolas" charset="0"/>
                <a:cs typeface="Consolas" charset="0"/>
              </a:rPr>
              <a:t>(</a:t>
            </a:r>
            <a:r>
              <a:rPr lang="en-US" sz="1900" dirty="0">
                <a:solidFill>
                  <a:srgbClr val="0070C0"/>
                </a:solidFill>
                <a:latin typeface="Consolas" charset="0"/>
                <a:ea typeface="Consolas" charset="0"/>
                <a:cs typeface="Consolas" charset="0"/>
              </a:rPr>
              <a:t>"</a:t>
            </a:r>
            <a:r>
              <a:rPr lang="en-US" sz="1900" b="1" dirty="0">
                <a:solidFill>
                  <a:srgbClr val="0070C0"/>
                </a:solidFill>
                <a:latin typeface="Consolas" charset="0"/>
                <a:ea typeface="Consolas" charset="0"/>
                <a:cs typeface="Consolas" charset="0"/>
              </a:rPr>
              <a:t>Anagrams of "</a:t>
            </a:r>
            <a:r>
              <a:rPr lang="en-US" sz="1900" dirty="0">
                <a:latin typeface="Consolas" charset="0"/>
                <a:ea typeface="Consolas" charset="0"/>
                <a:cs typeface="Consolas" charset="0"/>
              </a:rPr>
              <a:t> + word + </a:t>
            </a:r>
            <a:r>
              <a:rPr lang="en-US" sz="1900" b="1" dirty="0">
                <a:solidFill>
                  <a:srgbClr val="0070C0"/>
                </a:solidFill>
                <a:latin typeface="Consolas" charset="0"/>
                <a:ea typeface="Consolas" charset="0"/>
                <a:cs typeface="Consolas" charset="0"/>
              </a:rPr>
              <a:t>":"</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println</a:t>
            </a:r>
            <a:r>
              <a:rPr lang="en-US" sz="1900" dirty="0">
                <a:latin typeface="Consolas" charset="0"/>
                <a:ea typeface="Consolas" charset="0"/>
                <a:cs typeface="Consolas" charset="0"/>
              </a:rPr>
              <a:t>(</a:t>
            </a:r>
            <a:r>
              <a:rPr lang="en-US" sz="1900" dirty="0" err="1">
                <a:latin typeface="Consolas" charset="0"/>
                <a:ea typeface="Consolas" charset="0"/>
                <a:cs typeface="Consolas" charset="0"/>
              </a:rPr>
              <a:t>anagrams.get</a:t>
            </a:r>
            <a:r>
              <a:rPr lang="en-US" sz="1900" dirty="0">
                <a:latin typeface="Consolas" charset="0"/>
                <a:ea typeface="Consolas" charset="0"/>
                <a:cs typeface="Consolas" charset="0"/>
              </a:rPr>
              <a:t>(sorted));</a:t>
            </a:r>
          </a:p>
          <a:p>
            <a:pPr marL="0" indent="0">
              <a:buNone/>
            </a:pPr>
            <a:r>
              <a:rPr lang="en-US" sz="1900" dirty="0">
                <a:latin typeface="Consolas" charset="0"/>
                <a:ea typeface="Consolas" charset="0"/>
                <a:cs typeface="Consolas" charset="0"/>
              </a:rPr>
              <a:t>	    } </a:t>
            </a:r>
            <a:r>
              <a:rPr lang="en-US" sz="1900" b="1" dirty="0">
                <a:solidFill>
                  <a:srgbClr val="7030A0"/>
                </a:solidFill>
                <a:latin typeface="Consolas" charset="0"/>
                <a:ea typeface="Consolas" charset="0"/>
                <a:cs typeface="Consolas" charset="0"/>
              </a:rPr>
              <a:t>else</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println</a:t>
            </a:r>
            <a:r>
              <a:rPr lang="en-US" sz="1900" dirty="0">
                <a:latin typeface="Consolas" charset="0"/>
                <a:ea typeface="Consolas" charset="0"/>
                <a:cs typeface="Consolas" charset="0"/>
              </a:rPr>
              <a:t>(</a:t>
            </a:r>
            <a:r>
              <a:rPr lang="en-US" sz="1900" b="1" dirty="0">
                <a:solidFill>
                  <a:srgbClr val="0070C0"/>
                </a:solidFill>
                <a:latin typeface="Consolas" charset="0"/>
                <a:ea typeface="Consolas" charset="0"/>
                <a:cs typeface="Consolas" charset="0"/>
              </a:rPr>
              <a:t>"No anagrams for "</a:t>
            </a:r>
            <a:r>
              <a:rPr lang="en-US" sz="1900" dirty="0">
                <a:latin typeface="Consolas" charset="0"/>
                <a:ea typeface="Consolas" charset="0"/>
                <a:cs typeface="Consolas" charset="0"/>
              </a:rPr>
              <a:t> + word + </a:t>
            </a:r>
            <a:r>
              <a:rPr lang="en-US" sz="1900" b="1" dirty="0">
                <a:solidFill>
                  <a:srgbClr val="0070C0"/>
                </a:solidFill>
                <a:latin typeface="Consolas" charset="0"/>
                <a:ea typeface="Consolas" charset="0"/>
                <a:cs typeface="Consolas" charset="0"/>
              </a:rPr>
              <a:t>"."</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word = </a:t>
            </a:r>
            <a:r>
              <a:rPr lang="en-US" sz="1900" dirty="0" err="1">
                <a:latin typeface="Consolas" charset="0"/>
                <a:ea typeface="Consolas" charset="0"/>
                <a:cs typeface="Consolas" charset="0"/>
              </a:rPr>
              <a:t>readLine</a:t>
            </a:r>
            <a:r>
              <a:rPr lang="en-US" sz="1900" dirty="0">
                <a:latin typeface="Consolas" charset="0"/>
                <a:ea typeface="Consolas" charset="0"/>
                <a:cs typeface="Consolas" charset="0"/>
              </a:rPr>
              <a:t>(</a:t>
            </a:r>
            <a:r>
              <a:rPr lang="en-US" sz="1900" b="1" dirty="0">
                <a:solidFill>
                  <a:srgbClr val="0070C0"/>
                </a:solidFill>
                <a:latin typeface="Consolas" charset="0"/>
                <a:ea typeface="Consolas" charset="0"/>
                <a:cs typeface="Consolas" charset="0"/>
              </a:rPr>
              <a:t>"Type a word [Enter to quit]: "</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a:t>
            </a:r>
          </a:p>
          <a:p>
            <a:pPr marL="0" indent="0">
              <a:buNone/>
            </a:pPr>
            <a:endParaRPr lang="en-US" sz="1900" dirty="0">
              <a:latin typeface="Consolas" charset="0"/>
              <a:ea typeface="Consolas" charset="0"/>
              <a:cs typeface="Consolas" charset="0"/>
            </a:endParaRPr>
          </a:p>
        </p:txBody>
      </p:sp>
    </p:spTree>
    <p:extLst>
      <p:ext uri="{BB962C8B-B14F-4D97-AF65-F5344CB8AC3E}">
        <p14:creationId xmlns:p14="http://schemas.microsoft.com/office/powerpoint/2010/main" val="37452631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 Part 2</a:t>
            </a:r>
          </a:p>
        </p:txBody>
      </p:sp>
      <p:sp>
        <p:nvSpPr>
          <p:cNvPr id="3" name="Content Placeholder 2"/>
          <p:cNvSpPr>
            <a:spLocks noGrp="1"/>
          </p:cNvSpPr>
          <p:nvPr>
            <p:ph idx="1"/>
          </p:nvPr>
        </p:nvSpPr>
        <p:spPr/>
        <p:txBody>
          <a:bodyPr/>
          <a:lstStyle/>
          <a:p>
            <a:pPr marL="0" indent="0">
              <a:buNone/>
            </a:pPr>
            <a:r>
              <a:rPr lang="en-US" sz="1900" b="1" dirty="0">
                <a:solidFill>
                  <a:srgbClr val="00B050"/>
                </a:solidFill>
                <a:latin typeface="Consolas" charset="0"/>
                <a:ea typeface="Consolas" charset="0"/>
                <a:cs typeface="Consolas" charset="0"/>
              </a:rPr>
              <a:t>// Returns a new map from a sorted word to all words created </a:t>
            </a:r>
          </a:p>
          <a:p>
            <a:pPr marL="0" indent="0">
              <a:buNone/>
            </a:pPr>
            <a:r>
              <a:rPr lang="en-US" sz="1900" b="1" dirty="0">
                <a:solidFill>
                  <a:srgbClr val="00B050"/>
                </a:solidFill>
                <a:latin typeface="Consolas" charset="0"/>
                <a:ea typeface="Consolas" charset="0"/>
                <a:cs typeface="Consolas" charset="0"/>
              </a:rPr>
              <a:t>// from those letters - e.g. “acers” -&gt; {“scare”, “cares”,...}</a:t>
            </a:r>
          </a:p>
          <a:p>
            <a:pPr marL="0" indent="0">
              <a:buNone/>
            </a:pPr>
            <a:r>
              <a:rPr lang="en-US" sz="1900" b="1" dirty="0">
                <a:solidFill>
                  <a:srgbClr val="7030A0"/>
                </a:solidFill>
                <a:latin typeface="Consolas" charset="0"/>
                <a:ea typeface="Consolas" charset="0"/>
                <a:cs typeface="Consolas" charset="0"/>
              </a:rPr>
              <a:t>private</a:t>
            </a:r>
            <a:r>
              <a:rPr lang="en-US" sz="1900" dirty="0">
                <a:solidFill>
                  <a:srgbClr val="7030A0"/>
                </a:solidFill>
                <a:latin typeface="Consolas" charset="0"/>
                <a:ea typeface="Consolas" charset="0"/>
                <a:cs typeface="Consolas" charset="0"/>
              </a:rPr>
              <a:t> </a:t>
            </a:r>
            <a:r>
              <a:rPr lang="en-US" sz="1900" dirty="0" err="1">
                <a:latin typeface="Consolas" charset="0"/>
                <a:ea typeface="Consolas" charset="0"/>
                <a:cs typeface="Consolas" charset="0"/>
              </a:rPr>
              <a:t>HashMap</a:t>
            </a:r>
            <a:r>
              <a:rPr lang="en-US" sz="1900" dirty="0">
                <a:latin typeface="Consolas" charset="0"/>
                <a:ea typeface="Consolas" charset="0"/>
                <a:cs typeface="Consolas" charset="0"/>
              </a:rPr>
              <a:t>&lt;String, </a:t>
            </a:r>
            <a:r>
              <a:rPr lang="en-US" sz="1900" dirty="0" err="1">
                <a:latin typeface="Consolas" charset="0"/>
                <a:ea typeface="Consolas" charset="0"/>
                <a:cs typeface="Consolas" charset="0"/>
              </a:rPr>
              <a:t>ArrayList</a:t>
            </a:r>
            <a:r>
              <a:rPr lang="en-US" sz="1900" dirty="0">
                <a:latin typeface="Consolas" charset="0"/>
                <a:ea typeface="Consolas" charset="0"/>
                <a:cs typeface="Consolas" charset="0"/>
              </a:rPr>
              <a:t>&lt;String&gt;&gt; </a:t>
            </a:r>
            <a:r>
              <a:rPr lang="en-US" sz="1900" dirty="0" err="1">
                <a:latin typeface="Consolas" charset="0"/>
                <a:ea typeface="Consolas" charset="0"/>
                <a:cs typeface="Consolas" charset="0"/>
              </a:rPr>
              <a:t>createAnagramsMap</a:t>
            </a: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HashMap</a:t>
            </a:r>
            <a:r>
              <a:rPr lang="en-US" sz="1900" dirty="0">
                <a:latin typeface="Consolas" charset="0"/>
                <a:ea typeface="Consolas" charset="0"/>
                <a:cs typeface="Consolas" charset="0"/>
              </a:rPr>
              <a:t>&lt;String, </a:t>
            </a:r>
            <a:r>
              <a:rPr lang="en-US" sz="1900" dirty="0" err="1">
                <a:latin typeface="Consolas" charset="0"/>
                <a:ea typeface="Consolas" charset="0"/>
                <a:cs typeface="Consolas" charset="0"/>
              </a:rPr>
              <a:t>ArrayList</a:t>
            </a:r>
            <a:r>
              <a:rPr lang="en-US" sz="1900" dirty="0">
                <a:latin typeface="Consolas" charset="0"/>
                <a:ea typeface="Consolas" charset="0"/>
                <a:cs typeface="Consolas" charset="0"/>
              </a:rPr>
              <a:t>&lt;String&gt;&gt; anagrams = </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new</a:t>
            </a:r>
            <a:r>
              <a:rPr lang="en-US" sz="1900" dirty="0">
                <a:solidFill>
                  <a:srgbClr val="7030A0"/>
                </a:solidFill>
                <a:latin typeface="Consolas" charset="0"/>
                <a:ea typeface="Consolas" charset="0"/>
                <a:cs typeface="Consolas" charset="0"/>
              </a:rPr>
              <a:t> </a:t>
            </a:r>
            <a:r>
              <a:rPr lang="en-US" sz="1900" dirty="0" err="1">
                <a:latin typeface="Consolas" charset="0"/>
                <a:ea typeface="Consolas" charset="0"/>
                <a:cs typeface="Consolas" charset="0"/>
              </a:rPr>
              <a:t>HashMap</a:t>
            </a:r>
            <a:r>
              <a:rPr lang="en-US" sz="1900" dirty="0">
                <a:latin typeface="Consolas" charset="0"/>
                <a:ea typeface="Consolas" charset="0"/>
                <a:cs typeface="Consolas" charset="0"/>
              </a:rPr>
              <a:t>&lt;&gt;();</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try</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Scanner scanner = </a:t>
            </a:r>
          </a:p>
          <a:p>
            <a:pPr marL="0" indent="0">
              <a:buNone/>
            </a:pPr>
            <a:r>
              <a:rPr lang="en-US" sz="1900" dirty="0">
                <a:latin typeface="Consolas" charset="0"/>
                <a:ea typeface="Consolas" charset="0"/>
                <a:cs typeface="Consolas" charset="0"/>
              </a:rPr>
              <a:t>			new Scanner(new File(</a:t>
            </a:r>
            <a:r>
              <a:rPr lang="en-US" sz="1900" b="1" dirty="0">
                <a:solidFill>
                  <a:srgbClr val="0070C0"/>
                </a:solidFill>
                <a:latin typeface="Consolas" charset="0"/>
                <a:ea typeface="Consolas" charset="0"/>
                <a:cs typeface="Consolas" charset="0"/>
              </a:rPr>
              <a:t>"res/</a:t>
            </a:r>
            <a:r>
              <a:rPr lang="en-US" sz="1900" b="1" dirty="0" err="1">
                <a:solidFill>
                  <a:srgbClr val="0070C0"/>
                </a:solidFill>
                <a:latin typeface="Consolas" charset="0"/>
                <a:ea typeface="Consolas" charset="0"/>
                <a:cs typeface="Consolas" charset="0"/>
              </a:rPr>
              <a:t>dictionary.txt</a:t>
            </a:r>
            <a:r>
              <a:rPr lang="en-US" sz="1900" b="1" dirty="0">
                <a:solidFill>
                  <a:srgbClr val="0070C0"/>
                </a:solidFill>
                <a:latin typeface="Consolas" charset="0"/>
                <a:ea typeface="Consolas" charset="0"/>
                <a:cs typeface="Consolas" charset="0"/>
              </a:rPr>
              <a:t>"</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while</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a:t>
            </a:r>
            <a:r>
              <a:rPr lang="en-US" sz="1900" dirty="0" err="1">
                <a:latin typeface="Consolas" charset="0"/>
                <a:ea typeface="Consolas" charset="0"/>
                <a:cs typeface="Consolas" charset="0"/>
              </a:rPr>
              <a:t>scanner.hasNext</a:t>
            </a: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String word = </a:t>
            </a:r>
            <a:r>
              <a:rPr lang="en-US" sz="1900" dirty="0" err="1">
                <a:latin typeface="Consolas" charset="0"/>
                <a:ea typeface="Consolas" charset="0"/>
                <a:cs typeface="Consolas" charset="0"/>
              </a:rPr>
              <a:t>scanner.next</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String sorted = </a:t>
            </a:r>
            <a:r>
              <a:rPr lang="en-US" sz="1900" dirty="0" err="1">
                <a:latin typeface="Consolas" charset="0"/>
                <a:ea typeface="Consolas" charset="0"/>
                <a:cs typeface="Consolas" charset="0"/>
              </a:rPr>
              <a:t>sortLetters</a:t>
            </a:r>
            <a:r>
              <a:rPr lang="en-US" sz="1900" dirty="0">
                <a:latin typeface="Consolas" charset="0"/>
                <a:ea typeface="Consolas" charset="0"/>
                <a:cs typeface="Consolas" charset="0"/>
              </a:rPr>
              <a:t>(word);</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p>
        </p:txBody>
      </p:sp>
    </p:spTree>
    <p:extLst>
      <p:ext uri="{BB962C8B-B14F-4D97-AF65-F5344CB8AC3E}">
        <p14:creationId xmlns:p14="http://schemas.microsoft.com/office/powerpoint/2010/main" val="34634916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 Part 2</a:t>
            </a:r>
          </a:p>
        </p:txBody>
      </p:sp>
      <p:sp>
        <p:nvSpPr>
          <p:cNvPr id="3" name="Content Placeholder 2"/>
          <p:cNvSpPr>
            <a:spLocks noGrp="1"/>
          </p:cNvSpPr>
          <p:nvPr>
            <p:ph idx="1"/>
          </p:nvPr>
        </p:nvSpPr>
        <p:spPr/>
        <p:txBody>
          <a:bodyPr/>
          <a:lstStyle/>
          <a:p>
            <a:pPr marL="0" indent="0">
              <a:buNone/>
            </a:pPr>
            <a:r>
              <a:rPr lang="en-US" sz="1900" b="1" dirty="0">
                <a:solidFill>
                  <a:schemeClr val="bg1">
                    <a:lumMod val="75000"/>
                  </a:schemeClr>
                </a:solidFill>
                <a:latin typeface="Consolas" charset="0"/>
                <a:ea typeface="Consolas" charset="0"/>
                <a:cs typeface="Consolas" charset="0"/>
              </a:rPr>
              <a:t>// Returns a new map from a sorted word to all words created </a:t>
            </a:r>
          </a:p>
          <a:p>
            <a:pPr marL="0" indent="0">
              <a:buNone/>
            </a:pPr>
            <a:r>
              <a:rPr lang="en-US" sz="1900" b="1" dirty="0">
                <a:solidFill>
                  <a:schemeClr val="bg1">
                    <a:lumMod val="75000"/>
                  </a:schemeClr>
                </a:solidFill>
                <a:latin typeface="Consolas" charset="0"/>
                <a:ea typeface="Consolas" charset="0"/>
                <a:cs typeface="Consolas" charset="0"/>
              </a:rPr>
              <a:t>// from those letters - e.g. “acers” -&gt; {“scare”, “cares”,...}</a:t>
            </a:r>
          </a:p>
          <a:p>
            <a:pPr marL="0" indent="0">
              <a:buNone/>
            </a:pPr>
            <a:r>
              <a:rPr lang="en-US" sz="1900" b="1" dirty="0">
                <a:solidFill>
                  <a:schemeClr val="bg1">
                    <a:lumMod val="75000"/>
                  </a:schemeClr>
                </a:solidFill>
                <a:latin typeface="Consolas" charset="0"/>
                <a:ea typeface="Consolas" charset="0"/>
                <a:cs typeface="Consolas" charset="0"/>
              </a:rPr>
              <a:t>private</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HashMap</a:t>
            </a:r>
            <a:r>
              <a:rPr lang="en-US" sz="1900" dirty="0">
                <a:solidFill>
                  <a:schemeClr val="bg1">
                    <a:lumMod val="75000"/>
                  </a:schemeClr>
                </a:solidFill>
                <a:latin typeface="Consolas" charset="0"/>
                <a:ea typeface="Consolas" charset="0"/>
                <a:cs typeface="Consolas" charset="0"/>
              </a:rPr>
              <a:t>&lt;String,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&lt;String&gt;&gt; </a:t>
            </a:r>
            <a:r>
              <a:rPr lang="en-US" sz="1900" dirty="0" err="1">
                <a:solidFill>
                  <a:schemeClr val="bg1">
                    <a:lumMod val="75000"/>
                  </a:schemeClr>
                </a:solidFill>
                <a:latin typeface="Consolas" charset="0"/>
                <a:ea typeface="Consolas" charset="0"/>
                <a:cs typeface="Consolas" charset="0"/>
              </a:rPr>
              <a:t>createAnagramsMap</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HashMap</a:t>
            </a:r>
            <a:r>
              <a:rPr lang="en-US" sz="1900" dirty="0">
                <a:solidFill>
                  <a:srgbClr val="FF0000"/>
                </a:solidFill>
                <a:latin typeface="Consolas" charset="0"/>
                <a:ea typeface="Consolas" charset="0"/>
                <a:cs typeface="Consolas" charset="0"/>
              </a:rPr>
              <a:t>&lt;String, </a:t>
            </a:r>
            <a:r>
              <a:rPr lang="en-US" sz="1900" dirty="0" err="1">
                <a:solidFill>
                  <a:srgbClr val="FF0000"/>
                </a:solidFill>
                <a:latin typeface="Consolas" charset="0"/>
                <a:ea typeface="Consolas" charset="0"/>
                <a:cs typeface="Consolas" charset="0"/>
              </a:rPr>
              <a:t>ArrayList</a:t>
            </a:r>
            <a:r>
              <a:rPr lang="en-US" sz="1900" dirty="0">
                <a:solidFill>
                  <a:srgbClr val="FF0000"/>
                </a:solidFill>
                <a:latin typeface="Consolas" charset="0"/>
                <a:ea typeface="Consolas" charset="0"/>
                <a:cs typeface="Consolas" charset="0"/>
              </a:rPr>
              <a:t>&lt;String&gt;&gt; anagrams = </a:t>
            </a:r>
          </a:p>
          <a:p>
            <a:pPr marL="0" indent="0">
              <a:buNone/>
            </a:pPr>
            <a:r>
              <a:rPr lang="en-US" sz="1900" dirty="0">
                <a:solidFill>
                  <a:srgbClr val="FF0000"/>
                </a:solidFill>
                <a:latin typeface="Consolas" charset="0"/>
                <a:ea typeface="Consolas" charset="0"/>
                <a:cs typeface="Consolas" charset="0"/>
              </a:rPr>
              <a:t>		</a:t>
            </a:r>
            <a:r>
              <a:rPr lang="en-US" sz="1900" b="1" dirty="0">
                <a:solidFill>
                  <a:srgbClr val="FF0000"/>
                </a:solidFill>
                <a:latin typeface="Consolas" charset="0"/>
                <a:ea typeface="Consolas" charset="0"/>
                <a:cs typeface="Consolas" charset="0"/>
              </a:rPr>
              <a:t>new</a:t>
            </a: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HashMap</a:t>
            </a:r>
            <a:r>
              <a:rPr lang="en-US" sz="1900" dirty="0">
                <a:solidFill>
                  <a:srgbClr val="FF0000"/>
                </a:solidFill>
                <a:latin typeface="Consolas" charset="0"/>
                <a:ea typeface="Consolas" charset="0"/>
                <a:cs typeface="Consolas" charset="0"/>
              </a:rPr>
              <a:t>&lt;&gt;();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try</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Scanner scanner = </a:t>
            </a:r>
          </a:p>
          <a:p>
            <a:pPr marL="0" indent="0">
              <a:buNone/>
            </a:pPr>
            <a:r>
              <a:rPr lang="en-US" sz="1900" dirty="0">
                <a:solidFill>
                  <a:schemeClr val="bg1">
                    <a:lumMod val="75000"/>
                  </a:schemeClr>
                </a:solidFill>
                <a:latin typeface="Consolas" charset="0"/>
                <a:ea typeface="Consolas" charset="0"/>
                <a:cs typeface="Consolas" charset="0"/>
              </a:rPr>
              <a:t>			new Scanner(new File(</a:t>
            </a:r>
            <a:r>
              <a:rPr lang="en-US" sz="1900" b="1" dirty="0">
                <a:solidFill>
                  <a:schemeClr val="bg1">
                    <a:lumMod val="75000"/>
                  </a:schemeClr>
                </a:solidFill>
                <a:latin typeface="Consolas" charset="0"/>
                <a:ea typeface="Consolas" charset="0"/>
                <a:cs typeface="Consolas" charset="0"/>
              </a:rPr>
              <a:t>"res/</a:t>
            </a:r>
            <a:r>
              <a:rPr lang="en-US" sz="1900" b="1" dirty="0" err="1">
                <a:solidFill>
                  <a:schemeClr val="bg1">
                    <a:lumMod val="75000"/>
                  </a:schemeClr>
                </a:solidFill>
                <a:latin typeface="Consolas" charset="0"/>
                <a:ea typeface="Consolas" charset="0"/>
                <a:cs typeface="Consolas" charset="0"/>
              </a:rPr>
              <a:t>dictionary.txt</a:t>
            </a:r>
            <a:r>
              <a:rPr lang="en-US" sz="1900" b="1" dirty="0">
                <a:solidFill>
                  <a:schemeClr val="bg1">
                    <a:lumMod val="75000"/>
                  </a:schemeClr>
                </a:solidFill>
                <a:latin typeface="Consolas" charset="0"/>
                <a:ea typeface="Consolas" charset="0"/>
                <a:cs typeface="Consolas" charset="0"/>
              </a:rPr>
              <a:t>"</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while</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scanner.hasNext</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String word = </a:t>
            </a:r>
            <a:r>
              <a:rPr lang="en-US" sz="1900" dirty="0" err="1">
                <a:solidFill>
                  <a:schemeClr val="bg1">
                    <a:lumMod val="75000"/>
                  </a:schemeClr>
                </a:solidFill>
                <a:latin typeface="Consolas" charset="0"/>
                <a:ea typeface="Consolas" charset="0"/>
                <a:cs typeface="Consolas" charset="0"/>
              </a:rPr>
              <a:t>scanner.next</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String sorted = </a:t>
            </a:r>
            <a:r>
              <a:rPr lang="en-US" sz="1900" dirty="0" err="1">
                <a:solidFill>
                  <a:schemeClr val="bg1">
                    <a:lumMod val="75000"/>
                  </a:schemeClr>
                </a:solidFill>
                <a:latin typeface="Consolas" charset="0"/>
                <a:ea typeface="Consolas" charset="0"/>
                <a:cs typeface="Consolas" charset="0"/>
              </a:rPr>
              <a:t>sortLetters</a:t>
            </a:r>
            <a:r>
              <a:rPr lang="en-US" sz="1900" dirty="0">
                <a:solidFill>
                  <a:schemeClr val="bg1">
                    <a:lumMod val="75000"/>
                  </a:schemeClr>
                </a:solidFill>
                <a:latin typeface="Consolas" charset="0"/>
                <a:ea typeface="Consolas" charset="0"/>
                <a:cs typeface="Consolas" charset="0"/>
              </a:rPr>
              <a:t>(word);</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p>
        </p:txBody>
      </p:sp>
    </p:spTree>
    <p:extLst>
      <p:ext uri="{BB962C8B-B14F-4D97-AF65-F5344CB8AC3E}">
        <p14:creationId xmlns:p14="http://schemas.microsoft.com/office/powerpoint/2010/main" val="34213042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 Part 2</a:t>
            </a:r>
          </a:p>
        </p:txBody>
      </p:sp>
      <p:sp>
        <p:nvSpPr>
          <p:cNvPr id="3" name="Content Placeholder 2"/>
          <p:cNvSpPr>
            <a:spLocks noGrp="1"/>
          </p:cNvSpPr>
          <p:nvPr>
            <p:ph idx="1"/>
          </p:nvPr>
        </p:nvSpPr>
        <p:spPr/>
        <p:txBody>
          <a:bodyPr/>
          <a:lstStyle/>
          <a:p>
            <a:pPr marL="0" indent="0">
              <a:buNone/>
            </a:pPr>
            <a:r>
              <a:rPr lang="en-US" sz="1900" b="1" dirty="0">
                <a:solidFill>
                  <a:schemeClr val="bg1">
                    <a:lumMod val="75000"/>
                  </a:schemeClr>
                </a:solidFill>
                <a:latin typeface="Consolas" charset="0"/>
                <a:ea typeface="Consolas" charset="0"/>
                <a:cs typeface="Consolas" charset="0"/>
              </a:rPr>
              <a:t>// Returns a new map from a sorted word to all words created </a:t>
            </a:r>
          </a:p>
          <a:p>
            <a:pPr marL="0" indent="0">
              <a:buNone/>
            </a:pPr>
            <a:r>
              <a:rPr lang="en-US" sz="1900" b="1" dirty="0">
                <a:solidFill>
                  <a:schemeClr val="bg1">
                    <a:lumMod val="75000"/>
                  </a:schemeClr>
                </a:solidFill>
                <a:latin typeface="Consolas" charset="0"/>
                <a:ea typeface="Consolas" charset="0"/>
                <a:cs typeface="Consolas" charset="0"/>
              </a:rPr>
              <a:t>// from those letters - e.g. “acers” -&gt; {“scare”, “cares”,...}</a:t>
            </a:r>
          </a:p>
          <a:p>
            <a:pPr marL="0" indent="0">
              <a:buNone/>
            </a:pPr>
            <a:r>
              <a:rPr lang="en-US" sz="1900" b="1" dirty="0">
                <a:solidFill>
                  <a:schemeClr val="bg1">
                    <a:lumMod val="75000"/>
                  </a:schemeClr>
                </a:solidFill>
                <a:latin typeface="Consolas" charset="0"/>
                <a:ea typeface="Consolas" charset="0"/>
                <a:cs typeface="Consolas" charset="0"/>
              </a:rPr>
              <a:t>private</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HashMap</a:t>
            </a:r>
            <a:r>
              <a:rPr lang="en-US" sz="1900" dirty="0">
                <a:solidFill>
                  <a:schemeClr val="bg1">
                    <a:lumMod val="75000"/>
                  </a:schemeClr>
                </a:solidFill>
                <a:latin typeface="Consolas" charset="0"/>
                <a:ea typeface="Consolas" charset="0"/>
                <a:cs typeface="Consolas" charset="0"/>
              </a:rPr>
              <a:t>&lt;String,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&lt;String&gt;&gt; </a:t>
            </a:r>
            <a:r>
              <a:rPr lang="en-US" sz="1900" dirty="0" err="1">
                <a:solidFill>
                  <a:schemeClr val="bg1">
                    <a:lumMod val="75000"/>
                  </a:schemeClr>
                </a:solidFill>
                <a:latin typeface="Consolas" charset="0"/>
                <a:ea typeface="Consolas" charset="0"/>
                <a:cs typeface="Consolas" charset="0"/>
              </a:rPr>
              <a:t>createAnagramsMap</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HashMap</a:t>
            </a:r>
            <a:r>
              <a:rPr lang="en-US" sz="1900" dirty="0">
                <a:solidFill>
                  <a:schemeClr val="bg1">
                    <a:lumMod val="75000"/>
                  </a:schemeClr>
                </a:solidFill>
                <a:latin typeface="Consolas" charset="0"/>
                <a:ea typeface="Consolas" charset="0"/>
                <a:cs typeface="Consolas" charset="0"/>
              </a:rPr>
              <a:t>&lt;String,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&lt;String&gt;&gt; anagrams = </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new</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HashMap</a:t>
            </a:r>
            <a:r>
              <a:rPr lang="en-US" sz="1900" dirty="0">
                <a:solidFill>
                  <a:schemeClr val="bg1">
                    <a:lumMod val="75000"/>
                  </a:schemeClr>
                </a:solidFill>
                <a:latin typeface="Consolas" charset="0"/>
                <a:ea typeface="Consolas" charset="0"/>
                <a:cs typeface="Consolas" charset="0"/>
              </a:rPr>
              <a:t>&lt;&gt;();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rgbClr val="FF0000"/>
                </a:solidFill>
                <a:latin typeface="Consolas" charset="0"/>
                <a:ea typeface="Consolas" charset="0"/>
                <a:cs typeface="Consolas" charset="0"/>
              </a:rPr>
              <a:t>try</a:t>
            </a:r>
            <a:r>
              <a:rPr lang="en-US" sz="1900" dirty="0">
                <a:solidFill>
                  <a:srgbClr val="FF0000"/>
                </a:solidFill>
                <a:latin typeface="Consolas" charset="0"/>
                <a:ea typeface="Consolas" charset="0"/>
                <a:cs typeface="Consolas" charset="0"/>
              </a:rPr>
              <a:t> {</a:t>
            </a:r>
          </a:p>
          <a:p>
            <a:pPr marL="0" indent="0">
              <a:buNone/>
            </a:pPr>
            <a:r>
              <a:rPr lang="en-US" sz="1900" dirty="0">
                <a:solidFill>
                  <a:srgbClr val="FF0000"/>
                </a:solidFill>
                <a:latin typeface="Consolas" charset="0"/>
                <a:ea typeface="Consolas" charset="0"/>
                <a:cs typeface="Consolas" charset="0"/>
              </a:rPr>
              <a:t>		Scanner scanner = </a:t>
            </a:r>
          </a:p>
          <a:p>
            <a:pPr marL="0" indent="0">
              <a:buNone/>
            </a:pPr>
            <a:r>
              <a:rPr lang="en-US" sz="1900" dirty="0">
                <a:solidFill>
                  <a:srgbClr val="FF0000"/>
                </a:solidFill>
                <a:latin typeface="Consolas" charset="0"/>
                <a:ea typeface="Consolas" charset="0"/>
                <a:cs typeface="Consolas" charset="0"/>
              </a:rPr>
              <a:t>			new Scanner(new File(</a:t>
            </a:r>
            <a:r>
              <a:rPr lang="en-US" sz="1900" b="1" dirty="0">
                <a:solidFill>
                  <a:srgbClr val="FF0000"/>
                </a:solidFill>
                <a:latin typeface="Consolas" charset="0"/>
                <a:ea typeface="Consolas" charset="0"/>
                <a:cs typeface="Consolas" charset="0"/>
              </a:rPr>
              <a:t>"res/</a:t>
            </a:r>
            <a:r>
              <a:rPr lang="en-US" sz="1900" b="1" dirty="0" err="1">
                <a:solidFill>
                  <a:srgbClr val="FF0000"/>
                </a:solidFill>
                <a:latin typeface="Consolas" charset="0"/>
                <a:ea typeface="Consolas" charset="0"/>
                <a:cs typeface="Consolas" charset="0"/>
              </a:rPr>
              <a:t>dictionary.txt</a:t>
            </a:r>
            <a:r>
              <a:rPr lang="en-US" sz="1900" b="1" dirty="0">
                <a:solidFill>
                  <a:srgbClr val="FF0000"/>
                </a:solidFill>
                <a:latin typeface="Consolas" charset="0"/>
                <a:ea typeface="Consolas" charset="0"/>
                <a:cs typeface="Consolas" charset="0"/>
              </a:rPr>
              <a:t>"</a:t>
            </a:r>
            <a:r>
              <a:rPr lang="en-US" sz="1900" dirty="0">
                <a:solidFill>
                  <a:srgbClr val="FF0000"/>
                </a:solidFill>
                <a:latin typeface="Consolas" charset="0"/>
                <a:ea typeface="Consolas" charset="0"/>
                <a:cs typeface="Consolas" charset="0"/>
              </a:rPr>
              <a:t>));</a:t>
            </a:r>
          </a:p>
          <a:p>
            <a:pPr marL="0" indent="0">
              <a:buNone/>
            </a:pPr>
            <a:r>
              <a:rPr lang="en-US" sz="1900" dirty="0">
                <a:solidFill>
                  <a:srgbClr val="FF0000"/>
                </a:solidFill>
                <a:latin typeface="Consolas" charset="0"/>
                <a:ea typeface="Consolas" charset="0"/>
                <a:cs typeface="Consolas" charset="0"/>
              </a:rPr>
              <a:t>		</a:t>
            </a:r>
            <a:r>
              <a:rPr lang="en-US" sz="1900" b="1" dirty="0">
                <a:solidFill>
                  <a:srgbClr val="FF0000"/>
                </a:solidFill>
                <a:latin typeface="Consolas" charset="0"/>
                <a:ea typeface="Consolas" charset="0"/>
                <a:cs typeface="Consolas" charset="0"/>
              </a:rPr>
              <a:t>while</a:t>
            </a: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scanner.hasNext</a:t>
            </a:r>
            <a:r>
              <a:rPr lang="en-US" sz="1900" dirty="0">
                <a:solidFill>
                  <a:srgbClr val="FF0000"/>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String word = </a:t>
            </a:r>
            <a:r>
              <a:rPr lang="en-US" sz="1900" dirty="0" err="1">
                <a:solidFill>
                  <a:schemeClr val="bg1">
                    <a:lumMod val="75000"/>
                  </a:schemeClr>
                </a:solidFill>
                <a:latin typeface="Consolas" charset="0"/>
                <a:ea typeface="Consolas" charset="0"/>
                <a:cs typeface="Consolas" charset="0"/>
              </a:rPr>
              <a:t>scanner.next</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String sorted = </a:t>
            </a:r>
            <a:r>
              <a:rPr lang="en-US" sz="1900" dirty="0" err="1">
                <a:solidFill>
                  <a:schemeClr val="bg1">
                    <a:lumMod val="75000"/>
                  </a:schemeClr>
                </a:solidFill>
                <a:latin typeface="Consolas" charset="0"/>
                <a:ea typeface="Consolas" charset="0"/>
                <a:cs typeface="Consolas" charset="0"/>
              </a:rPr>
              <a:t>sortLetters</a:t>
            </a:r>
            <a:r>
              <a:rPr lang="en-US" sz="1900" dirty="0">
                <a:solidFill>
                  <a:schemeClr val="bg1">
                    <a:lumMod val="75000"/>
                  </a:schemeClr>
                </a:solidFill>
                <a:latin typeface="Consolas" charset="0"/>
                <a:ea typeface="Consolas" charset="0"/>
                <a:cs typeface="Consolas" charset="0"/>
              </a:rPr>
              <a:t>(word);</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p>
        </p:txBody>
      </p:sp>
    </p:spTree>
    <p:extLst>
      <p:ext uri="{BB962C8B-B14F-4D97-AF65-F5344CB8AC3E}">
        <p14:creationId xmlns:p14="http://schemas.microsoft.com/office/powerpoint/2010/main" val="4131836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Plan for today</a:t>
            </a:r>
          </a:p>
        </p:txBody>
      </p:sp>
      <p:sp>
        <p:nvSpPr>
          <p:cNvPr id="3" name="Plassholder for innhold 2"/>
          <p:cNvSpPr>
            <a:spLocks noGrp="1"/>
          </p:cNvSpPr>
          <p:nvPr>
            <p:ph idx="1"/>
          </p:nvPr>
        </p:nvSpPr>
        <p:spPr/>
        <p:txBody>
          <a:bodyPr/>
          <a:lstStyle/>
          <a:p>
            <a:r>
              <a:rPr lang="en-US" sz="3600" dirty="0">
                <a:solidFill>
                  <a:schemeClr val="bg1">
                    <a:lumMod val="75000"/>
                  </a:schemeClr>
                </a:solidFill>
              </a:rPr>
              <a:t>Announcements/Exam logistics</a:t>
            </a:r>
          </a:p>
          <a:p>
            <a:r>
              <a:rPr lang="en-US" sz="3600" dirty="0"/>
              <a:t>Learning Goals</a:t>
            </a:r>
            <a:endParaRPr lang="en-US" sz="3600" dirty="0">
              <a:solidFill>
                <a:schemeClr val="bg1">
                  <a:lumMod val="75000"/>
                </a:schemeClr>
              </a:solidFill>
            </a:endParaRPr>
          </a:p>
          <a:p>
            <a:r>
              <a:rPr lang="en-US" sz="3600" dirty="0">
                <a:solidFill>
                  <a:schemeClr val="bg1">
                    <a:lumMod val="75000"/>
                  </a:schemeClr>
                </a:solidFill>
              </a:rPr>
              <a:t>Graphics, Animation, Events</a:t>
            </a:r>
          </a:p>
          <a:p>
            <a:r>
              <a:rPr lang="en-US" sz="3600" dirty="0">
                <a:solidFill>
                  <a:schemeClr val="bg1">
                    <a:lumMod val="75000"/>
                  </a:schemeClr>
                </a:solidFill>
              </a:rPr>
              <a:t>Arrays</a:t>
            </a:r>
          </a:p>
          <a:p>
            <a:r>
              <a:rPr lang="en-US" sz="3600" dirty="0" err="1">
                <a:solidFill>
                  <a:schemeClr val="bg1">
                    <a:lumMod val="75000"/>
                  </a:schemeClr>
                </a:solidFill>
              </a:rPr>
              <a:t>ArrayLists</a:t>
            </a:r>
            <a:endParaRPr lang="en-US" sz="3600" dirty="0">
              <a:solidFill>
                <a:schemeClr val="bg1">
                  <a:lumMod val="75000"/>
                </a:schemeClr>
              </a:solidFill>
            </a:endParaRPr>
          </a:p>
          <a:p>
            <a:r>
              <a:rPr lang="en-US" sz="3600" dirty="0" err="1">
                <a:solidFill>
                  <a:schemeClr val="bg1">
                    <a:lumMod val="75000"/>
                  </a:schemeClr>
                </a:solidFill>
              </a:rPr>
              <a:t>HashMaps</a:t>
            </a:r>
            <a:endParaRPr lang="en-US" sz="3600" dirty="0">
              <a:solidFill>
                <a:schemeClr val="bg1">
                  <a:lumMod val="75000"/>
                </a:schemeClr>
              </a:solidFill>
            </a:endParaRPr>
          </a:p>
        </p:txBody>
      </p:sp>
    </p:spTree>
    <p:extLst>
      <p:ext uri="{BB962C8B-B14F-4D97-AF65-F5344CB8AC3E}">
        <p14:creationId xmlns:p14="http://schemas.microsoft.com/office/powerpoint/2010/main" val="11709730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 Part 2</a:t>
            </a:r>
          </a:p>
        </p:txBody>
      </p:sp>
      <p:sp>
        <p:nvSpPr>
          <p:cNvPr id="3" name="Content Placeholder 2"/>
          <p:cNvSpPr>
            <a:spLocks noGrp="1"/>
          </p:cNvSpPr>
          <p:nvPr>
            <p:ph idx="1"/>
          </p:nvPr>
        </p:nvSpPr>
        <p:spPr/>
        <p:txBody>
          <a:bodyPr/>
          <a:lstStyle/>
          <a:p>
            <a:pPr marL="0" indent="0">
              <a:buNone/>
            </a:pPr>
            <a:r>
              <a:rPr lang="en-US" sz="1900" b="1" dirty="0">
                <a:solidFill>
                  <a:schemeClr val="bg1">
                    <a:lumMod val="75000"/>
                  </a:schemeClr>
                </a:solidFill>
                <a:latin typeface="Consolas" charset="0"/>
                <a:ea typeface="Consolas" charset="0"/>
                <a:cs typeface="Consolas" charset="0"/>
              </a:rPr>
              <a:t>// Returns a new map from a sorted word to all words created </a:t>
            </a:r>
          </a:p>
          <a:p>
            <a:pPr marL="0" indent="0">
              <a:buNone/>
            </a:pPr>
            <a:r>
              <a:rPr lang="en-US" sz="1900" b="1" dirty="0">
                <a:solidFill>
                  <a:schemeClr val="bg1">
                    <a:lumMod val="75000"/>
                  </a:schemeClr>
                </a:solidFill>
                <a:latin typeface="Consolas" charset="0"/>
                <a:ea typeface="Consolas" charset="0"/>
                <a:cs typeface="Consolas" charset="0"/>
              </a:rPr>
              <a:t>// from those letters - e.g. “acers” -&gt; {“scare”, “cares”,...}</a:t>
            </a:r>
          </a:p>
          <a:p>
            <a:pPr marL="0" indent="0">
              <a:buNone/>
            </a:pPr>
            <a:r>
              <a:rPr lang="en-US" sz="1900" b="1" dirty="0">
                <a:solidFill>
                  <a:schemeClr val="bg1">
                    <a:lumMod val="75000"/>
                  </a:schemeClr>
                </a:solidFill>
                <a:latin typeface="Consolas" charset="0"/>
                <a:ea typeface="Consolas" charset="0"/>
                <a:cs typeface="Consolas" charset="0"/>
              </a:rPr>
              <a:t>private</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HashMap</a:t>
            </a:r>
            <a:r>
              <a:rPr lang="en-US" sz="1900" dirty="0">
                <a:solidFill>
                  <a:schemeClr val="bg1">
                    <a:lumMod val="75000"/>
                  </a:schemeClr>
                </a:solidFill>
                <a:latin typeface="Consolas" charset="0"/>
                <a:ea typeface="Consolas" charset="0"/>
                <a:cs typeface="Consolas" charset="0"/>
              </a:rPr>
              <a:t>&lt;String,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&lt;String&gt;&gt; </a:t>
            </a:r>
            <a:r>
              <a:rPr lang="en-US" sz="1900" dirty="0" err="1">
                <a:solidFill>
                  <a:schemeClr val="bg1">
                    <a:lumMod val="75000"/>
                  </a:schemeClr>
                </a:solidFill>
                <a:latin typeface="Consolas" charset="0"/>
                <a:ea typeface="Consolas" charset="0"/>
                <a:cs typeface="Consolas" charset="0"/>
              </a:rPr>
              <a:t>createAnagramsMap</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HashMap</a:t>
            </a:r>
            <a:r>
              <a:rPr lang="en-US" sz="1900" dirty="0">
                <a:solidFill>
                  <a:schemeClr val="bg1">
                    <a:lumMod val="75000"/>
                  </a:schemeClr>
                </a:solidFill>
                <a:latin typeface="Consolas" charset="0"/>
                <a:ea typeface="Consolas" charset="0"/>
                <a:cs typeface="Consolas" charset="0"/>
              </a:rPr>
              <a:t>&lt;String,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&lt;String&gt;&gt; anagrams = </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new</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HashMap</a:t>
            </a:r>
            <a:r>
              <a:rPr lang="en-US" sz="1900" dirty="0">
                <a:solidFill>
                  <a:schemeClr val="bg1">
                    <a:lumMod val="75000"/>
                  </a:schemeClr>
                </a:solidFill>
                <a:latin typeface="Consolas" charset="0"/>
                <a:ea typeface="Consolas" charset="0"/>
                <a:cs typeface="Consolas" charset="0"/>
              </a:rPr>
              <a:t>&lt;&gt;();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try</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Scanner scanner = </a:t>
            </a:r>
          </a:p>
          <a:p>
            <a:pPr marL="0" indent="0">
              <a:buNone/>
            </a:pPr>
            <a:r>
              <a:rPr lang="en-US" sz="1900" dirty="0">
                <a:solidFill>
                  <a:schemeClr val="bg1">
                    <a:lumMod val="75000"/>
                  </a:schemeClr>
                </a:solidFill>
                <a:latin typeface="Consolas" charset="0"/>
                <a:ea typeface="Consolas" charset="0"/>
                <a:cs typeface="Consolas" charset="0"/>
              </a:rPr>
              <a:t>			new Scanner(new File(</a:t>
            </a:r>
            <a:r>
              <a:rPr lang="en-US" sz="1900" b="1" dirty="0">
                <a:solidFill>
                  <a:schemeClr val="bg1">
                    <a:lumMod val="75000"/>
                  </a:schemeClr>
                </a:solidFill>
                <a:latin typeface="Consolas" charset="0"/>
                <a:ea typeface="Consolas" charset="0"/>
                <a:cs typeface="Consolas" charset="0"/>
              </a:rPr>
              <a:t>"res/</a:t>
            </a:r>
            <a:r>
              <a:rPr lang="en-US" sz="1900" b="1" dirty="0" err="1">
                <a:solidFill>
                  <a:schemeClr val="bg1">
                    <a:lumMod val="75000"/>
                  </a:schemeClr>
                </a:solidFill>
                <a:latin typeface="Consolas" charset="0"/>
                <a:ea typeface="Consolas" charset="0"/>
                <a:cs typeface="Consolas" charset="0"/>
              </a:rPr>
              <a:t>dictionary.txt</a:t>
            </a:r>
            <a:r>
              <a:rPr lang="en-US" sz="1900" b="1" dirty="0">
                <a:solidFill>
                  <a:schemeClr val="bg1">
                    <a:lumMod val="75000"/>
                  </a:schemeClr>
                </a:solidFill>
                <a:latin typeface="Consolas" charset="0"/>
                <a:ea typeface="Consolas" charset="0"/>
                <a:cs typeface="Consolas" charset="0"/>
              </a:rPr>
              <a:t>"</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while</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scanner.hasNext</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a:solidFill>
                  <a:srgbClr val="FF0000"/>
                </a:solidFill>
                <a:latin typeface="Consolas" charset="0"/>
                <a:ea typeface="Consolas" charset="0"/>
                <a:cs typeface="Consolas" charset="0"/>
              </a:rPr>
              <a:t>String word = </a:t>
            </a:r>
            <a:r>
              <a:rPr lang="en-US" sz="1900" dirty="0" err="1">
                <a:solidFill>
                  <a:srgbClr val="FF0000"/>
                </a:solidFill>
                <a:latin typeface="Consolas" charset="0"/>
                <a:ea typeface="Consolas" charset="0"/>
                <a:cs typeface="Consolas" charset="0"/>
              </a:rPr>
              <a:t>scanner.next</a:t>
            </a:r>
            <a:r>
              <a:rPr lang="en-US" sz="1900" dirty="0">
                <a:solidFill>
                  <a:srgbClr val="FF0000"/>
                </a:solidFill>
                <a:latin typeface="Consolas" charset="0"/>
                <a:ea typeface="Consolas" charset="0"/>
                <a:cs typeface="Consolas" charset="0"/>
              </a:rPr>
              <a:t>();</a:t>
            </a:r>
          </a:p>
          <a:p>
            <a:pPr marL="0" indent="0">
              <a:buNone/>
            </a:pPr>
            <a:r>
              <a:rPr lang="en-US" sz="1900" dirty="0">
                <a:solidFill>
                  <a:srgbClr val="FF0000"/>
                </a:solidFill>
                <a:latin typeface="Consolas" charset="0"/>
                <a:ea typeface="Consolas" charset="0"/>
                <a:cs typeface="Consolas" charset="0"/>
              </a:rPr>
              <a:t>			String sorted = </a:t>
            </a:r>
            <a:r>
              <a:rPr lang="en-US" sz="1900" dirty="0" err="1">
                <a:solidFill>
                  <a:srgbClr val="FF0000"/>
                </a:solidFill>
                <a:latin typeface="Consolas" charset="0"/>
                <a:ea typeface="Consolas" charset="0"/>
                <a:cs typeface="Consolas" charset="0"/>
              </a:rPr>
              <a:t>sortLetters</a:t>
            </a:r>
            <a:r>
              <a:rPr lang="en-US" sz="1900" dirty="0">
                <a:solidFill>
                  <a:srgbClr val="FF0000"/>
                </a:solidFill>
                <a:latin typeface="Consolas" charset="0"/>
                <a:ea typeface="Consolas" charset="0"/>
                <a:cs typeface="Consolas" charset="0"/>
              </a:rPr>
              <a:t>(word);</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p>
        </p:txBody>
      </p:sp>
    </p:spTree>
    <p:extLst>
      <p:ext uri="{BB962C8B-B14F-4D97-AF65-F5344CB8AC3E}">
        <p14:creationId xmlns:p14="http://schemas.microsoft.com/office/powerpoint/2010/main" val="16971616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 Part 2</a:t>
            </a:r>
          </a:p>
        </p:txBody>
      </p:sp>
      <p:sp>
        <p:nvSpPr>
          <p:cNvPr id="3" name="Content Placeholder 2"/>
          <p:cNvSpPr>
            <a:spLocks noGrp="1"/>
          </p:cNvSpPr>
          <p:nvPr>
            <p:ph idx="1"/>
          </p:nvPr>
        </p:nvSpPr>
        <p:spPr/>
        <p:txBody>
          <a:bodyPr/>
          <a:lstStyle/>
          <a:p>
            <a:pPr marL="0" indent="0">
              <a:buNone/>
            </a:pPr>
            <a:r>
              <a:rPr lang="en-US" sz="1900" b="1" dirty="0">
                <a:solidFill>
                  <a:srgbClr val="00B050"/>
                </a:solidFill>
                <a:latin typeface="Consolas" charset="0"/>
                <a:ea typeface="Consolas" charset="0"/>
                <a:cs typeface="Consolas" charset="0"/>
              </a:rPr>
              <a:t>// Returns a new map from a sorted word to all words created </a:t>
            </a:r>
          </a:p>
          <a:p>
            <a:pPr marL="0" indent="0">
              <a:buNone/>
            </a:pPr>
            <a:r>
              <a:rPr lang="en-US" sz="1900" b="1" dirty="0">
                <a:solidFill>
                  <a:srgbClr val="00B050"/>
                </a:solidFill>
                <a:latin typeface="Consolas" charset="0"/>
                <a:ea typeface="Consolas" charset="0"/>
                <a:cs typeface="Consolas" charset="0"/>
              </a:rPr>
              <a:t>// from those letters - e.g. “acers” -&gt; {“scare”, “cares”,...}</a:t>
            </a:r>
          </a:p>
          <a:p>
            <a:pPr marL="0" indent="0">
              <a:buNone/>
            </a:pPr>
            <a:r>
              <a:rPr lang="en-US" sz="1900" b="1" dirty="0">
                <a:solidFill>
                  <a:srgbClr val="7030A0"/>
                </a:solidFill>
                <a:latin typeface="Consolas" charset="0"/>
                <a:ea typeface="Consolas" charset="0"/>
                <a:cs typeface="Consolas" charset="0"/>
              </a:rPr>
              <a:t>private</a:t>
            </a:r>
            <a:r>
              <a:rPr lang="en-US" sz="1900" dirty="0">
                <a:solidFill>
                  <a:srgbClr val="7030A0"/>
                </a:solidFill>
                <a:latin typeface="Consolas" charset="0"/>
                <a:ea typeface="Consolas" charset="0"/>
                <a:cs typeface="Consolas" charset="0"/>
              </a:rPr>
              <a:t> </a:t>
            </a:r>
            <a:r>
              <a:rPr lang="en-US" sz="1900" dirty="0" err="1">
                <a:latin typeface="Consolas" charset="0"/>
                <a:ea typeface="Consolas" charset="0"/>
                <a:cs typeface="Consolas" charset="0"/>
              </a:rPr>
              <a:t>HashMap</a:t>
            </a:r>
            <a:r>
              <a:rPr lang="en-US" sz="1900" dirty="0">
                <a:latin typeface="Consolas" charset="0"/>
                <a:ea typeface="Consolas" charset="0"/>
                <a:cs typeface="Consolas" charset="0"/>
              </a:rPr>
              <a:t>&lt;String, </a:t>
            </a:r>
            <a:r>
              <a:rPr lang="en-US" sz="1900" dirty="0" err="1">
                <a:latin typeface="Consolas" charset="0"/>
                <a:ea typeface="Consolas" charset="0"/>
                <a:cs typeface="Consolas" charset="0"/>
              </a:rPr>
              <a:t>ArrayList</a:t>
            </a:r>
            <a:r>
              <a:rPr lang="en-US" sz="1900" dirty="0">
                <a:latin typeface="Consolas" charset="0"/>
                <a:ea typeface="Consolas" charset="0"/>
                <a:cs typeface="Consolas" charset="0"/>
              </a:rPr>
              <a:t>&lt;String&gt;&gt; </a:t>
            </a:r>
            <a:r>
              <a:rPr lang="en-US" sz="1900" dirty="0" err="1">
                <a:latin typeface="Consolas" charset="0"/>
                <a:ea typeface="Consolas" charset="0"/>
                <a:cs typeface="Consolas" charset="0"/>
              </a:rPr>
              <a:t>createAnagramsMap</a:t>
            </a: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HashMap</a:t>
            </a:r>
            <a:r>
              <a:rPr lang="en-US" sz="1900" dirty="0">
                <a:latin typeface="Consolas" charset="0"/>
                <a:ea typeface="Consolas" charset="0"/>
                <a:cs typeface="Consolas" charset="0"/>
              </a:rPr>
              <a:t>&lt;String, </a:t>
            </a:r>
            <a:r>
              <a:rPr lang="en-US" sz="1900" dirty="0" err="1">
                <a:latin typeface="Consolas" charset="0"/>
                <a:ea typeface="Consolas" charset="0"/>
                <a:cs typeface="Consolas" charset="0"/>
              </a:rPr>
              <a:t>ArrayList</a:t>
            </a:r>
            <a:r>
              <a:rPr lang="en-US" sz="1900" dirty="0">
                <a:latin typeface="Consolas" charset="0"/>
                <a:ea typeface="Consolas" charset="0"/>
                <a:cs typeface="Consolas" charset="0"/>
              </a:rPr>
              <a:t>&lt;String&gt;&gt; anagrams = </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new</a:t>
            </a:r>
            <a:r>
              <a:rPr lang="en-US" sz="1900" dirty="0">
                <a:solidFill>
                  <a:srgbClr val="7030A0"/>
                </a:solidFill>
                <a:latin typeface="Consolas" charset="0"/>
                <a:ea typeface="Consolas" charset="0"/>
                <a:cs typeface="Consolas" charset="0"/>
              </a:rPr>
              <a:t> </a:t>
            </a:r>
            <a:r>
              <a:rPr lang="en-US" sz="1900" dirty="0" err="1">
                <a:latin typeface="Consolas" charset="0"/>
                <a:ea typeface="Consolas" charset="0"/>
                <a:cs typeface="Consolas" charset="0"/>
              </a:rPr>
              <a:t>HashMap</a:t>
            </a:r>
            <a:r>
              <a:rPr lang="en-US" sz="1900" dirty="0">
                <a:latin typeface="Consolas" charset="0"/>
                <a:ea typeface="Consolas" charset="0"/>
                <a:cs typeface="Consolas" charset="0"/>
              </a:rPr>
              <a:t>&lt;&gt;();</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try</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Scanner scanner = </a:t>
            </a:r>
          </a:p>
          <a:p>
            <a:pPr marL="0" indent="0">
              <a:buNone/>
            </a:pPr>
            <a:r>
              <a:rPr lang="en-US" sz="1900" dirty="0">
                <a:latin typeface="Consolas" charset="0"/>
                <a:ea typeface="Consolas" charset="0"/>
                <a:cs typeface="Consolas" charset="0"/>
              </a:rPr>
              <a:t>			new Scanner(new File(</a:t>
            </a:r>
            <a:r>
              <a:rPr lang="en-US" sz="1900" b="1" dirty="0">
                <a:solidFill>
                  <a:srgbClr val="0070C0"/>
                </a:solidFill>
                <a:latin typeface="Consolas" charset="0"/>
                <a:ea typeface="Consolas" charset="0"/>
                <a:cs typeface="Consolas" charset="0"/>
              </a:rPr>
              <a:t>"res/</a:t>
            </a:r>
            <a:r>
              <a:rPr lang="en-US" sz="1900" b="1" dirty="0" err="1">
                <a:solidFill>
                  <a:srgbClr val="0070C0"/>
                </a:solidFill>
                <a:latin typeface="Consolas" charset="0"/>
                <a:ea typeface="Consolas" charset="0"/>
                <a:cs typeface="Consolas" charset="0"/>
              </a:rPr>
              <a:t>dictionary.txt</a:t>
            </a:r>
            <a:r>
              <a:rPr lang="en-US" sz="1900" b="1" dirty="0">
                <a:solidFill>
                  <a:srgbClr val="0070C0"/>
                </a:solidFill>
                <a:latin typeface="Consolas" charset="0"/>
                <a:ea typeface="Consolas" charset="0"/>
                <a:cs typeface="Consolas" charset="0"/>
              </a:rPr>
              <a:t>"</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while</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a:t>
            </a:r>
            <a:r>
              <a:rPr lang="en-US" sz="1900" dirty="0" err="1">
                <a:latin typeface="Consolas" charset="0"/>
                <a:ea typeface="Consolas" charset="0"/>
                <a:cs typeface="Consolas" charset="0"/>
              </a:rPr>
              <a:t>scanner.hasNext</a:t>
            </a: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String word = </a:t>
            </a:r>
            <a:r>
              <a:rPr lang="en-US" sz="1900" dirty="0" err="1">
                <a:latin typeface="Consolas" charset="0"/>
                <a:ea typeface="Consolas" charset="0"/>
                <a:cs typeface="Consolas" charset="0"/>
              </a:rPr>
              <a:t>scanner.next</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String sorted = </a:t>
            </a:r>
            <a:r>
              <a:rPr lang="en-US" sz="1900" dirty="0" err="1">
                <a:latin typeface="Consolas" charset="0"/>
                <a:ea typeface="Consolas" charset="0"/>
                <a:cs typeface="Consolas" charset="0"/>
              </a:rPr>
              <a:t>sortLetters</a:t>
            </a:r>
            <a:r>
              <a:rPr lang="en-US" sz="1900" dirty="0">
                <a:latin typeface="Consolas" charset="0"/>
                <a:ea typeface="Consolas" charset="0"/>
                <a:cs typeface="Consolas" charset="0"/>
              </a:rPr>
              <a:t>(word);</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p>
        </p:txBody>
      </p:sp>
    </p:spTree>
    <p:extLst>
      <p:ext uri="{BB962C8B-B14F-4D97-AF65-F5344CB8AC3E}">
        <p14:creationId xmlns:p14="http://schemas.microsoft.com/office/powerpoint/2010/main" val="15865275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 Part 2</a:t>
            </a:r>
          </a:p>
        </p:txBody>
      </p:sp>
      <p:sp>
        <p:nvSpPr>
          <p:cNvPr id="3" name="Content Placeholder 2"/>
          <p:cNvSpPr>
            <a:spLocks noGrp="1"/>
          </p:cNvSpPr>
          <p:nvPr>
            <p:ph idx="1"/>
          </p:nvPr>
        </p:nvSpPr>
        <p:spPr/>
        <p:txBody>
          <a:bodyPr/>
          <a:lstStyle/>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ArrayList</a:t>
            </a:r>
            <a:r>
              <a:rPr lang="en-US" sz="1900" dirty="0">
                <a:latin typeface="Consolas" charset="0"/>
                <a:ea typeface="Consolas" charset="0"/>
                <a:cs typeface="Consolas" charset="0"/>
              </a:rPr>
              <a:t>&lt;String&gt; words;</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if</a:t>
            </a:r>
            <a:r>
              <a:rPr lang="en-US" sz="1900" dirty="0">
                <a:latin typeface="Consolas" charset="0"/>
                <a:ea typeface="Consolas" charset="0"/>
                <a:cs typeface="Consolas" charset="0"/>
              </a:rPr>
              <a:t> (</a:t>
            </a:r>
            <a:r>
              <a:rPr lang="en-US" sz="1900" dirty="0" err="1">
                <a:latin typeface="Consolas" charset="0"/>
                <a:ea typeface="Consolas" charset="0"/>
                <a:cs typeface="Consolas" charset="0"/>
              </a:rPr>
              <a:t>anagrams.containsKey</a:t>
            </a:r>
            <a:r>
              <a:rPr lang="en-US" sz="1900" dirty="0">
                <a:latin typeface="Consolas" charset="0"/>
                <a:ea typeface="Consolas" charset="0"/>
                <a:cs typeface="Consolas" charset="0"/>
              </a:rPr>
              <a:t>(sorted)) {</a:t>
            </a:r>
          </a:p>
          <a:p>
            <a:pPr marL="0" indent="0">
              <a:buNone/>
            </a:pPr>
            <a:r>
              <a:rPr lang="en-US" sz="1900" dirty="0">
                <a:latin typeface="Consolas" charset="0"/>
                <a:ea typeface="Consolas" charset="0"/>
                <a:cs typeface="Consolas" charset="0"/>
              </a:rPr>
              <a:t>				words = </a:t>
            </a:r>
            <a:r>
              <a:rPr lang="en-US" sz="1900" dirty="0" err="1">
                <a:latin typeface="Consolas" charset="0"/>
                <a:ea typeface="Consolas" charset="0"/>
                <a:cs typeface="Consolas" charset="0"/>
              </a:rPr>
              <a:t>anagrams.get</a:t>
            </a:r>
            <a:r>
              <a:rPr lang="en-US" sz="1900" dirty="0">
                <a:latin typeface="Consolas" charset="0"/>
                <a:ea typeface="Consolas" charset="0"/>
                <a:cs typeface="Consolas" charset="0"/>
              </a:rPr>
              <a:t>(sorted);</a:t>
            </a:r>
          </a:p>
          <a:p>
            <a:pPr marL="0" indent="0">
              <a:buNone/>
            </a:pPr>
            <a:r>
              <a:rPr lang="en-US" sz="1900" dirty="0">
                <a:latin typeface="Consolas" charset="0"/>
                <a:ea typeface="Consolas" charset="0"/>
                <a:cs typeface="Consolas" charset="0"/>
              </a:rPr>
              <a:t>			} </a:t>
            </a:r>
            <a:r>
              <a:rPr lang="en-US" sz="1900" b="1" dirty="0">
                <a:solidFill>
                  <a:srgbClr val="7030A0"/>
                </a:solidFill>
                <a:latin typeface="Consolas" charset="0"/>
                <a:ea typeface="Consolas" charset="0"/>
                <a:cs typeface="Consolas" charset="0"/>
              </a:rPr>
              <a:t>else</a:t>
            </a: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words = </a:t>
            </a:r>
            <a:r>
              <a:rPr lang="en-US" sz="1900" b="1" dirty="0">
                <a:solidFill>
                  <a:srgbClr val="7030A0"/>
                </a:solidFill>
                <a:latin typeface="Consolas" charset="0"/>
                <a:ea typeface="Consolas" charset="0"/>
                <a:cs typeface="Consolas" charset="0"/>
              </a:rPr>
              <a:t>new</a:t>
            </a:r>
            <a:r>
              <a:rPr lang="en-US" sz="1900" dirty="0">
                <a:solidFill>
                  <a:srgbClr val="7030A0"/>
                </a:solidFill>
                <a:latin typeface="Consolas" charset="0"/>
                <a:ea typeface="Consolas" charset="0"/>
                <a:cs typeface="Consolas" charset="0"/>
              </a:rPr>
              <a:t> </a:t>
            </a:r>
            <a:r>
              <a:rPr lang="en-US" sz="1900" dirty="0" err="1">
                <a:latin typeface="Consolas" charset="0"/>
                <a:ea typeface="Consolas" charset="0"/>
                <a:cs typeface="Consolas" charset="0"/>
              </a:rPr>
              <a:t>ArrayList</a:t>
            </a:r>
            <a:r>
              <a:rPr lang="en-US" sz="1900" dirty="0">
                <a:latin typeface="Consolas" charset="0"/>
                <a:ea typeface="Consolas" charset="0"/>
                <a:cs typeface="Consolas" charset="0"/>
              </a:rPr>
              <a:t>&lt;&gt;();</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words.add</a:t>
            </a:r>
            <a:r>
              <a:rPr lang="en-US" sz="1900" dirty="0">
                <a:latin typeface="Consolas" charset="0"/>
                <a:ea typeface="Consolas" charset="0"/>
                <a:cs typeface="Consolas" charset="0"/>
              </a:rPr>
              <a:t>(word);</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anagrams.put</a:t>
            </a:r>
            <a:r>
              <a:rPr lang="en-US" sz="1900" dirty="0">
                <a:latin typeface="Consolas" charset="0"/>
                <a:ea typeface="Consolas" charset="0"/>
                <a:cs typeface="Consolas" charset="0"/>
              </a:rPr>
              <a:t>(sorted, words);</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scanner.close</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 </a:t>
            </a:r>
            <a:r>
              <a:rPr lang="en-US" sz="1900" b="1" dirty="0">
                <a:solidFill>
                  <a:srgbClr val="7030A0"/>
                </a:solidFill>
                <a:latin typeface="Consolas" charset="0"/>
                <a:ea typeface="Consolas" charset="0"/>
                <a:cs typeface="Consolas" charset="0"/>
              </a:rPr>
              <a:t>catch</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a:t>
            </a:r>
            <a:r>
              <a:rPr lang="en-US" sz="1900" dirty="0" err="1">
                <a:latin typeface="Consolas" charset="0"/>
                <a:ea typeface="Consolas" charset="0"/>
                <a:cs typeface="Consolas" charset="0"/>
              </a:rPr>
              <a:t>IOException</a:t>
            </a:r>
            <a:r>
              <a:rPr lang="en-US" sz="1900" dirty="0">
                <a:latin typeface="Consolas" charset="0"/>
                <a:ea typeface="Consolas" charset="0"/>
                <a:cs typeface="Consolas" charset="0"/>
              </a:rPr>
              <a:t> ex)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println</a:t>
            </a:r>
            <a:r>
              <a:rPr lang="en-US" sz="1900" dirty="0">
                <a:latin typeface="Consolas" charset="0"/>
                <a:ea typeface="Consolas" charset="0"/>
                <a:cs typeface="Consolas" charset="0"/>
              </a:rPr>
              <a:t>(</a:t>
            </a:r>
            <a:r>
              <a:rPr lang="en-US" sz="1900" b="1" dirty="0">
                <a:solidFill>
                  <a:srgbClr val="0070C0"/>
                </a:solidFill>
                <a:latin typeface="Consolas" charset="0"/>
                <a:ea typeface="Consolas" charset="0"/>
                <a:cs typeface="Consolas" charset="0"/>
              </a:rPr>
              <a:t>"Error reading file."</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return</a:t>
            </a:r>
            <a:r>
              <a:rPr lang="en-US" sz="1900" dirty="0">
                <a:latin typeface="Consolas" charset="0"/>
                <a:ea typeface="Consolas" charset="0"/>
                <a:cs typeface="Consolas" charset="0"/>
              </a:rPr>
              <a:t> anagrams;</a:t>
            </a:r>
          </a:p>
          <a:p>
            <a:pPr marL="0" indent="0">
              <a:buNone/>
            </a:pPr>
            <a:r>
              <a:rPr lang="en-US" sz="1900" dirty="0">
                <a:latin typeface="Consolas" charset="0"/>
                <a:ea typeface="Consolas" charset="0"/>
                <a:cs typeface="Consolas" charset="0"/>
              </a:rPr>
              <a:t>}</a:t>
            </a:r>
          </a:p>
        </p:txBody>
      </p:sp>
    </p:spTree>
    <p:extLst>
      <p:ext uri="{BB962C8B-B14F-4D97-AF65-F5344CB8AC3E}">
        <p14:creationId xmlns:p14="http://schemas.microsoft.com/office/powerpoint/2010/main" val="27601962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 Part 2</a:t>
            </a:r>
          </a:p>
        </p:txBody>
      </p:sp>
      <p:sp>
        <p:nvSpPr>
          <p:cNvPr id="3" name="Content Placeholder 2"/>
          <p:cNvSpPr>
            <a:spLocks noGrp="1"/>
          </p:cNvSpPr>
          <p:nvPr>
            <p:ph idx="1"/>
          </p:nvPr>
        </p:nvSpPr>
        <p:spPr/>
        <p:txBody>
          <a:bodyPr/>
          <a:lstStyle/>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ArrayList</a:t>
            </a:r>
            <a:r>
              <a:rPr lang="en-US" sz="1900" dirty="0">
                <a:solidFill>
                  <a:srgbClr val="FF0000"/>
                </a:solidFill>
                <a:latin typeface="Consolas" charset="0"/>
                <a:ea typeface="Consolas" charset="0"/>
                <a:cs typeface="Consolas" charset="0"/>
              </a:rPr>
              <a:t>&lt;String&gt; words;</a:t>
            </a:r>
          </a:p>
          <a:p>
            <a:pPr marL="0" indent="0">
              <a:buNone/>
            </a:pPr>
            <a:r>
              <a:rPr lang="en-US" sz="1900" dirty="0">
                <a:solidFill>
                  <a:srgbClr val="FF0000"/>
                </a:solidFill>
                <a:latin typeface="Consolas" charset="0"/>
                <a:ea typeface="Consolas" charset="0"/>
                <a:cs typeface="Consolas" charset="0"/>
              </a:rPr>
              <a:t>			</a:t>
            </a:r>
            <a:r>
              <a:rPr lang="en-US" sz="1900" b="1" dirty="0">
                <a:solidFill>
                  <a:srgbClr val="FF0000"/>
                </a:solidFill>
                <a:latin typeface="Consolas" charset="0"/>
                <a:ea typeface="Consolas" charset="0"/>
                <a:cs typeface="Consolas" charset="0"/>
              </a:rPr>
              <a:t>if</a:t>
            </a: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anagrams.containsKey</a:t>
            </a:r>
            <a:r>
              <a:rPr lang="en-US" sz="1900" dirty="0">
                <a:solidFill>
                  <a:srgbClr val="FF0000"/>
                </a:solidFill>
                <a:latin typeface="Consolas" charset="0"/>
                <a:ea typeface="Consolas" charset="0"/>
                <a:cs typeface="Consolas" charset="0"/>
              </a:rPr>
              <a:t>(sorted)) {</a:t>
            </a:r>
          </a:p>
          <a:p>
            <a:pPr marL="0" indent="0">
              <a:buNone/>
            </a:pPr>
            <a:r>
              <a:rPr lang="en-US" sz="1900" dirty="0">
                <a:solidFill>
                  <a:srgbClr val="FF0000"/>
                </a:solidFill>
                <a:latin typeface="Consolas" charset="0"/>
                <a:ea typeface="Consolas" charset="0"/>
                <a:cs typeface="Consolas" charset="0"/>
              </a:rPr>
              <a:t>				words = </a:t>
            </a:r>
            <a:r>
              <a:rPr lang="en-US" sz="1900" dirty="0" err="1">
                <a:solidFill>
                  <a:srgbClr val="FF0000"/>
                </a:solidFill>
                <a:latin typeface="Consolas" charset="0"/>
                <a:ea typeface="Consolas" charset="0"/>
                <a:cs typeface="Consolas" charset="0"/>
              </a:rPr>
              <a:t>anagrams.get</a:t>
            </a:r>
            <a:r>
              <a:rPr lang="en-US" sz="1900" dirty="0">
                <a:solidFill>
                  <a:srgbClr val="FF0000"/>
                </a:solidFill>
                <a:latin typeface="Consolas" charset="0"/>
                <a:ea typeface="Consolas" charset="0"/>
                <a:cs typeface="Consolas" charset="0"/>
              </a:rPr>
              <a:t>(sorted);</a:t>
            </a:r>
          </a:p>
          <a:p>
            <a:pPr marL="0" indent="0">
              <a:buNone/>
            </a:pPr>
            <a:r>
              <a:rPr lang="en-US" sz="1900" dirty="0">
                <a:solidFill>
                  <a:srgbClr val="FF0000"/>
                </a:solidFill>
                <a:latin typeface="Consolas" charset="0"/>
                <a:ea typeface="Consolas" charset="0"/>
                <a:cs typeface="Consolas" charset="0"/>
              </a:rPr>
              <a:t>			} </a:t>
            </a:r>
            <a:r>
              <a:rPr lang="en-US" sz="1900" b="1" dirty="0">
                <a:solidFill>
                  <a:srgbClr val="FF0000"/>
                </a:solidFill>
                <a:latin typeface="Consolas" charset="0"/>
                <a:ea typeface="Consolas" charset="0"/>
                <a:cs typeface="Consolas" charset="0"/>
              </a:rPr>
              <a:t>else</a:t>
            </a:r>
            <a:r>
              <a:rPr lang="en-US" sz="1900" dirty="0">
                <a:solidFill>
                  <a:srgbClr val="FF0000"/>
                </a:solidFill>
                <a:latin typeface="Consolas" charset="0"/>
                <a:ea typeface="Consolas" charset="0"/>
                <a:cs typeface="Consolas" charset="0"/>
              </a:rPr>
              <a:t> {</a:t>
            </a:r>
          </a:p>
          <a:p>
            <a:pPr marL="0" indent="0">
              <a:buNone/>
            </a:pPr>
            <a:r>
              <a:rPr lang="en-US" sz="1900" dirty="0">
                <a:solidFill>
                  <a:srgbClr val="FF0000"/>
                </a:solidFill>
                <a:latin typeface="Consolas" charset="0"/>
                <a:ea typeface="Consolas" charset="0"/>
                <a:cs typeface="Consolas" charset="0"/>
              </a:rPr>
              <a:t>				words = </a:t>
            </a:r>
            <a:r>
              <a:rPr lang="en-US" sz="1900" b="1" dirty="0">
                <a:solidFill>
                  <a:srgbClr val="FF0000"/>
                </a:solidFill>
                <a:latin typeface="Consolas" charset="0"/>
                <a:ea typeface="Consolas" charset="0"/>
                <a:cs typeface="Consolas" charset="0"/>
              </a:rPr>
              <a:t>new</a:t>
            </a: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ArrayList</a:t>
            </a:r>
            <a:r>
              <a:rPr lang="en-US" sz="1900" dirty="0">
                <a:solidFill>
                  <a:srgbClr val="FF0000"/>
                </a:solidFill>
                <a:latin typeface="Consolas" charset="0"/>
                <a:ea typeface="Consolas" charset="0"/>
                <a:cs typeface="Consolas" charset="0"/>
              </a:rPr>
              <a:t>&lt;&gt;();</a:t>
            </a:r>
          </a:p>
          <a:p>
            <a:pPr marL="0" indent="0">
              <a:buNone/>
            </a:pPr>
            <a:r>
              <a:rPr lang="en-US" sz="1900" dirty="0">
                <a:solidFill>
                  <a:srgbClr val="FF0000"/>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words.add</a:t>
            </a:r>
            <a:r>
              <a:rPr lang="en-US" sz="1900" dirty="0">
                <a:solidFill>
                  <a:schemeClr val="bg1">
                    <a:lumMod val="75000"/>
                  </a:schemeClr>
                </a:solidFill>
                <a:latin typeface="Consolas" charset="0"/>
                <a:ea typeface="Consolas" charset="0"/>
                <a:cs typeface="Consolas" charset="0"/>
              </a:rPr>
              <a:t>(word);</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anagrams.put</a:t>
            </a:r>
            <a:r>
              <a:rPr lang="en-US" sz="1900" dirty="0">
                <a:solidFill>
                  <a:schemeClr val="bg1">
                    <a:lumMod val="75000"/>
                  </a:schemeClr>
                </a:solidFill>
                <a:latin typeface="Consolas" charset="0"/>
                <a:ea typeface="Consolas" charset="0"/>
                <a:cs typeface="Consolas" charset="0"/>
              </a:rPr>
              <a:t>(sorted, words);</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scanner.close</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 </a:t>
            </a:r>
            <a:r>
              <a:rPr lang="en-US" sz="1900" b="1" dirty="0">
                <a:solidFill>
                  <a:schemeClr val="bg1">
                    <a:lumMod val="75000"/>
                  </a:schemeClr>
                </a:solidFill>
                <a:latin typeface="Consolas" charset="0"/>
                <a:ea typeface="Consolas" charset="0"/>
                <a:cs typeface="Consolas" charset="0"/>
              </a:rPr>
              <a:t>catch</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IOException</a:t>
            </a:r>
            <a:r>
              <a:rPr lang="en-US" sz="1900" dirty="0">
                <a:solidFill>
                  <a:schemeClr val="bg1">
                    <a:lumMod val="75000"/>
                  </a:schemeClr>
                </a:solidFill>
                <a:latin typeface="Consolas" charset="0"/>
                <a:ea typeface="Consolas" charset="0"/>
                <a:cs typeface="Consolas" charset="0"/>
              </a:rPr>
              <a:t> ex)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println</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"Error reading file."</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return</a:t>
            </a:r>
            <a:r>
              <a:rPr lang="en-US" sz="1900" dirty="0">
                <a:solidFill>
                  <a:schemeClr val="bg1">
                    <a:lumMod val="75000"/>
                  </a:schemeClr>
                </a:solidFill>
                <a:latin typeface="Consolas" charset="0"/>
                <a:ea typeface="Consolas" charset="0"/>
                <a:cs typeface="Consolas" charset="0"/>
              </a:rPr>
              <a:t> anagrams;</a:t>
            </a:r>
          </a:p>
          <a:p>
            <a:pPr marL="0" indent="0">
              <a:buNone/>
            </a:pPr>
            <a:r>
              <a:rPr lang="en-US" sz="1900" dirty="0">
                <a:solidFill>
                  <a:schemeClr val="bg1">
                    <a:lumMod val="75000"/>
                  </a:schemeClr>
                </a:solidFill>
                <a:latin typeface="Consolas" charset="0"/>
                <a:ea typeface="Consolas" charset="0"/>
                <a:cs typeface="Consolas" charset="0"/>
              </a:rPr>
              <a:t>}</a:t>
            </a:r>
          </a:p>
        </p:txBody>
      </p:sp>
    </p:spTree>
    <p:extLst>
      <p:ext uri="{BB962C8B-B14F-4D97-AF65-F5344CB8AC3E}">
        <p14:creationId xmlns:p14="http://schemas.microsoft.com/office/powerpoint/2010/main" val="39313500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 Part 2</a:t>
            </a:r>
          </a:p>
        </p:txBody>
      </p:sp>
      <p:sp>
        <p:nvSpPr>
          <p:cNvPr id="3" name="Content Placeholder 2"/>
          <p:cNvSpPr>
            <a:spLocks noGrp="1"/>
          </p:cNvSpPr>
          <p:nvPr>
            <p:ph idx="1"/>
          </p:nvPr>
        </p:nvSpPr>
        <p:spPr/>
        <p:txBody>
          <a:bodyPr/>
          <a:lstStyle/>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&lt;String&gt; words;</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if</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anagrams.containsKey</a:t>
            </a:r>
            <a:r>
              <a:rPr lang="en-US" sz="1900" dirty="0">
                <a:solidFill>
                  <a:schemeClr val="bg1">
                    <a:lumMod val="75000"/>
                  </a:schemeClr>
                </a:solidFill>
                <a:latin typeface="Consolas" charset="0"/>
                <a:ea typeface="Consolas" charset="0"/>
                <a:cs typeface="Consolas" charset="0"/>
              </a:rPr>
              <a:t>(sorted)) {</a:t>
            </a:r>
          </a:p>
          <a:p>
            <a:pPr marL="0" indent="0">
              <a:buNone/>
            </a:pPr>
            <a:r>
              <a:rPr lang="en-US" sz="1900" dirty="0">
                <a:solidFill>
                  <a:schemeClr val="bg1">
                    <a:lumMod val="75000"/>
                  </a:schemeClr>
                </a:solidFill>
                <a:latin typeface="Consolas" charset="0"/>
                <a:ea typeface="Consolas" charset="0"/>
                <a:cs typeface="Consolas" charset="0"/>
              </a:rPr>
              <a:t>				words = </a:t>
            </a:r>
            <a:r>
              <a:rPr lang="en-US" sz="1900" dirty="0" err="1">
                <a:solidFill>
                  <a:schemeClr val="bg1">
                    <a:lumMod val="75000"/>
                  </a:schemeClr>
                </a:solidFill>
                <a:latin typeface="Consolas" charset="0"/>
                <a:ea typeface="Consolas" charset="0"/>
                <a:cs typeface="Consolas" charset="0"/>
              </a:rPr>
              <a:t>anagrams.get</a:t>
            </a:r>
            <a:r>
              <a:rPr lang="en-US" sz="1900" dirty="0">
                <a:solidFill>
                  <a:schemeClr val="bg1">
                    <a:lumMod val="75000"/>
                  </a:schemeClr>
                </a:solidFill>
                <a:latin typeface="Consolas" charset="0"/>
                <a:ea typeface="Consolas" charset="0"/>
                <a:cs typeface="Consolas" charset="0"/>
              </a:rPr>
              <a:t>(sorted);</a:t>
            </a:r>
          </a:p>
          <a:p>
            <a:pPr marL="0" indent="0">
              <a:buNone/>
            </a:pPr>
            <a:r>
              <a:rPr lang="en-US" sz="1900" dirty="0">
                <a:solidFill>
                  <a:schemeClr val="bg1">
                    <a:lumMod val="75000"/>
                  </a:schemeClr>
                </a:solidFill>
                <a:latin typeface="Consolas" charset="0"/>
                <a:ea typeface="Consolas" charset="0"/>
                <a:cs typeface="Consolas" charset="0"/>
              </a:rPr>
              <a:t>			} </a:t>
            </a:r>
            <a:r>
              <a:rPr lang="en-US" sz="1900" b="1" dirty="0">
                <a:solidFill>
                  <a:schemeClr val="bg1">
                    <a:lumMod val="75000"/>
                  </a:schemeClr>
                </a:solidFill>
                <a:latin typeface="Consolas" charset="0"/>
                <a:ea typeface="Consolas" charset="0"/>
                <a:cs typeface="Consolas" charset="0"/>
              </a:rPr>
              <a:t>else</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words = </a:t>
            </a:r>
            <a:r>
              <a:rPr lang="en-US" sz="1900" b="1" dirty="0">
                <a:solidFill>
                  <a:schemeClr val="bg1">
                    <a:lumMod val="75000"/>
                  </a:schemeClr>
                </a:solidFill>
                <a:latin typeface="Consolas" charset="0"/>
                <a:ea typeface="Consolas" charset="0"/>
                <a:cs typeface="Consolas" charset="0"/>
              </a:rPr>
              <a:t>new</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&lt;&gt;();</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words.add</a:t>
            </a:r>
            <a:r>
              <a:rPr lang="en-US" sz="1900" dirty="0">
                <a:solidFill>
                  <a:srgbClr val="FF0000"/>
                </a:solidFill>
                <a:latin typeface="Consolas" charset="0"/>
                <a:ea typeface="Consolas" charset="0"/>
                <a:cs typeface="Consolas" charset="0"/>
              </a:rPr>
              <a:t>(word);</a:t>
            </a:r>
          </a:p>
          <a:p>
            <a:pPr marL="0" indent="0">
              <a:buNone/>
            </a:pP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anagrams.put</a:t>
            </a:r>
            <a:r>
              <a:rPr lang="en-US" sz="1900" dirty="0">
                <a:solidFill>
                  <a:srgbClr val="FF0000"/>
                </a:solidFill>
                <a:latin typeface="Consolas" charset="0"/>
                <a:ea typeface="Consolas" charset="0"/>
                <a:cs typeface="Consolas" charset="0"/>
              </a:rPr>
              <a:t>(sorted, words);</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scanner.close</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 </a:t>
            </a:r>
            <a:r>
              <a:rPr lang="en-US" sz="1900" b="1" dirty="0">
                <a:solidFill>
                  <a:schemeClr val="bg1">
                    <a:lumMod val="75000"/>
                  </a:schemeClr>
                </a:solidFill>
                <a:latin typeface="Consolas" charset="0"/>
                <a:ea typeface="Consolas" charset="0"/>
                <a:cs typeface="Consolas" charset="0"/>
              </a:rPr>
              <a:t>catch</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IOException</a:t>
            </a:r>
            <a:r>
              <a:rPr lang="en-US" sz="1900" dirty="0">
                <a:solidFill>
                  <a:schemeClr val="bg1">
                    <a:lumMod val="75000"/>
                  </a:schemeClr>
                </a:solidFill>
                <a:latin typeface="Consolas" charset="0"/>
                <a:ea typeface="Consolas" charset="0"/>
                <a:cs typeface="Consolas" charset="0"/>
              </a:rPr>
              <a:t> ex)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println</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"Error reading file."</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return</a:t>
            </a:r>
            <a:r>
              <a:rPr lang="en-US" sz="1900" dirty="0">
                <a:solidFill>
                  <a:schemeClr val="bg1">
                    <a:lumMod val="75000"/>
                  </a:schemeClr>
                </a:solidFill>
                <a:latin typeface="Consolas" charset="0"/>
                <a:ea typeface="Consolas" charset="0"/>
                <a:cs typeface="Consolas" charset="0"/>
              </a:rPr>
              <a:t> anagrams;</a:t>
            </a:r>
          </a:p>
          <a:p>
            <a:pPr marL="0" indent="0">
              <a:buNone/>
            </a:pPr>
            <a:r>
              <a:rPr lang="en-US" sz="1900" dirty="0">
                <a:solidFill>
                  <a:schemeClr val="bg1">
                    <a:lumMod val="75000"/>
                  </a:schemeClr>
                </a:solidFill>
                <a:latin typeface="Consolas" charset="0"/>
                <a:ea typeface="Consolas" charset="0"/>
                <a:cs typeface="Consolas" charset="0"/>
              </a:rPr>
              <a:t>}</a:t>
            </a:r>
          </a:p>
        </p:txBody>
      </p:sp>
    </p:spTree>
    <p:extLst>
      <p:ext uri="{BB962C8B-B14F-4D97-AF65-F5344CB8AC3E}">
        <p14:creationId xmlns:p14="http://schemas.microsoft.com/office/powerpoint/2010/main" val="4443437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 Part 2</a:t>
            </a:r>
          </a:p>
        </p:txBody>
      </p:sp>
      <p:sp>
        <p:nvSpPr>
          <p:cNvPr id="3" name="Content Placeholder 2"/>
          <p:cNvSpPr>
            <a:spLocks noGrp="1"/>
          </p:cNvSpPr>
          <p:nvPr>
            <p:ph idx="1"/>
          </p:nvPr>
        </p:nvSpPr>
        <p:spPr/>
        <p:txBody>
          <a:bodyPr/>
          <a:lstStyle/>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&lt;String&gt; words;</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if</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anagrams.containsKey</a:t>
            </a:r>
            <a:r>
              <a:rPr lang="en-US" sz="1900" dirty="0">
                <a:solidFill>
                  <a:schemeClr val="bg1">
                    <a:lumMod val="75000"/>
                  </a:schemeClr>
                </a:solidFill>
                <a:latin typeface="Consolas" charset="0"/>
                <a:ea typeface="Consolas" charset="0"/>
                <a:cs typeface="Consolas" charset="0"/>
              </a:rPr>
              <a:t>(sorted)) {</a:t>
            </a:r>
          </a:p>
          <a:p>
            <a:pPr marL="0" indent="0">
              <a:buNone/>
            </a:pPr>
            <a:r>
              <a:rPr lang="en-US" sz="1900" dirty="0">
                <a:solidFill>
                  <a:schemeClr val="bg1">
                    <a:lumMod val="75000"/>
                  </a:schemeClr>
                </a:solidFill>
                <a:latin typeface="Consolas" charset="0"/>
                <a:ea typeface="Consolas" charset="0"/>
                <a:cs typeface="Consolas" charset="0"/>
              </a:rPr>
              <a:t>				words = </a:t>
            </a:r>
            <a:r>
              <a:rPr lang="en-US" sz="1900" dirty="0" err="1">
                <a:solidFill>
                  <a:schemeClr val="bg1">
                    <a:lumMod val="75000"/>
                  </a:schemeClr>
                </a:solidFill>
                <a:latin typeface="Consolas" charset="0"/>
                <a:ea typeface="Consolas" charset="0"/>
                <a:cs typeface="Consolas" charset="0"/>
              </a:rPr>
              <a:t>anagrams.get</a:t>
            </a:r>
            <a:r>
              <a:rPr lang="en-US" sz="1900" dirty="0">
                <a:solidFill>
                  <a:schemeClr val="bg1">
                    <a:lumMod val="75000"/>
                  </a:schemeClr>
                </a:solidFill>
                <a:latin typeface="Consolas" charset="0"/>
                <a:ea typeface="Consolas" charset="0"/>
                <a:cs typeface="Consolas" charset="0"/>
              </a:rPr>
              <a:t>(sorted);</a:t>
            </a:r>
          </a:p>
          <a:p>
            <a:pPr marL="0" indent="0">
              <a:buNone/>
            </a:pPr>
            <a:r>
              <a:rPr lang="en-US" sz="1900" dirty="0">
                <a:solidFill>
                  <a:schemeClr val="bg1">
                    <a:lumMod val="75000"/>
                  </a:schemeClr>
                </a:solidFill>
                <a:latin typeface="Consolas" charset="0"/>
                <a:ea typeface="Consolas" charset="0"/>
                <a:cs typeface="Consolas" charset="0"/>
              </a:rPr>
              <a:t>			} </a:t>
            </a:r>
            <a:r>
              <a:rPr lang="en-US" sz="1900" b="1" dirty="0">
                <a:solidFill>
                  <a:schemeClr val="bg1">
                    <a:lumMod val="75000"/>
                  </a:schemeClr>
                </a:solidFill>
                <a:latin typeface="Consolas" charset="0"/>
                <a:ea typeface="Consolas" charset="0"/>
                <a:cs typeface="Consolas" charset="0"/>
              </a:rPr>
              <a:t>else</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words = </a:t>
            </a:r>
            <a:r>
              <a:rPr lang="en-US" sz="1900" b="1" dirty="0">
                <a:solidFill>
                  <a:schemeClr val="bg1">
                    <a:lumMod val="75000"/>
                  </a:schemeClr>
                </a:solidFill>
                <a:latin typeface="Consolas" charset="0"/>
                <a:ea typeface="Consolas" charset="0"/>
                <a:cs typeface="Consolas" charset="0"/>
              </a:rPr>
              <a:t>new</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&lt;&gt;();</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words.add</a:t>
            </a:r>
            <a:r>
              <a:rPr lang="en-US" sz="1900" dirty="0">
                <a:solidFill>
                  <a:schemeClr val="bg1">
                    <a:lumMod val="75000"/>
                  </a:schemeClr>
                </a:solidFill>
                <a:latin typeface="Consolas" charset="0"/>
                <a:ea typeface="Consolas" charset="0"/>
                <a:cs typeface="Consolas" charset="0"/>
              </a:rPr>
              <a:t>(word);</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anagrams.put</a:t>
            </a:r>
            <a:r>
              <a:rPr lang="en-US" sz="1900" dirty="0">
                <a:solidFill>
                  <a:schemeClr val="bg1">
                    <a:lumMod val="75000"/>
                  </a:schemeClr>
                </a:solidFill>
                <a:latin typeface="Consolas" charset="0"/>
                <a:ea typeface="Consolas" charset="0"/>
                <a:cs typeface="Consolas" charset="0"/>
              </a:rPr>
              <a:t>(sorted, words);</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scanner.close</a:t>
            </a:r>
            <a:r>
              <a:rPr lang="en-US" sz="1900" dirty="0">
                <a:solidFill>
                  <a:srgbClr val="FF0000"/>
                </a:solidFill>
                <a:latin typeface="Consolas" charset="0"/>
                <a:ea typeface="Consolas" charset="0"/>
                <a:cs typeface="Consolas" charset="0"/>
              </a:rPr>
              <a:t>();</a:t>
            </a:r>
          </a:p>
          <a:p>
            <a:pPr marL="0" indent="0">
              <a:buNone/>
            </a:pPr>
            <a:r>
              <a:rPr lang="en-US" sz="1900" dirty="0">
                <a:solidFill>
                  <a:srgbClr val="FF0000"/>
                </a:solidFill>
                <a:latin typeface="Consolas" charset="0"/>
                <a:ea typeface="Consolas" charset="0"/>
                <a:cs typeface="Consolas" charset="0"/>
              </a:rPr>
              <a:t>	} </a:t>
            </a:r>
            <a:r>
              <a:rPr lang="en-US" sz="1900" b="1" dirty="0">
                <a:solidFill>
                  <a:srgbClr val="FF0000"/>
                </a:solidFill>
                <a:latin typeface="Consolas" charset="0"/>
                <a:ea typeface="Consolas" charset="0"/>
                <a:cs typeface="Consolas" charset="0"/>
              </a:rPr>
              <a:t>catch</a:t>
            </a: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IOException</a:t>
            </a:r>
            <a:r>
              <a:rPr lang="en-US" sz="1900" dirty="0">
                <a:solidFill>
                  <a:srgbClr val="FF0000"/>
                </a:solidFill>
                <a:latin typeface="Consolas" charset="0"/>
                <a:ea typeface="Consolas" charset="0"/>
                <a:cs typeface="Consolas" charset="0"/>
              </a:rPr>
              <a:t> ex) {</a:t>
            </a:r>
          </a:p>
          <a:p>
            <a:pPr marL="0" indent="0">
              <a:buNone/>
            </a:pP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println</a:t>
            </a:r>
            <a:r>
              <a:rPr lang="en-US" sz="1900" dirty="0">
                <a:solidFill>
                  <a:srgbClr val="FF0000"/>
                </a:solidFill>
                <a:latin typeface="Consolas" charset="0"/>
                <a:ea typeface="Consolas" charset="0"/>
                <a:cs typeface="Consolas" charset="0"/>
              </a:rPr>
              <a:t>(</a:t>
            </a:r>
            <a:r>
              <a:rPr lang="en-US" sz="1900" b="1" dirty="0">
                <a:solidFill>
                  <a:srgbClr val="FF0000"/>
                </a:solidFill>
                <a:latin typeface="Consolas" charset="0"/>
                <a:ea typeface="Consolas" charset="0"/>
                <a:cs typeface="Consolas" charset="0"/>
              </a:rPr>
              <a:t>"Error reading file."</a:t>
            </a:r>
            <a:r>
              <a:rPr lang="en-US" sz="1900" dirty="0">
                <a:solidFill>
                  <a:srgbClr val="FF0000"/>
                </a:solidFill>
                <a:latin typeface="Consolas" charset="0"/>
                <a:ea typeface="Consolas" charset="0"/>
                <a:cs typeface="Consolas" charset="0"/>
              </a:rPr>
              <a:t>);</a:t>
            </a:r>
          </a:p>
          <a:p>
            <a:pPr marL="0" indent="0">
              <a:buNone/>
            </a:pPr>
            <a:r>
              <a:rPr lang="en-US" sz="1900" dirty="0">
                <a:solidFill>
                  <a:srgbClr val="FF0000"/>
                </a:solidFill>
                <a:latin typeface="Consolas" charset="0"/>
                <a:ea typeface="Consolas" charset="0"/>
                <a:cs typeface="Consolas" charset="0"/>
              </a:rPr>
              <a:t>	}</a:t>
            </a:r>
          </a:p>
          <a:p>
            <a:pPr marL="0" indent="0">
              <a:buNone/>
            </a:pPr>
            <a:r>
              <a:rPr lang="en-US" sz="1900" dirty="0">
                <a:solidFill>
                  <a:srgbClr val="FF0000"/>
                </a:solidFill>
                <a:latin typeface="Consolas" charset="0"/>
                <a:ea typeface="Consolas" charset="0"/>
                <a:cs typeface="Consolas" charset="0"/>
              </a:rPr>
              <a:t>	</a:t>
            </a:r>
            <a:r>
              <a:rPr lang="en-US" sz="1900" b="1" dirty="0">
                <a:solidFill>
                  <a:srgbClr val="FF0000"/>
                </a:solidFill>
                <a:latin typeface="Consolas" charset="0"/>
                <a:ea typeface="Consolas" charset="0"/>
                <a:cs typeface="Consolas" charset="0"/>
              </a:rPr>
              <a:t>return</a:t>
            </a:r>
            <a:r>
              <a:rPr lang="en-US" sz="1900" dirty="0">
                <a:solidFill>
                  <a:srgbClr val="FF0000"/>
                </a:solidFill>
                <a:latin typeface="Consolas" charset="0"/>
                <a:ea typeface="Consolas" charset="0"/>
                <a:cs typeface="Consolas" charset="0"/>
              </a:rPr>
              <a:t> anagrams;</a:t>
            </a:r>
          </a:p>
          <a:p>
            <a:pPr marL="0" indent="0">
              <a:buNone/>
            </a:pPr>
            <a:r>
              <a:rPr lang="en-US" sz="1900" dirty="0">
                <a:solidFill>
                  <a:schemeClr val="bg1">
                    <a:lumMod val="75000"/>
                  </a:schemeClr>
                </a:solidFill>
                <a:latin typeface="Consolas" charset="0"/>
                <a:ea typeface="Consolas" charset="0"/>
                <a:cs typeface="Consolas" charset="0"/>
              </a:rPr>
              <a:t>}</a:t>
            </a:r>
          </a:p>
        </p:txBody>
      </p:sp>
    </p:spTree>
    <p:extLst>
      <p:ext uri="{BB962C8B-B14F-4D97-AF65-F5344CB8AC3E}">
        <p14:creationId xmlns:p14="http://schemas.microsoft.com/office/powerpoint/2010/main" val="13652800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 Part 2</a:t>
            </a:r>
          </a:p>
        </p:txBody>
      </p:sp>
      <p:sp>
        <p:nvSpPr>
          <p:cNvPr id="3" name="Content Placeholder 2"/>
          <p:cNvSpPr>
            <a:spLocks noGrp="1"/>
          </p:cNvSpPr>
          <p:nvPr>
            <p:ph idx="1"/>
          </p:nvPr>
        </p:nvSpPr>
        <p:spPr/>
        <p:txBody>
          <a:bodyPr/>
          <a:lstStyle/>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ArrayList</a:t>
            </a:r>
            <a:r>
              <a:rPr lang="en-US" sz="1900" dirty="0">
                <a:latin typeface="Consolas" charset="0"/>
                <a:ea typeface="Consolas" charset="0"/>
                <a:cs typeface="Consolas" charset="0"/>
              </a:rPr>
              <a:t>&lt;String&gt; words;</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if</a:t>
            </a:r>
            <a:r>
              <a:rPr lang="en-US" sz="1900" dirty="0">
                <a:latin typeface="Consolas" charset="0"/>
                <a:ea typeface="Consolas" charset="0"/>
                <a:cs typeface="Consolas" charset="0"/>
              </a:rPr>
              <a:t> (</a:t>
            </a:r>
            <a:r>
              <a:rPr lang="en-US" sz="1900" dirty="0" err="1">
                <a:latin typeface="Consolas" charset="0"/>
                <a:ea typeface="Consolas" charset="0"/>
                <a:cs typeface="Consolas" charset="0"/>
              </a:rPr>
              <a:t>anagrams.containsKey</a:t>
            </a:r>
            <a:r>
              <a:rPr lang="en-US" sz="1900" dirty="0">
                <a:latin typeface="Consolas" charset="0"/>
                <a:ea typeface="Consolas" charset="0"/>
                <a:cs typeface="Consolas" charset="0"/>
              </a:rPr>
              <a:t>(sorted)) {</a:t>
            </a:r>
          </a:p>
          <a:p>
            <a:pPr marL="0" indent="0">
              <a:buNone/>
            </a:pPr>
            <a:r>
              <a:rPr lang="en-US" sz="1900" dirty="0">
                <a:latin typeface="Consolas" charset="0"/>
                <a:ea typeface="Consolas" charset="0"/>
                <a:cs typeface="Consolas" charset="0"/>
              </a:rPr>
              <a:t>				words = </a:t>
            </a:r>
            <a:r>
              <a:rPr lang="en-US" sz="1900" dirty="0" err="1">
                <a:latin typeface="Consolas" charset="0"/>
                <a:ea typeface="Consolas" charset="0"/>
                <a:cs typeface="Consolas" charset="0"/>
              </a:rPr>
              <a:t>anagrams.get</a:t>
            </a:r>
            <a:r>
              <a:rPr lang="en-US" sz="1900" dirty="0">
                <a:latin typeface="Consolas" charset="0"/>
                <a:ea typeface="Consolas" charset="0"/>
                <a:cs typeface="Consolas" charset="0"/>
              </a:rPr>
              <a:t>(sorted);</a:t>
            </a:r>
          </a:p>
          <a:p>
            <a:pPr marL="0" indent="0">
              <a:buNone/>
            </a:pPr>
            <a:r>
              <a:rPr lang="en-US" sz="1900" dirty="0">
                <a:latin typeface="Consolas" charset="0"/>
                <a:ea typeface="Consolas" charset="0"/>
                <a:cs typeface="Consolas" charset="0"/>
              </a:rPr>
              <a:t>			} </a:t>
            </a:r>
            <a:r>
              <a:rPr lang="en-US" sz="1900" b="1" dirty="0">
                <a:solidFill>
                  <a:srgbClr val="7030A0"/>
                </a:solidFill>
                <a:latin typeface="Consolas" charset="0"/>
                <a:ea typeface="Consolas" charset="0"/>
                <a:cs typeface="Consolas" charset="0"/>
              </a:rPr>
              <a:t>else</a:t>
            </a: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words = </a:t>
            </a:r>
            <a:r>
              <a:rPr lang="en-US" sz="1900" b="1" dirty="0">
                <a:solidFill>
                  <a:srgbClr val="7030A0"/>
                </a:solidFill>
                <a:latin typeface="Consolas" charset="0"/>
                <a:ea typeface="Consolas" charset="0"/>
                <a:cs typeface="Consolas" charset="0"/>
              </a:rPr>
              <a:t>new</a:t>
            </a:r>
            <a:r>
              <a:rPr lang="en-US" sz="1900" dirty="0">
                <a:solidFill>
                  <a:srgbClr val="7030A0"/>
                </a:solidFill>
                <a:latin typeface="Consolas" charset="0"/>
                <a:ea typeface="Consolas" charset="0"/>
                <a:cs typeface="Consolas" charset="0"/>
              </a:rPr>
              <a:t> </a:t>
            </a:r>
            <a:r>
              <a:rPr lang="en-US" sz="1900" dirty="0" err="1">
                <a:latin typeface="Consolas" charset="0"/>
                <a:ea typeface="Consolas" charset="0"/>
                <a:cs typeface="Consolas" charset="0"/>
              </a:rPr>
              <a:t>ArrayList</a:t>
            </a:r>
            <a:r>
              <a:rPr lang="en-US" sz="1900" dirty="0">
                <a:latin typeface="Consolas" charset="0"/>
                <a:ea typeface="Consolas" charset="0"/>
                <a:cs typeface="Consolas" charset="0"/>
              </a:rPr>
              <a:t>&lt;&gt;();</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words.add</a:t>
            </a:r>
            <a:r>
              <a:rPr lang="en-US" sz="1900" dirty="0">
                <a:latin typeface="Consolas" charset="0"/>
                <a:ea typeface="Consolas" charset="0"/>
                <a:cs typeface="Consolas" charset="0"/>
              </a:rPr>
              <a:t>(word);</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anagrams.put</a:t>
            </a:r>
            <a:r>
              <a:rPr lang="en-US" sz="1900" dirty="0">
                <a:latin typeface="Consolas" charset="0"/>
                <a:ea typeface="Consolas" charset="0"/>
                <a:cs typeface="Consolas" charset="0"/>
              </a:rPr>
              <a:t>(sorted, words);</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scanner.close</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 </a:t>
            </a:r>
            <a:r>
              <a:rPr lang="en-US" sz="1900" b="1" dirty="0">
                <a:solidFill>
                  <a:srgbClr val="7030A0"/>
                </a:solidFill>
                <a:latin typeface="Consolas" charset="0"/>
                <a:ea typeface="Consolas" charset="0"/>
                <a:cs typeface="Consolas" charset="0"/>
              </a:rPr>
              <a:t>catch</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a:t>
            </a:r>
            <a:r>
              <a:rPr lang="en-US" sz="1900" dirty="0" err="1">
                <a:latin typeface="Consolas" charset="0"/>
                <a:ea typeface="Consolas" charset="0"/>
                <a:cs typeface="Consolas" charset="0"/>
              </a:rPr>
              <a:t>IOException</a:t>
            </a:r>
            <a:r>
              <a:rPr lang="en-US" sz="1900" dirty="0">
                <a:latin typeface="Consolas" charset="0"/>
                <a:ea typeface="Consolas" charset="0"/>
                <a:cs typeface="Consolas" charset="0"/>
              </a:rPr>
              <a:t> ex)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println</a:t>
            </a:r>
            <a:r>
              <a:rPr lang="en-US" sz="1900" dirty="0">
                <a:latin typeface="Consolas" charset="0"/>
                <a:ea typeface="Consolas" charset="0"/>
                <a:cs typeface="Consolas" charset="0"/>
              </a:rPr>
              <a:t>(</a:t>
            </a:r>
            <a:r>
              <a:rPr lang="en-US" sz="1900" b="1" dirty="0">
                <a:solidFill>
                  <a:srgbClr val="0070C0"/>
                </a:solidFill>
                <a:latin typeface="Consolas" charset="0"/>
                <a:ea typeface="Consolas" charset="0"/>
                <a:cs typeface="Consolas" charset="0"/>
              </a:rPr>
              <a:t>"Error reading file."</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return</a:t>
            </a:r>
            <a:r>
              <a:rPr lang="en-US" sz="1900" dirty="0">
                <a:latin typeface="Consolas" charset="0"/>
                <a:ea typeface="Consolas" charset="0"/>
                <a:cs typeface="Consolas" charset="0"/>
              </a:rPr>
              <a:t> anagrams;</a:t>
            </a:r>
          </a:p>
          <a:p>
            <a:pPr marL="0" indent="0">
              <a:buNone/>
            </a:pPr>
            <a:r>
              <a:rPr lang="en-US" sz="1900" dirty="0">
                <a:latin typeface="Consolas" charset="0"/>
                <a:ea typeface="Consolas" charset="0"/>
                <a:cs typeface="Consolas" charset="0"/>
              </a:rPr>
              <a:t>}</a:t>
            </a:r>
          </a:p>
        </p:txBody>
      </p:sp>
    </p:spTree>
    <p:extLst>
      <p:ext uri="{BB962C8B-B14F-4D97-AF65-F5344CB8AC3E}">
        <p14:creationId xmlns:p14="http://schemas.microsoft.com/office/powerpoint/2010/main" val="32718439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Recap</a:t>
            </a:r>
          </a:p>
        </p:txBody>
      </p:sp>
      <p:sp>
        <p:nvSpPr>
          <p:cNvPr id="3" name="Plassholder for innhold 2"/>
          <p:cNvSpPr>
            <a:spLocks noGrp="1"/>
          </p:cNvSpPr>
          <p:nvPr>
            <p:ph idx="1"/>
          </p:nvPr>
        </p:nvSpPr>
        <p:spPr>
          <a:xfrm>
            <a:off x="152400" y="1295399"/>
            <a:ext cx="8839200" cy="5376333"/>
          </a:xfrm>
        </p:spPr>
        <p:txBody>
          <a:bodyPr/>
          <a:lstStyle/>
          <a:p>
            <a:r>
              <a:rPr lang="en-US" sz="3600" dirty="0"/>
              <a:t>Announcements/Exam logistics</a:t>
            </a:r>
          </a:p>
          <a:p>
            <a:r>
              <a:rPr lang="en-US" sz="3600" dirty="0"/>
              <a:t>Learning Goals</a:t>
            </a:r>
          </a:p>
          <a:p>
            <a:r>
              <a:rPr lang="en-US" sz="3600" dirty="0"/>
              <a:t>Graphics, Animation, Events</a:t>
            </a:r>
          </a:p>
          <a:p>
            <a:r>
              <a:rPr lang="en-US" sz="3600" dirty="0"/>
              <a:t>Arrays</a:t>
            </a:r>
          </a:p>
          <a:p>
            <a:r>
              <a:rPr lang="en-US" sz="3600" dirty="0" err="1"/>
              <a:t>ArrayLists</a:t>
            </a:r>
            <a:endParaRPr lang="en-US" sz="3600" dirty="0"/>
          </a:p>
          <a:p>
            <a:r>
              <a:rPr lang="en-US" sz="3600" dirty="0" err="1"/>
              <a:t>HashMaps</a:t>
            </a:r>
            <a:endParaRPr lang="en-US" sz="3600" dirty="0"/>
          </a:p>
          <a:p>
            <a:pPr marL="0" indent="0">
              <a:buNone/>
            </a:pPr>
            <a:endParaRPr lang="en-US" sz="3600" dirty="0"/>
          </a:p>
          <a:p>
            <a:pPr marL="0" indent="0">
              <a:buNone/>
            </a:pPr>
            <a:r>
              <a:rPr lang="en-US" sz="3600" b="1" dirty="0"/>
              <a:t>Next time: Final Exam Review 2</a:t>
            </a:r>
          </a:p>
        </p:txBody>
      </p:sp>
    </p:spTree>
    <p:extLst>
      <p:ext uri="{BB962C8B-B14F-4D97-AF65-F5344CB8AC3E}">
        <p14:creationId xmlns:p14="http://schemas.microsoft.com/office/powerpoint/2010/main" val="768812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t>Lectures 1-3</a:t>
            </a:r>
            <a:r>
              <a:rPr lang="en-US" sz="3600" dirty="0">
                <a:sym typeface="Wingdings" pitchFamily="2" charset="2"/>
              </a:rPr>
              <a:t> (Karel): Apply programmatic thinking and decomposition to logical tasks</a:t>
            </a:r>
          </a:p>
          <a:p>
            <a:r>
              <a:rPr lang="en-US" sz="3600" dirty="0">
                <a:sym typeface="Wingdings" pitchFamily="2" charset="2"/>
              </a:rPr>
              <a:t>Lecture 4 (Intro to Java): Create variables of primitive types, perform console I/O, and evaluate expressions using primitive types</a:t>
            </a:r>
          </a:p>
          <a:p>
            <a:r>
              <a:rPr lang="en-US" sz="3600" dirty="0">
                <a:sym typeface="Wingdings" pitchFamily="2" charset="2"/>
              </a:rPr>
              <a:t>Lecture 5 (Booleans and Control Flow): Use loops to perform repeated tasks, use conditions to decide which tasks to perform</a:t>
            </a:r>
          </a:p>
          <a:p>
            <a:pPr marL="0" indent="0">
              <a:buNone/>
            </a:pPr>
            <a:endParaRPr lang="en-US" sz="3600" dirty="0"/>
          </a:p>
        </p:txBody>
      </p:sp>
    </p:spTree>
    <p:extLst>
      <p:ext uri="{BB962C8B-B14F-4D97-AF65-F5344CB8AC3E}">
        <p14:creationId xmlns:p14="http://schemas.microsoft.com/office/powerpoint/2010/main" val="48634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t>Lecture 6</a:t>
            </a:r>
            <a:r>
              <a:rPr lang="en-US" sz="3600" dirty="0">
                <a:sym typeface="Wingdings" pitchFamily="2" charset="2"/>
              </a:rPr>
              <a:t> (Scope): Identify a variable’s scope</a:t>
            </a:r>
          </a:p>
          <a:p>
            <a:r>
              <a:rPr lang="en-US" sz="3600" dirty="0">
                <a:sym typeface="Wingdings" pitchFamily="2" charset="2"/>
              </a:rPr>
              <a:t>Lecture 7 (Parameters and Return): Write functions that pass parameters and leverage return values to overcome the limitation of scope in program decomposition</a:t>
            </a:r>
          </a:p>
        </p:txBody>
      </p:sp>
    </p:spTree>
    <p:extLst>
      <p:ext uri="{BB962C8B-B14F-4D97-AF65-F5344CB8AC3E}">
        <p14:creationId xmlns:p14="http://schemas.microsoft.com/office/powerpoint/2010/main" val="30299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sym typeface="Wingdings" pitchFamily="2" charset="2"/>
              </a:rPr>
              <a:t>Lecture 8 (Characters and Strings): Use randomness to write interesting programs, recall that Java understands chars as ASCII values (</a:t>
            </a:r>
            <a:r>
              <a:rPr lang="en-US" sz="3600" dirty="0" err="1">
                <a:sym typeface="Wingdings" pitchFamily="2" charset="2"/>
              </a:rPr>
              <a:t>ints</a:t>
            </a:r>
            <a:r>
              <a:rPr lang="en-US" sz="3600" dirty="0">
                <a:sym typeface="Wingdings" pitchFamily="2" charset="2"/>
              </a:rPr>
              <a:t> from 0 - 255), create String variables, recall that Strings are immutable</a:t>
            </a:r>
          </a:p>
        </p:txBody>
      </p:sp>
    </p:spTree>
    <p:extLst>
      <p:ext uri="{BB962C8B-B14F-4D97-AF65-F5344CB8AC3E}">
        <p14:creationId xmlns:p14="http://schemas.microsoft.com/office/powerpoint/2010/main" val="20065362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7|0.5|0.3|0.2|0.2"/>
</p:tagLst>
</file>

<file path=ppt/theme/theme1.xml><?xml version="1.0" encoding="utf-8"?>
<a:theme xmlns:a="http://schemas.openxmlformats.org/drawingml/2006/main" name="DarkRedTo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arkRedTop" id="{ED291D7B-52D5-7F4D-8D0F-478BBECA120D}" vid="{49A1DCBC-0F56-6B46-960A-7A45F67CC7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DarkRedTop</Template>
  <TotalTime>8474</TotalTime>
  <Words>3262</Words>
  <Application>Microsoft Macintosh PowerPoint</Application>
  <PresentationFormat>On-screen Show (4:3)</PresentationFormat>
  <Paragraphs>818</Paragraphs>
  <Slides>67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Andale Mono</vt:lpstr>
      <vt:lpstr>Arial</vt:lpstr>
      <vt:lpstr>Calibri</vt:lpstr>
      <vt:lpstr>Consolas</vt:lpstr>
      <vt:lpstr>Symbol</vt:lpstr>
      <vt:lpstr>Tahoma</vt:lpstr>
      <vt:lpstr>Verdana</vt:lpstr>
      <vt:lpstr>Wingdings</vt:lpstr>
      <vt:lpstr>DarkRedTop</vt:lpstr>
      <vt:lpstr>CS 106A, Lecture 27 Final Exam Review 1</vt:lpstr>
      <vt:lpstr>Plan for today</vt:lpstr>
      <vt:lpstr>Plan for today</vt:lpstr>
      <vt:lpstr>Final exam</vt:lpstr>
      <vt:lpstr>Practicing for the final</vt:lpstr>
      <vt:lpstr>Plan for today</vt:lpstr>
      <vt:lpstr>Learning Goals</vt:lpstr>
      <vt:lpstr>Learning Goals</vt:lpstr>
      <vt:lpstr>Learning Goals</vt:lpstr>
      <vt:lpstr>Learning Goals</vt:lpstr>
      <vt:lpstr>Learning Goals</vt:lpstr>
      <vt:lpstr>Learning Goals</vt:lpstr>
      <vt:lpstr>Learning Goals</vt:lpstr>
      <vt:lpstr>Learning Goals</vt:lpstr>
      <vt:lpstr>Learning Goals</vt:lpstr>
      <vt:lpstr>Learning Goals</vt:lpstr>
      <vt:lpstr>Plan for today</vt:lpstr>
      <vt:lpstr>Graphics</vt:lpstr>
      <vt:lpstr>Animation</vt:lpstr>
      <vt:lpstr>Events</vt:lpstr>
      <vt:lpstr>Plan for today</vt:lpstr>
      <vt:lpstr>1D Arrays</vt:lpstr>
      <vt:lpstr>1D Array Practice</vt:lpstr>
      <vt:lpstr>2D Arrays = Arrays of Arrays!</vt:lpstr>
      <vt:lpstr>Chess</vt:lpstr>
      <vt:lpstr>knightCanMove()</vt:lpstr>
      <vt:lpstr>knightCanMove()</vt:lpstr>
      <vt:lpstr>knightCanMove()</vt:lpstr>
      <vt:lpstr>knightCanMove()</vt:lpstr>
      <vt:lpstr>knightCanMove()</vt:lpstr>
      <vt:lpstr>knightCanMove()</vt:lpstr>
      <vt:lpstr>knightCanMove()</vt:lpstr>
      <vt:lpstr>knightCanMove()</vt:lpstr>
      <vt:lpstr>knightCanMove()</vt:lpstr>
      <vt:lpstr>knightCanMove()</vt:lpstr>
      <vt:lpstr>knightCanMove()</vt:lpstr>
      <vt:lpstr>Plan for today</vt:lpstr>
      <vt:lpstr>ArrayList</vt:lpstr>
      <vt:lpstr>Array vs ArrayList</vt:lpstr>
      <vt:lpstr>deleteDuplicates()</vt:lpstr>
      <vt:lpstr>deleteDuplicates</vt:lpstr>
      <vt:lpstr>deleteDuplicatesReverse</vt:lpstr>
      <vt:lpstr>Plan for today</vt:lpstr>
      <vt:lpstr>Review: HashMaps</vt:lpstr>
      <vt:lpstr>HashMap Examples</vt:lpstr>
      <vt:lpstr>Review: HashMap Operations</vt:lpstr>
      <vt:lpstr>Review: HashMap Operations</vt:lpstr>
      <vt:lpstr>What data structure should I use?</vt:lpstr>
      <vt:lpstr>Practice: Anagrams</vt:lpstr>
      <vt:lpstr>Key Idea: Anagrams</vt:lpstr>
      <vt:lpstr>Anagrams Solution</vt:lpstr>
      <vt:lpstr>Anagrams Solution</vt:lpstr>
      <vt:lpstr>Anagrams Solution</vt:lpstr>
      <vt:lpstr>Anagrams Solution</vt:lpstr>
      <vt:lpstr>Anagrams Solution</vt:lpstr>
      <vt:lpstr>Anagrams Solution</vt:lpstr>
      <vt:lpstr>Anagrams Solution, Part 2</vt:lpstr>
      <vt:lpstr>Anagrams Solution, Part 2</vt:lpstr>
      <vt:lpstr>Anagrams Solution, Part 2</vt:lpstr>
      <vt:lpstr>Anagrams Solution, Part 2</vt:lpstr>
      <vt:lpstr>Anagrams Solution, Part 2</vt:lpstr>
      <vt:lpstr>Anagrams Solution, Part 2</vt:lpstr>
      <vt:lpstr>Anagrams Solution, Part 2</vt:lpstr>
      <vt:lpstr>Anagrams Solution, Part 2</vt:lpstr>
      <vt:lpstr>Anagrams Solution, Part 2</vt:lpstr>
      <vt:lpstr>Anagrams Solution, Part 2</vt:lpstr>
      <vt:lpstr>Recap</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Troccoli</dc:creator>
  <cp:lastModifiedBy>Colin Kincaid</cp:lastModifiedBy>
  <cp:revision>912</cp:revision>
  <cp:lastPrinted>2018-08-13T07:33:52Z</cp:lastPrinted>
  <dcterms:created xsi:type="dcterms:W3CDTF">2017-04-27T05:20:22Z</dcterms:created>
  <dcterms:modified xsi:type="dcterms:W3CDTF">2018-08-13T07:40:34Z</dcterms:modified>
</cp:coreProperties>
</file>