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6" r:id="rId2"/>
    <p:sldId id="431" r:id="rId3"/>
    <p:sldId id="707" r:id="rId4"/>
    <p:sldId id="699" r:id="rId5"/>
    <p:sldId id="543" r:id="rId6"/>
    <p:sldId id="544" r:id="rId7"/>
    <p:sldId id="520" r:id="rId8"/>
    <p:sldId id="585" r:id="rId9"/>
    <p:sldId id="494" r:id="rId10"/>
    <p:sldId id="708" r:id="rId11"/>
    <p:sldId id="710" r:id="rId12"/>
    <p:sldId id="711" r:id="rId13"/>
    <p:sldId id="698" r:id="rId14"/>
    <p:sldId id="545" r:id="rId15"/>
    <p:sldId id="547" r:id="rId16"/>
    <p:sldId id="588" r:id="rId17"/>
    <p:sldId id="590" r:id="rId18"/>
    <p:sldId id="736" r:id="rId19"/>
    <p:sldId id="602" r:id="rId20"/>
    <p:sldId id="603" r:id="rId21"/>
    <p:sldId id="604" r:id="rId22"/>
    <p:sldId id="737" r:id="rId23"/>
    <p:sldId id="712" r:id="rId24"/>
    <p:sldId id="713" r:id="rId25"/>
    <p:sldId id="714" r:id="rId26"/>
    <p:sldId id="715" r:id="rId27"/>
    <p:sldId id="729" r:id="rId28"/>
    <p:sldId id="720" r:id="rId29"/>
    <p:sldId id="730" r:id="rId30"/>
    <p:sldId id="721" r:id="rId31"/>
    <p:sldId id="722" r:id="rId32"/>
    <p:sldId id="731" r:id="rId33"/>
    <p:sldId id="732" r:id="rId34"/>
    <p:sldId id="724" r:id="rId35"/>
    <p:sldId id="733" r:id="rId36"/>
    <p:sldId id="725" r:id="rId37"/>
    <p:sldId id="726" r:id="rId38"/>
    <p:sldId id="727" r:id="rId39"/>
    <p:sldId id="735" r:id="rId40"/>
    <p:sldId id="734" r:id="rId41"/>
    <p:sldId id="558" r:id="rId42"/>
    <p:sldId id="612" r:id="rId43"/>
    <p:sldId id="613" r:id="rId44"/>
    <p:sldId id="614" r:id="rId45"/>
    <p:sldId id="566" r:id="rId46"/>
    <p:sldId id="561" r:id="rId47"/>
    <p:sldId id="568" r:id="rId48"/>
    <p:sldId id="738" r:id="rId49"/>
    <p:sldId id="589" r:id="rId50"/>
    <p:sldId id="562" r:id="rId51"/>
    <p:sldId id="569" r:id="rId52"/>
    <p:sldId id="689" r:id="rId53"/>
    <p:sldId id="690" r:id="rId54"/>
    <p:sldId id="691" r:id="rId55"/>
    <p:sldId id="692" r:id="rId56"/>
    <p:sldId id="694" r:id="rId57"/>
    <p:sldId id="693" r:id="rId58"/>
    <p:sldId id="695" r:id="rId59"/>
    <p:sldId id="696" r:id="rId60"/>
    <p:sldId id="700" r:id="rId61"/>
    <p:sldId id="593" r:id="rId62"/>
    <p:sldId id="594" r:id="rId63"/>
    <p:sldId id="595" r:id="rId64"/>
    <p:sldId id="596" r:id="rId65"/>
    <p:sldId id="597" r:id="rId66"/>
    <p:sldId id="598" r:id="rId67"/>
    <p:sldId id="599" r:id="rId68"/>
    <p:sldId id="600" r:id="rId69"/>
    <p:sldId id="601" r:id="rId70"/>
    <p:sldId id="618" r:id="rId71"/>
    <p:sldId id="619" r:id="rId72"/>
    <p:sldId id="629" r:id="rId73"/>
    <p:sldId id="630" r:id="rId74"/>
    <p:sldId id="621" r:id="rId75"/>
    <p:sldId id="632" r:id="rId76"/>
    <p:sldId id="739" r:id="rId77"/>
    <p:sldId id="624" r:id="rId78"/>
    <p:sldId id="633" r:id="rId79"/>
    <p:sldId id="635" r:id="rId80"/>
    <p:sldId id="636" r:id="rId81"/>
    <p:sldId id="637" r:id="rId82"/>
    <p:sldId id="639" r:id="rId83"/>
    <p:sldId id="640" r:id="rId84"/>
    <p:sldId id="641" r:id="rId85"/>
    <p:sldId id="643" r:id="rId86"/>
    <p:sldId id="642" r:id="rId87"/>
    <p:sldId id="702" r:id="rId88"/>
    <p:sldId id="644" r:id="rId89"/>
    <p:sldId id="646" r:id="rId90"/>
    <p:sldId id="647" r:id="rId91"/>
    <p:sldId id="645" r:id="rId92"/>
    <p:sldId id="648" r:id="rId93"/>
    <p:sldId id="703" r:id="rId94"/>
    <p:sldId id="704" r:id="rId95"/>
    <p:sldId id="705" r:id="rId96"/>
    <p:sldId id="701" r:id="rId97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  <p14:sldId id="707"/>
          </p14:sldIdLst>
        </p14:section>
        <p14:section name="Scope" id="{5858D8F5-376D-424A-ABA1-EA63A64DCBED}">
          <p14:sldIdLst>
            <p14:sldId id="699"/>
            <p14:sldId id="543"/>
            <p14:sldId id="544"/>
            <p14:sldId id="520"/>
            <p14:sldId id="585"/>
            <p14:sldId id="494"/>
            <p14:sldId id="708"/>
            <p14:sldId id="710"/>
            <p14:sldId id="711"/>
          </p14:sldIdLst>
        </p14:section>
        <p14:section name="Parameters" id="{1E37A3F6-72C7-0C42-BA95-C2309BD36487}">
          <p14:sldIdLst>
            <p14:sldId id="698"/>
            <p14:sldId id="545"/>
            <p14:sldId id="547"/>
            <p14:sldId id="588"/>
            <p14:sldId id="590"/>
            <p14:sldId id="736"/>
            <p14:sldId id="602"/>
            <p14:sldId id="603"/>
            <p14:sldId id="604"/>
            <p14:sldId id="737"/>
            <p14:sldId id="712"/>
            <p14:sldId id="713"/>
            <p14:sldId id="714"/>
            <p14:sldId id="715"/>
            <p14:sldId id="729"/>
            <p14:sldId id="720"/>
            <p14:sldId id="730"/>
            <p14:sldId id="721"/>
            <p14:sldId id="722"/>
            <p14:sldId id="731"/>
            <p14:sldId id="732"/>
            <p14:sldId id="724"/>
            <p14:sldId id="733"/>
            <p14:sldId id="725"/>
            <p14:sldId id="726"/>
            <p14:sldId id="727"/>
            <p14:sldId id="735"/>
            <p14:sldId id="734"/>
            <p14:sldId id="558"/>
            <p14:sldId id="612"/>
            <p14:sldId id="613"/>
            <p14:sldId id="614"/>
            <p14:sldId id="566"/>
            <p14:sldId id="561"/>
            <p14:sldId id="568"/>
            <p14:sldId id="738"/>
            <p14:sldId id="589"/>
            <p14:sldId id="562"/>
            <p14:sldId id="569"/>
            <p14:sldId id="689"/>
            <p14:sldId id="690"/>
            <p14:sldId id="691"/>
            <p14:sldId id="692"/>
            <p14:sldId id="694"/>
            <p14:sldId id="693"/>
            <p14:sldId id="695"/>
            <p14:sldId id="696"/>
          </p14:sldIdLst>
        </p14:section>
        <p14:section name="Return" id="{7E03389B-4D96-1046-946A-304DE2DA607A}">
          <p14:sldIdLst>
            <p14:sldId id="700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18"/>
            <p14:sldId id="619"/>
            <p14:sldId id="629"/>
            <p14:sldId id="630"/>
            <p14:sldId id="621"/>
            <p14:sldId id="632"/>
            <p14:sldId id="739"/>
            <p14:sldId id="624"/>
            <p14:sldId id="633"/>
            <p14:sldId id="635"/>
            <p14:sldId id="636"/>
            <p14:sldId id="637"/>
            <p14:sldId id="639"/>
            <p14:sldId id="640"/>
            <p14:sldId id="641"/>
            <p14:sldId id="643"/>
            <p14:sldId id="642"/>
            <p14:sldId id="702"/>
            <p14:sldId id="644"/>
            <p14:sldId id="646"/>
            <p14:sldId id="647"/>
            <p14:sldId id="645"/>
            <p14:sldId id="648"/>
            <p14:sldId id="703"/>
            <p14:sldId id="704"/>
            <p14:sldId id="705"/>
          </p14:sldIdLst>
        </p14:section>
        <p14:section name="Recap" id="{2D0D1796-9230-BD42-9E4A-2D8922102563}">
          <p14:sldIdLst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DDDD"/>
    <a:srgbClr val="008000"/>
    <a:srgbClr val="FF9300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3" autoAdjust="0"/>
    <p:restoredTop sz="90244" autoAdjust="0"/>
  </p:normalViewPr>
  <p:slideViewPr>
    <p:cSldViewPr>
      <p:cViewPr varScale="1">
        <p:scale>
          <a:sx n="115" d="100"/>
          <a:sy n="115" d="100"/>
        </p:scale>
        <p:origin x="3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only seen methods that take one String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3647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617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</a:t>
            </a:r>
            <a:r>
              <a:rPr lang="en-US" dirty="0" err="1"/>
              <a:t>println</a:t>
            </a:r>
            <a:r>
              <a:rPr lang="en-US" dirty="0"/>
              <a:t> or </a:t>
            </a:r>
            <a:r>
              <a:rPr lang="en-US" dirty="0" err="1"/>
              <a:t>readInt</a:t>
            </a:r>
            <a:r>
              <a:rPr lang="en-US" dirty="0"/>
              <a:t>, we have a method and give it some information</a:t>
            </a:r>
          </a:p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485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declare a variable that you want to pass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76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just talked about how to declare, now let’s talk about how to use</a:t>
            </a:r>
          </a:p>
          <a:p>
            <a:r>
              <a:rPr lang="en-US" dirty="0" err="1"/>
              <a:t>Int</a:t>
            </a:r>
            <a:r>
              <a:rPr lang="en-US" dirty="0"/>
              <a:t> parameter was a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637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this information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6016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call this </a:t>
            </a:r>
            <a:r>
              <a:rPr lang="en-US" dirty="0" err="1"/>
              <a:t>printGreeting</a:t>
            </a:r>
            <a:r>
              <a:rPr lang="en-US" dirty="0"/>
              <a:t>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141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see step by step how this works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847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73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654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7932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4880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8723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81868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8188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6235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7118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330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6280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939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5410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83684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2524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949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see later today how to fix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6199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command would be nice to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1195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5179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1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3100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555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7633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7763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0155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22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6451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7074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38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finishes it “returns” back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9652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already seen </a:t>
            </a:r>
            <a:r>
              <a:rPr lang="en-US"/>
              <a:t>return values!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61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set a variable equal to a method, this tells Java to save</a:t>
            </a:r>
            <a:r>
              <a:rPr lang="en-US" baseline="0" dirty="0"/>
              <a:t> the return value in that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957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set a variable equal to a method, this tells Java to save</a:t>
            </a:r>
            <a:r>
              <a:rPr lang="en-US" baseline="0" dirty="0"/>
              <a:t> the return value in that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97012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358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r>
              <a:rPr lang="en-US" baseline="0" dirty="0"/>
              <a:t>Finally time to learn about what is inside parentheses</a:t>
            </a:r>
            <a:r>
              <a:rPr lang="mr-IN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7967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r>
              <a:rPr lang="en-US" baseline="0" dirty="0"/>
              <a:t>Finally time to learn about what is inside parentheses</a:t>
            </a:r>
            <a:r>
              <a:rPr lang="mr-IN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550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We’re being sloppy—there should be a 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1709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meant returns nothing!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90759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meant returns nothing!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7918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38108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917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.methods can’t share</a:t>
            </a:r>
            <a:r>
              <a:rPr lang="en-US" baseline="0" dirty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0641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50798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6810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86748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you just call </a:t>
            </a:r>
            <a:r>
              <a:rPr lang="en-US" baseline="0" dirty="0" err="1"/>
              <a:t>metersToCm</a:t>
            </a:r>
            <a:r>
              <a:rPr lang="en-US" baseline="0" dirty="0"/>
              <a:t> but don’t save it, it won’t put the 500 anywhere!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8016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9314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3882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86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38982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87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77612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18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methods</a:t>
            </a:r>
            <a:r>
              <a:rPr lang="en-US" baseline="0" dirty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30708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6922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996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Rather than if condition return true else return false, just return the condition!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6851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92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645978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93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9145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939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275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just means executing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7</a:t>
            </a:r>
            <a:br>
              <a:rPr lang="en-US" altLang="x-none" dirty="0"/>
            </a:br>
            <a:r>
              <a:rPr lang="en-US" altLang="x-none" sz="3400" dirty="0"/>
              <a:t>Parameters and Return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5.1-5.4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   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7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5;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w = 2;				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2;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w = 3;				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38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prints 5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prints 10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31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/>
              <a:t>Parameters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5815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/>
              <a:t>Parameters let you provide a method some information when you are calling it.</a:t>
            </a:r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993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204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1" y="1814570"/>
            <a:ext cx="47496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in parentheses (the text to print to the user)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81600" y="3107232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 dirty="0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password(</a:t>
            </a:r>
            <a:r>
              <a:rPr lang="en-US" altLang="x-none" b="1" dirty="0" err="1">
                <a:latin typeface="Consolas" charset="0"/>
              </a:rPr>
              <a:t>int</a:t>
            </a:r>
            <a:r>
              <a:rPr lang="en-US" altLang="x-none" b="1" dirty="0">
                <a:latin typeface="Consolas" charset="0"/>
              </a:rPr>
              <a:t> code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("The password is: " + </a:t>
            </a:r>
            <a:r>
              <a:rPr lang="en-US" altLang="x-none" b="1" dirty="0">
                <a:latin typeface="Consolas" charset="0"/>
              </a:rPr>
              <a:t>code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When </a:t>
            </a:r>
            <a:r>
              <a:rPr lang="en-US" altLang="x-none" dirty="0">
                <a:latin typeface="Consolas" charset="0"/>
              </a:rPr>
              <a:t>password</a:t>
            </a:r>
            <a:r>
              <a:rPr lang="en-US" altLang="x-none" dirty="0"/>
              <a:t> is called, the caller must specify</a:t>
            </a:r>
            <a:br>
              <a:rPr lang="en-US" altLang="x-none" dirty="0"/>
            </a:br>
            <a:r>
              <a:rPr lang="en-US" altLang="x-none" dirty="0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27493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printGreeting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896" y="5486400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(Prints a greeting a certain number of times)</a:t>
            </a:r>
          </a:p>
        </p:txBody>
      </p:sp>
    </p:spTree>
    <p:extLst>
      <p:ext uri="{BB962C8B-B14F-4D97-AF65-F5344CB8AC3E}">
        <p14:creationId xmlns:p14="http://schemas.microsoft.com/office/powerpoint/2010/main" val="78060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Recap: Scope</a:t>
            </a:r>
          </a:p>
          <a:p>
            <a:r>
              <a:rPr lang="en-US" altLang="x-none" sz="3600" dirty="0"/>
              <a:t>Parameters</a:t>
            </a:r>
          </a:p>
          <a:p>
            <a:r>
              <a:rPr lang="en-US" altLang="x-none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nice if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526802"/>
            <a:ext cx="44894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greetings to print)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934200" y="274615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in order to execute.</a:t>
            </a: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75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869B-8CE1-634C-80F5-A06E3DFDEDBF}"/>
              </a:ext>
            </a:extLst>
          </p:cNvPr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401D57-A91E-994B-A88C-5BA1C8D78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5600" y="2590237"/>
            <a:ext cx="381000" cy="6863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857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869B-8CE1-634C-80F5-A06E3DFDEDBF}"/>
              </a:ext>
            </a:extLst>
          </p:cNvPr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401D57-A91E-994B-A88C-5BA1C8D78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5600" y="2590237"/>
            <a:ext cx="381000" cy="6863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757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7300-DBB3-D84B-B1DB-2BF1556F4072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88D798-D14C-9F4E-8093-8D059A9415A9}"/>
              </a:ext>
            </a:extLst>
          </p:cNvPr>
          <p:cNvCxnSpPr>
            <a:cxnSpLocks/>
          </p:cNvCxnSpPr>
          <p:nvPr/>
        </p:nvCxnSpPr>
        <p:spPr bwMode="auto">
          <a:xfrm>
            <a:off x="4495800" y="2590800"/>
            <a:ext cx="2209800" cy="685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244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216520" y="1430432"/>
            <a:ext cx="328868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05A13-68E0-FD4F-82C8-D24C6AF597E5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15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216520" y="1430432"/>
            <a:ext cx="328868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05A13-68E0-FD4F-82C8-D24C6AF597E5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A8567-9D35-E849-BFED-5BD1334AB556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84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1828800"/>
            <a:ext cx="30480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7300-DBB3-D84B-B1DB-2BF1556F4072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4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1828800"/>
            <a:ext cx="30480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7300-DBB3-D84B-B1DB-2BF1556F4072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04594-1A6E-414A-B050-B9B988D7F5A6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1D97-0A61-C746-9816-5FD3BDED8A17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92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Announcements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Assignment 2 is out!</a:t>
            </a:r>
          </a:p>
          <a:p>
            <a:pPr lvl="1"/>
            <a:r>
              <a:rPr lang="en-US" altLang="x-none" sz="3400" dirty="0"/>
              <a:t>Due next Wednesday, 7/11</a:t>
            </a:r>
          </a:p>
          <a:p>
            <a:pPr lvl="1"/>
            <a:r>
              <a:rPr lang="en-US" altLang="x-none" sz="3400" dirty="0"/>
              <a:t>No partners</a:t>
            </a:r>
          </a:p>
          <a:p>
            <a:pPr lvl="1"/>
            <a:r>
              <a:rPr lang="en-US" altLang="x-none" sz="3400" dirty="0"/>
              <a:t>Use the output comparison tool</a:t>
            </a:r>
          </a:p>
          <a:p>
            <a:pPr lvl="1"/>
            <a:r>
              <a:rPr lang="en-US" altLang="x-none" sz="3400" dirty="0"/>
              <a:t>YEAH (Your Early Assignment Help) hours</a:t>
            </a:r>
          </a:p>
          <a:p>
            <a:pPr lvl="2"/>
            <a:r>
              <a:rPr lang="en-US" altLang="x-none" sz="3200"/>
              <a:t>Friday 7/6, 1:30PM-2:20PM in Gates B01</a:t>
            </a:r>
            <a:endParaRPr lang="en-US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2654853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2209800"/>
            <a:ext cx="44196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76F38-863F-774B-AE52-DFBC9B95B9A9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449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470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89013-1B82-754E-B580-C09F820AD228}"/>
              </a:ext>
            </a:extLst>
          </p:cNvPr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230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8AD44-2B5D-FC4C-9A78-348C727FCC5F}"/>
              </a:ext>
            </a:extLst>
          </p:cNvPr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times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97D1C-B234-DD41-831D-B5BBDA09F9B3}"/>
              </a:ext>
            </a:extLst>
          </p:cNvPr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16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216520" y="1430432"/>
            <a:ext cx="328868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05A13-68E0-FD4F-82C8-D24C6AF597E5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46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216520" y="1430432"/>
            <a:ext cx="328868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05A13-68E0-FD4F-82C8-D24C6AF597E5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E4AFB3-ED16-BB4E-82E8-6951CBB1DC49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55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1828800"/>
            <a:ext cx="30480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7300-DBB3-D84B-B1DB-2BF1556F4072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ACCC3-EEFF-E743-A6AD-02CC5395531F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1F5CF-BC9D-A64D-85BE-DAE56F43636F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3945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143000" y="2209800"/>
            <a:ext cx="44196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76F38-863F-774B-AE52-DFBC9B95B9A9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603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times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792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times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4B81F-59BB-2B44-B7DF-462A0F8296CA}"/>
              </a:ext>
            </a:extLst>
          </p:cNvPr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8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/>
              <a:t>Recap: 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364360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4F09CB-4081-5248-A444-22CF91D7D545}"/>
              </a:ext>
            </a:extLst>
          </p:cNvPr>
          <p:cNvSpPr/>
          <p:nvPr/>
        </p:nvSpPr>
        <p:spPr bwMode="auto">
          <a:xfrm>
            <a:off x="190500" y="3322733"/>
            <a:ext cx="71247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  <a:endParaRPr lang="en-US" sz="25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B6D0-ABC3-5D40-8293-26D34FE1E77C}"/>
              </a:ext>
            </a:extLst>
          </p:cNvPr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times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4B66-15C4-9847-AEE9-AAD1AE72C778}"/>
              </a:ext>
            </a:extLst>
          </p:cNvPr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F1FB-F3CF-4F4D-9EFD-3DDAAC85FE9A}"/>
              </a:ext>
            </a:extLst>
          </p:cNvPr>
          <p:cNvSpPr txBox="1"/>
          <p:nvPr/>
        </p:nvSpPr>
        <p:spPr>
          <a:xfrm>
            <a:off x="190500" y="13941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lvl="0" algn="l"/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4B81F-59BB-2B44-B7DF-462A0F8296CA}"/>
              </a:ext>
            </a:extLst>
          </p:cNvPr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times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5DF77-5663-7E41-9DC1-5586A4A09B7A}"/>
              </a:ext>
            </a:extLst>
          </p:cNvPr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15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921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4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2846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Let’s write a program that uses methods and parameters to print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076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define new </a:t>
            </a:r>
            <a:r>
              <a:rPr lang="en-US" b="1" dirty="0"/>
              <a:t>methods</a:t>
            </a:r>
            <a:r>
              <a:rPr lang="en-US" dirty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run</a:t>
            </a:r>
          </a:p>
        </p:txBody>
      </p:sp>
      <p:sp>
        <p:nvSpPr>
          <p:cNvPr id="1176584" name="Line 8"/>
          <p:cNvSpPr>
            <a:spLocks noChangeShapeType="1"/>
          </p:cNvSpPr>
          <p:nvPr/>
        </p:nvSpPr>
        <p:spPr bwMode="auto">
          <a:xfrm>
            <a:off x="4737100" y="4560888"/>
            <a:ext cx="18066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76585" name="Text Box 9"/>
          <p:cNvSpPr txBox="1">
            <a:spLocks noChangeArrowheads="1"/>
          </p:cNvSpPr>
          <p:nvPr/>
        </p:nvSpPr>
        <p:spPr bwMode="auto">
          <a:xfrm>
            <a:off x="6638858" y="3706813"/>
            <a:ext cx="159074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**********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   *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   *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**********</a:t>
            </a:r>
          </a:p>
        </p:txBody>
      </p: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429000" y="4360863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sp>
        <p:nvSpPr>
          <p:cNvPr id="1176589" name="Line 13"/>
          <p:cNvSpPr>
            <a:spLocks noChangeShapeType="1"/>
          </p:cNvSpPr>
          <p:nvPr/>
        </p:nvSpPr>
        <p:spPr bwMode="auto">
          <a:xfrm>
            <a:off x="4737100" y="5262563"/>
            <a:ext cx="18066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6696176" y="5154613"/>
            <a:ext cx="1457224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*******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*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*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     *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*******</a:t>
            </a:r>
          </a:p>
        </p:txBody>
      </p: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24238" y="5062508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E42D884-BA60-7C49-ADF9-80AFC974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x-none" b="1"/>
              <a:t>parameter</a:t>
            </a:r>
            <a:r>
              <a:rPr lang="en-US" altLang="x-none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/>
          </a:p>
          <a:p>
            <a:pPr lvl="1">
              <a:lnSpc>
                <a:spcPct val="110000"/>
              </a:lnSpc>
            </a:pPr>
            <a:r>
              <a:rPr lang="en-US" altLang="x-none"/>
              <a:t>Write a method </a:t>
            </a:r>
            <a:r>
              <a:rPr lang="en-US" altLang="x-none" b="1"/>
              <a:t>drawB</a:t>
            </a:r>
            <a:r>
              <a:rPr lang="en-US" altLang="x-none" b="1">
                <a:latin typeface="Consolas" charset="0"/>
              </a:rPr>
              <a:t>ox</a:t>
            </a:r>
            <a:r>
              <a:rPr lang="en-US" altLang="x-none"/>
              <a:t> 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declaring </a:t>
            </a:r>
            <a:r>
              <a:rPr lang="en-US" altLang="x-none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calling</a:t>
            </a:r>
            <a:r>
              <a:rPr lang="en-US" altLang="x-none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4" grpId="0" animBg="1"/>
      <p:bldP spid="1176585" grpId="0"/>
      <p:bldP spid="1176582" grpId="0" animBg="1"/>
      <p:bldP spid="1176583" grpId="0" animBg="1"/>
      <p:bldP spid="1176586" grpId="0"/>
      <p:bldP spid="1176589" grpId="0" animBg="1"/>
      <p:bldP spid="1176590" grpId="0"/>
      <p:bldP spid="1176587" grpId="0" animBg="1"/>
      <p:bldP spid="1176591" grpId="0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64543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2954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124200"/>
            <a:ext cx="2438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36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524000"/>
            <a:ext cx="3810000" cy="5411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7620000" cy="990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35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74250-68C8-1B4C-9676-9CD6B919B069}"/>
              </a:ext>
            </a:extLst>
          </p:cNvPr>
          <p:cNvSpPr/>
          <p:nvPr/>
        </p:nvSpPr>
        <p:spPr bwMode="auto">
          <a:xfrm>
            <a:off x="2590800" y="21336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52FA6-93B3-544E-B3BE-264D78754408}"/>
              </a:ext>
            </a:extLst>
          </p:cNvPr>
          <p:cNvSpPr/>
          <p:nvPr/>
        </p:nvSpPr>
        <p:spPr bwMode="auto">
          <a:xfrm>
            <a:off x="1143000" y="4419600"/>
            <a:ext cx="2438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8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drawLine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581564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drawLi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ne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            	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   			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                      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();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747854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5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- 2;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 ");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711201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</p:txBody>
      </p:sp>
    </p:spTree>
    <p:extLst>
      <p:ext uri="{BB962C8B-B14F-4D97-AF65-F5344CB8AC3E}">
        <p14:creationId xmlns:p14="http://schemas.microsoft.com/office/powerpoint/2010/main" val="636323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run(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(7, 6);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1905000"/>
            <a:ext cx="28194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211014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231862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/>
              <a:t>Return values let you give back some information when a method is finished.</a:t>
            </a:r>
          </a:p>
        </p:txBody>
      </p:sp>
    </p:spTree>
    <p:extLst>
      <p:ext uri="{BB962C8B-B14F-4D97-AF65-F5344CB8AC3E}">
        <p14:creationId xmlns:p14="http://schemas.microsoft.com/office/powerpoint/2010/main" val="1727217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9243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4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81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27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394301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1817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20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 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524489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9292" y="5486400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(Returns the given number of m as cm)</a:t>
            </a:r>
          </a:p>
        </p:txBody>
      </p:sp>
    </p:spTree>
    <p:extLst>
      <p:ext uri="{BB962C8B-B14F-4D97-AF65-F5344CB8AC3E}">
        <p14:creationId xmlns:p14="http://schemas.microsoft.com/office/powerpoint/2010/main" val="18821522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5847" y="1191678"/>
            <a:ext cx="3194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meters)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0561" y="1737250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53118" y="273067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72761" y="2884449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679138"/>
            <a:ext cx="53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finishes, it returns the number of cm, and we put that in this variable.</a:t>
            </a:r>
          </a:p>
        </p:txBody>
      </p:sp>
      <p:sp>
        <p:nvSpPr>
          <p:cNvPr id="10" name="Freeform 9"/>
          <p:cNvSpPr/>
          <p:nvPr/>
        </p:nvSpPr>
        <p:spPr>
          <a:xfrm>
            <a:off x="2971800" y="297180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 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9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	 ... 	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221" y="1291537"/>
            <a:ext cx="5675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(Void meant returns nothing)</a:t>
            </a: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96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9D73E-060D-4A42-B1BE-EA9A3D736607}"/>
              </a:ext>
            </a:extLst>
          </p:cNvPr>
          <p:cNvSpPr txBox="1"/>
          <p:nvPr/>
        </p:nvSpPr>
        <p:spPr>
          <a:xfrm>
            <a:off x="344220" y="1630047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47373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81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 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to the section of code where a variable can be accessed.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Scope 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code block in which the variable was 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braces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953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63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5638800"/>
            <a:ext cx="3505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811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01917" y="4200792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6562778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D56F81-EE6B-EC47-BD88-16ECE295089E}"/>
              </a:ext>
            </a:extLst>
          </p:cNvPr>
          <p:cNvSpPr/>
          <p:nvPr/>
        </p:nvSpPr>
        <p:spPr bwMode="auto">
          <a:xfrm>
            <a:off x="2801917" y="4200792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4812511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(cm + " centimeters.");</a:t>
            </a:r>
            <a:endParaRPr lang="en-US" sz="25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044546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"cm."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10" y="5410200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If a method returns something, you can use </a:t>
            </a:r>
            <a:r>
              <a:rPr lang="en-US" sz="260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it directly in an expression!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03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Parameters vs. Return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return</a:t>
            </a:r>
            <a:r>
              <a:rPr lang="en-US" altLang="x-none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Parameters send information </a:t>
            </a:r>
            <a:r>
              <a:rPr lang="en-US" altLang="x-none" i="1" dirty="0"/>
              <a:t>in </a:t>
            </a:r>
            <a:r>
              <a:rPr lang="en-US" altLang="x-none" dirty="0"/>
              <a:t>from the caller to the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Return values send information </a:t>
            </a:r>
            <a:r>
              <a:rPr lang="en-US" altLang="x-none" i="1" dirty="0"/>
              <a:t>out </a:t>
            </a:r>
            <a:r>
              <a:rPr lang="en-US" altLang="x-none" dirty="0"/>
              <a:t>from a method to its caller.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A call to the method can be used as part of an expression.</a:t>
            </a:r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1">
              <a:lnSpc>
                <a:spcPct val="110000"/>
              </a:lnSpc>
            </a:pPr>
            <a:r>
              <a:rPr lang="en-US" altLang="x-none" b="1" dirty="0"/>
              <a:t>Q:</a:t>
            </a:r>
            <a:r>
              <a:rPr lang="en-US" altLang="x-none" dirty="0"/>
              <a:t> Why return?  Why not just </a:t>
            </a:r>
            <a:r>
              <a:rPr lang="en-US" altLang="x-none" dirty="0" err="1"/>
              <a:t>println</a:t>
            </a:r>
            <a:r>
              <a:rPr lang="en-US" altLang="x-none" dirty="0"/>
              <a:t> the result value?</a:t>
            </a:r>
          </a:p>
        </p:txBody>
      </p:sp>
      <p:grpSp>
        <p:nvGrpSpPr>
          <p:cNvPr id="1200144" name="Group 16"/>
          <p:cNvGrpSpPr>
            <a:grpSpLocks/>
          </p:cNvGrpSpPr>
          <p:nvPr/>
        </p:nvGrpSpPr>
        <p:grpSpPr bwMode="auto">
          <a:xfrm>
            <a:off x="1752600" y="3352800"/>
            <a:ext cx="5638800" cy="2438400"/>
            <a:chOff x="1296" y="2246"/>
            <a:chExt cx="3552" cy="1536"/>
          </a:xfrm>
        </p:grpSpPr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296" y="2864"/>
              <a:ext cx="5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run</a:t>
              </a:r>
            </a:p>
          </p:txBody>
        </p:sp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V="1">
              <a:off x="1996" y="2306"/>
              <a:ext cx="11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132" y="2246"/>
              <a:ext cx="152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Math.abs(-42)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2116" y="2286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-42</a:t>
              </a:r>
            </a:p>
          </p:txBody>
        </p:sp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>
              <a:off x="1975" y="3059"/>
              <a:ext cx="1153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3132" y="3526"/>
              <a:ext cx="171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Math.round(2.71)</a:t>
              </a:r>
            </a:p>
          </p:txBody>
        </p:sp>
        <p:sp>
          <p:nvSpPr>
            <p:cNvPr id="1200139" name="Line 11"/>
            <p:cNvSpPr>
              <a:spLocks noChangeShapeType="1"/>
            </p:cNvSpPr>
            <p:nvPr/>
          </p:nvSpPr>
          <p:spPr bwMode="auto">
            <a:xfrm flipH="1" flipV="1">
              <a:off x="1936" y="3120"/>
              <a:ext cx="1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496" y="30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2.71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H="1">
              <a:off x="2115" y="2498"/>
              <a:ext cx="101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2592" y="267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42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2208" y="339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8247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Methods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2954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visibility  type  </a:t>
            </a:r>
            <a:r>
              <a:rPr lang="en-US" b="1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nameOfMethod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9901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 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7147" y="4691512"/>
            <a:ext cx="2522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w goes away here 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w is created here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8E4F08CE-EA52-2E4E-B242-2CBC469E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4BDDA-EB0F-0C41-987C-3167CC83240D}"/>
              </a:ext>
            </a:extLst>
          </p:cNvPr>
          <p:cNvSpPr txBox="1"/>
          <p:nvPr/>
        </p:nvSpPr>
        <p:spPr>
          <a:xfrm>
            <a:off x="-27278" y="4111426"/>
            <a:ext cx="15833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27FF"/>
                </a:solidFill>
                <a:latin typeface="+mj-lt"/>
              </a:rPr>
              <a:t>w</a:t>
            </a:r>
            <a:r>
              <a:rPr lang="en-US" sz="2400" dirty="0">
                <a:solidFill>
                  <a:srgbClr val="0027FF"/>
                </a:solidFill>
              </a:rPr>
              <a:t>’s scope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6232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0595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number % 2 == 0;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5801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Return</a:t>
            </a:r>
            <a:r>
              <a:rPr lang="en-US" sz="3200" dirty="0"/>
              <a:t> </a:t>
            </a:r>
            <a:r>
              <a:rPr lang="en-US" sz="3200" i="1" dirty="0"/>
              <a:t>ends</a:t>
            </a:r>
            <a:r>
              <a:rPr lang="en-US" sz="3200" dirty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multiplyByTwo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world?"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 executed!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89307723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Return</a:t>
            </a:r>
            <a:r>
              <a:rPr lang="en-US" sz="3200" dirty="0"/>
              <a:t> </a:t>
            </a:r>
            <a:r>
              <a:rPr lang="en-US" sz="3200" i="1" dirty="0"/>
              <a:t>ends</a:t>
            </a:r>
            <a:r>
              <a:rPr lang="en-US" sz="3200" dirty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75" y="1223963"/>
            <a:ext cx="85248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max(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num1,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(num1 &gt;= 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num1;</a:t>
            </a:r>
            <a:endParaRPr lang="en-US" altLang="ja-JP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num2; 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here only if num1 &lt; num2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(max(2,3));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l"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2961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a Bug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761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Fixed!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feeling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just fine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x =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5"!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return x;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4301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/>
              <a:t>Recap: Scope</a:t>
            </a:r>
          </a:p>
          <a:p>
            <a:r>
              <a:rPr lang="en-US" altLang="x-none" sz="3600"/>
              <a:t>Parameters</a:t>
            </a:r>
            <a:endParaRPr lang="en-US" altLang="x-none" sz="3600" dirty="0"/>
          </a:p>
          <a:p>
            <a:r>
              <a:rPr lang="en-US" altLang="x-none" sz="3600" dirty="0"/>
              <a:t>Return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/>
              <a:t>Next time: Strings (new variable type!)</a:t>
            </a:r>
          </a:p>
        </p:txBody>
      </p:sp>
    </p:spTree>
    <p:extLst>
      <p:ext uri="{BB962C8B-B14F-4D97-AF65-F5344CB8AC3E}">
        <p14:creationId xmlns:p14="http://schemas.microsoft.com/office/powerpoint/2010/main" val="9666480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15431</TotalTime>
  <Words>2406</Words>
  <Application>Microsoft Macintosh PowerPoint</Application>
  <PresentationFormat>On-screen Show (4:3)</PresentationFormat>
  <Paragraphs>1070</Paragraphs>
  <Slides>96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11" baseType="lpstr">
      <vt:lpstr>ＭＳ Ｐゴシック</vt:lpstr>
      <vt:lpstr>Andale Mono</vt:lpstr>
      <vt:lpstr>Arial</vt:lpstr>
      <vt:lpstr>Calibri</vt:lpstr>
      <vt:lpstr>Chalkboard</vt:lpstr>
      <vt:lpstr>Consolas</vt:lpstr>
      <vt:lpstr>Courier</vt:lpstr>
      <vt:lpstr>Courier New</vt:lpstr>
      <vt:lpstr>Mangal</vt:lpstr>
      <vt:lpstr>Tahoma</vt:lpstr>
      <vt:lpstr>Times</vt:lpstr>
      <vt:lpstr>Times New Roman</vt:lpstr>
      <vt:lpstr>Verdana</vt:lpstr>
      <vt:lpstr>Wingdings</vt:lpstr>
      <vt:lpstr>Default Design</vt:lpstr>
      <vt:lpstr>CS 106A, Lecture 7 Parameters and Return</vt:lpstr>
      <vt:lpstr>Plan For Today</vt:lpstr>
      <vt:lpstr>Announcements</vt:lpstr>
      <vt:lpstr>Plan For Today</vt:lpstr>
      <vt:lpstr>Methods in Java</vt:lpstr>
      <vt:lpstr>Methods in Java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Plan For Today</vt:lpstr>
      <vt:lpstr>Parameters</vt:lpstr>
      <vt:lpstr>Methods = Toasters</vt:lpstr>
      <vt:lpstr>Example: readInt</vt:lpstr>
      <vt:lpstr>Example: readInt</vt:lpstr>
      <vt:lpstr>Declaring a parameter</vt:lpstr>
      <vt:lpstr>Example: printGreeting</vt:lpstr>
      <vt:lpstr>Wouldn’t it be nice if…</vt:lpstr>
      <vt:lpstr>Methods with Parameters</vt:lpstr>
      <vt:lpstr>Passing a parameter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 are Copies</vt:lpstr>
      <vt:lpstr>Parameters are Copies</vt:lpstr>
      <vt:lpstr>Parameters are Copies</vt:lpstr>
      <vt:lpstr>Parameters are Copies</vt:lpstr>
      <vt:lpstr>Multiple parameters</vt:lpstr>
      <vt:lpstr>Drawing boxes</vt:lpstr>
      <vt:lpstr>drawBox</vt:lpstr>
      <vt:lpstr>drawBox</vt:lpstr>
      <vt:lpstr>drawBox</vt:lpstr>
      <vt:lpstr>Parameters</vt:lpstr>
      <vt:lpstr>drawBox</vt:lpstr>
      <vt:lpstr>drawBox</vt:lpstr>
      <vt:lpstr>drawBox</vt:lpstr>
      <vt:lpstr>drawBox</vt:lpstr>
      <vt:lpstr>drawBox</vt:lpstr>
      <vt:lpstr>drawBox</vt:lpstr>
      <vt:lpstr>line</vt:lpstr>
      <vt:lpstr>boxSide</vt:lpstr>
      <vt:lpstr>boxSide</vt:lpstr>
      <vt:lpstr>Plan For Today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metersToCm</vt:lpstr>
      <vt:lpstr>Example: metersToCm</vt:lpstr>
      <vt:lpstr>Example: metersToCm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Parameters vs. Return</vt:lpstr>
      <vt:lpstr>Methods</vt:lpstr>
      <vt:lpstr>Returning Booleans</vt:lpstr>
      <vt:lpstr>Returning Booleans</vt:lpstr>
      <vt:lpstr>Returning Booleans</vt:lpstr>
      <vt:lpstr>Returning Booleans</vt:lpstr>
      <vt:lpstr>Return</vt:lpstr>
      <vt:lpstr>Return</vt:lpstr>
      <vt:lpstr>Revisiting a Bug</vt:lpstr>
      <vt:lpstr>Fixed!</vt:lpstr>
      <vt:lpstr>Recap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1330</cp:revision>
  <cp:lastPrinted>2018-07-05T18:23:21Z</cp:lastPrinted>
  <dcterms:created xsi:type="dcterms:W3CDTF">2008-06-28T20:57:21Z</dcterms:created>
  <dcterms:modified xsi:type="dcterms:W3CDTF">2018-07-05T20:01:58Z</dcterms:modified>
</cp:coreProperties>
</file>