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7"/>
  </p:notesMasterIdLst>
  <p:sldIdLst>
    <p:sldId id="256" r:id="rId2"/>
    <p:sldId id="404" r:id="rId3"/>
    <p:sldId id="440" r:id="rId4"/>
    <p:sldId id="470" r:id="rId5"/>
    <p:sldId id="469" r:id="rId6"/>
    <p:sldId id="460" r:id="rId7"/>
    <p:sldId id="408" r:id="rId8"/>
    <p:sldId id="410" r:id="rId9"/>
    <p:sldId id="562" r:id="rId10"/>
    <p:sldId id="412" r:id="rId11"/>
    <p:sldId id="461" r:id="rId12"/>
    <p:sldId id="563" r:id="rId13"/>
    <p:sldId id="564" r:id="rId14"/>
    <p:sldId id="565" r:id="rId15"/>
    <p:sldId id="462" r:id="rId16"/>
    <p:sldId id="566" r:id="rId17"/>
    <p:sldId id="567" r:id="rId18"/>
    <p:sldId id="568" r:id="rId19"/>
    <p:sldId id="569" r:id="rId20"/>
    <p:sldId id="463" r:id="rId21"/>
    <p:sldId id="436" r:id="rId22"/>
    <p:sldId id="464" r:id="rId23"/>
    <p:sldId id="449" r:id="rId24"/>
    <p:sldId id="450" r:id="rId25"/>
    <p:sldId id="445" r:id="rId26"/>
    <p:sldId id="446" r:id="rId27"/>
    <p:sldId id="447" r:id="rId28"/>
    <p:sldId id="451" r:id="rId29"/>
    <p:sldId id="452" r:id="rId30"/>
    <p:sldId id="575" r:id="rId31"/>
    <p:sldId id="576" r:id="rId32"/>
    <p:sldId id="574" r:id="rId33"/>
    <p:sldId id="453" r:id="rId34"/>
    <p:sldId id="454" r:id="rId35"/>
    <p:sldId id="455" r:id="rId36"/>
    <p:sldId id="570" r:id="rId37"/>
    <p:sldId id="456" r:id="rId38"/>
    <p:sldId id="457" r:id="rId39"/>
    <p:sldId id="458" r:id="rId40"/>
    <p:sldId id="571" r:id="rId41"/>
    <p:sldId id="572" r:id="rId42"/>
    <p:sldId id="573" r:id="rId43"/>
    <p:sldId id="459" r:id="rId44"/>
    <p:sldId id="471" r:id="rId45"/>
    <p:sldId id="46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04"/>
            <p14:sldId id="440"/>
          </p14:sldIdLst>
        </p14:section>
        <p14:section name="Announcements" id="{011C2540-F082-C046-A4EE-4C6542C85474}">
          <p14:sldIdLst>
            <p14:sldId id="470"/>
            <p14:sldId id="469"/>
          </p14:sldIdLst>
        </p14:section>
        <p14:section name="Recap" id="{1B89964F-288C-154A-8EDF-9B17244B4AF0}">
          <p14:sldIdLst>
            <p14:sldId id="460"/>
            <p14:sldId id="408"/>
            <p14:sldId id="410"/>
            <p14:sldId id="562"/>
            <p14:sldId id="412"/>
          </p14:sldIdLst>
        </p14:section>
        <p14:section name="toString" id="{44362322-DCD8-A54F-99F5-D8E3A9520356}">
          <p14:sldIdLst>
            <p14:sldId id="461"/>
            <p14:sldId id="563"/>
            <p14:sldId id="564"/>
            <p14:sldId id="565"/>
          </p14:sldIdLst>
        </p14:section>
        <p14:section name="this" id="{162AC667-10F1-2641-B76C-05509305BFC5}">
          <p14:sldIdLst>
            <p14:sldId id="462"/>
            <p14:sldId id="566"/>
            <p14:sldId id="567"/>
            <p14:sldId id="568"/>
            <p14:sldId id="569"/>
          </p14:sldIdLst>
        </p14:section>
        <p14:section name="Employee" id="{6BCA0DB2-6713-6042-B720-255D0848002B}">
          <p14:sldIdLst>
            <p14:sldId id="463"/>
            <p14:sldId id="436"/>
          </p14:sldIdLst>
        </p14:section>
        <p14:section name="Inheritance" id="{4E88DAE6-CBF9-A34E-BD0E-063E528DF21E}">
          <p14:sldIdLst>
            <p14:sldId id="464"/>
            <p14:sldId id="449"/>
            <p14:sldId id="450"/>
            <p14:sldId id="445"/>
            <p14:sldId id="446"/>
            <p14:sldId id="447"/>
            <p14:sldId id="451"/>
            <p14:sldId id="452"/>
            <p14:sldId id="575"/>
            <p14:sldId id="576"/>
            <p14:sldId id="574"/>
            <p14:sldId id="453"/>
            <p14:sldId id="454"/>
            <p14:sldId id="455"/>
            <p14:sldId id="570"/>
            <p14:sldId id="456"/>
            <p14:sldId id="457"/>
            <p14:sldId id="458"/>
            <p14:sldId id="571"/>
            <p14:sldId id="572"/>
            <p14:sldId id="573"/>
            <p14:sldId id="459"/>
          </p14:sldIdLst>
        </p14:section>
        <p14:section name="Recap" id="{C774D19C-38E6-0046-B0BB-7137666FFCC7}">
          <p14:sldIdLst>
            <p14:sldId id="471"/>
            <p14:sldId id="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10"/>
    <p:restoredTop sz="90650"/>
  </p:normalViewPr>
  <p:slideViewPr>
    <p:cSldViewPr snapToGrid="0" snapToObjects="1">
      <p:cViewPr varScale="1">
        <p:scale>
          <a:sx n="99" d="100"/>
          <a:sy n="99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functionality</a:t>
            </a:r>
            <a:r>
              <a:rPr lang="en-US" baseline="0" dirty="0"/>
              <a:t> to Employee it adds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say </a:t>
            </a:r>
            <a:r>
              <a:rPr lang="en-US" dirty="0" err="1"/>
              <a:t>canvas.getElementAt</a:t>
            </a:r>
            <a:r>
              <a:rPr lang="en-US" dirty="0"/>
              <a:t>,</a:t>
            </a:r>
            <a:r>
              <a:rPr lang="en-US" baseline="0" dirty="0"/>
              <a:t> but we want to decompose all our graphics code out into the </a:t>
            </a:r>
            <a:r>
              <a:rPr lang="en-US" baseline="0" dirty="0" err="1"/>
              <a:t>MyCanvas</a:t>
            </a:r>
            <a:r>
              <a:rPr lang="en-US" baseline="0" dirty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say </a:t>
            </a:r>
            <a:r>
              <a:rPr lang="en-US" dirty="0" err="1"/>
              <a:t>canvas.getElementAt</a:t>
            </a:r>
            <a:r>
              <a:rPr lang="en-US" dirty="0"/>
              <a:t>,</a:t>
            </a:r>
            <a:r>
              <a:rPr lang="en-US" baseline="0" dirty="0"/>
              <a:t> but we want to decompose all our graphics code out into the </a:t>
            </a:r>
            <a:r>
              <a:rPr lang="en-US" baseline="0" dirty="0" err="1"/>
              <a:t>MyCanvas</a:t>
            </a:r>
            <a:r>
              <a:rPr lang="en-US" baseline="0" dirty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106A, Lecture 22</a:t>
            </a:r>
            <a:br>
              <a:rPr lang="en-US" dirty="0"/>
            </a:br>
            <a:r>
              <a:rPr lang="en-US" dirty="0"/>
              <a:t>More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6</a:t>
            </a:r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740" y="3686060"/>
            <a:ext cx="3714520" cy="65458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Let’s see the code!</a:t>
            </a:r>
          </a:p>
        </p:txBody>
      </p:sp>
    </p:spTree>
    <p:extLst>
      <p:ext uri="{BB962C8B-B14F-4D97-AF65-F5344CB8AC3E}">
        <p14:creationId xmlns:p14="http://schemas.microsoft.com/office/powerpoint/2010/main" val="167475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/>
              <a:t>toString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Preview: 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Printing Variables</a:t>
            </a: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By default, Java doesn't know how to print objects.</a:t>
            </a:r>
            <a:endParaRPr lang="en-US" altLang="x-none" sz="800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 ba1 = new </a:t>
            </a: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("Marty", 1.25);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x-none" sz="2000" dirty="0" err="1">
                <a:solidFill>
                  <a:srgbClr val="8C1515"/>
                </a:solidFill>
                <a:latin typeface="Consolas" charset="0"/>
              </a:rPr>
              <a:t>println</a:t>
            </a:r>
            <a:r>
              <a:rPr lang="en-US" altLang="x-none" sz="2000" dirty="0">
                <a:solidFill>
                  <a:srgbClr val="8C1515"/>
                </a:solidFill>
                <a:latin typeface="Consolas" charset="0"/>
              </a:rPr>
              <a:t>("ba1 is " + ba1);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ba1 is BankAccount@9e8c34</a:t>
            </a:r>
            <a:endParaRPr lang="en-US" altLang="x-none" sz="2000" dirty="0">
              <a:solidFill>
                <a:srgbClr val="8C1515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b="1" dirty="0">
              <a:solidFill>
                <a:srgbClr val="008080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better, but cumbersome to write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("ba1 is " + ba1.getName() + " with $"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x-none" sz="2000" dirty="0">
                <a:latin typeface="Consolas" charset="0"/>
              </a:rPr>
              <a:t>        + ba1.getBalance());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ba1 is Marty with $1.25</a:t>
            </a: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desired behavior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("ba1 is " + </a:t>
            </a:r>
            <a:r>
              <a:rPr lang="en-US" altLang="x-none" sz="2000" b="1" dirty="0">
                <a:solidFill>
                  <a:srgbClr val="003399"/>
                </a:solidFill>
                <a:latin typeface="Consolas" charset="0"/>
              </a:rPr>
              <a:t>ba1</a:t>
            </a:r>
            <a:r>
              <a:rPr lang="en-US" altLang="x-none" sz="2000" dirty="0">
                <a:latin typeface="Consolas" charset="0"/>
              </a:rPr>
              <a:t>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ba1 is Marty with $1.25</a:t>
            </a:r>
          </a:p>
        </p:txBody>
      </p:sp>
    </p:spTree>
    <p:extLst>
      <p:ext uri="{BB962C8B-B14F-4D97-AF65-F5344CB8AC3E}">
        <p14:creationId xmlns:p14="http://schemas.microsoft.com/office/powerpoint/2010/main" val="1640730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0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0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Tahoma" charset="0"/>
                <a:cs typeface="Tahoma" charset="0"/>
              </a:rPr>
              <a:t>The </a:t>
            </a:r>
            <a:r>
              <a:rPr lang="en-US" altLang="x-none" dirty="0" err="1">
                <a:ea typeface="Tahoma" charset="0"/>
                <a:cs typeface="Tahoma" charset="0"/>
              </a:rPr>
              <a:t>toString</a:t>
            </a:r>
            <a:r>
              <a:rPr lang="en-US" altLang="x-none" dirty="0">
                <a:ea typeface="Tahoma" charset="0"/>
                <a:cs typeface="Tahoma" charset="0"/>
              </a:rPr>
              <a:t> Method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x-none" i="1" dirty="0"/>
              <a:t>A special method in a class that tells Java how to convert an object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x-none" i="1" dirty="0"/>
              <a:t>into a string.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ba1 = new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("Marty", 1.25);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("ba1 is " + </a:t>
            </a:r>
            <a:r>
              <a:rPr lang="en-US" altLang="x-none" b="1" dirty="0">
                <a:latin typeface="Consolas" charset="0"/>
              </a:rPr>
              <a:t>ba1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008080"/>
                </a:solidFill>
                <a:latin typeface="Consolas" charset="0"/>
              </a:rPr>
              <a:t>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the above code is really calling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("ba1 is " + ba1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.toString()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110000"/>
              </a:lnSpc>
            </a:pPr>
            <a:r>
              <a:rPr lang="en-US" altLang="x-none" dirty="0"/>
              <a:t>Every class has a </a:t>
            </a:r>
            <a:r>
              <a:rPr lang="en-US" altLang="x-none" dirty="0" err="1">
                <a:latin typeface="Consolas" charset="0"/>
              </a:rPr>
              <a:t>toString</a:t>
            </a:r>
            <a:r>
              <a:rPr lang="en-US" altLang="x-none" dirty="0"/>
              <a:t>, even if it isn't in your code.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Default: class's name </a:t>
            </a:r>
            <a:r>
              <a:rPr lang="en-US" altLang="x-none" dirty="0">
                <a:latin typeface="Consolas" charset="0"/>
              </a:rPr>
              <a:t>@</a:t>
            </a:r>
            <a:r>
              <a:rPr lang="en-US" altLang="x-none" dirty="0"/>
              <a:t> object's memory address  </a:t>
            </a:r>
            <a:r>
              <a:rPr lang="en-US" altLang="x-none" sz="1800" dirty="0"/>
              <a:t>(base 16)</a:t>
            </a:r>
            <a:endParaRPr lang="en-US" altLang="x-none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BankAccount@9e8c34</a:t>
            </a:r>
          </a:p>
        </p:txBody>
      </p:sp>
    </p:spTree>
    <p:extLst>
      <p:ext uri="{BB962C8B-B14F-4D97-AF65-F5344CB8AC3E}">
        <p14:creationId xmlns:p14="http://schemas.microsoft.com/office/powerpoint/2010/main" val="34379995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Tahoma" charset="0"/>
                <a:cs typeface="Tahoma" charset="0"/>
              </a:rPr>
              <a:t>The </a:t>
            </a:r>
            <a:r>
              <a:rPr lang="en-US" altLang="x-none" dirty="0" err="1">
                <a:ea typeface="Tahoma" charset="0"/>
                <a:cs typeface="Tahoma" charset="0"/>
              </a:rPr>
              <a:t>toString</a:t>
            </a:r>
            <a:r>
              <a:rPr lang="en-US" altLang="x-none" dirty="0">
                <a:ea typeface="Tahoma" charset="0"/>
                <a:cs typeface="Tahoma" charset="0"/>
              </a:rPr>
              <a:t> Method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public String toString()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    </a:t>
            </a:r>
            <a:r>
              <a:rPr lang="en-US" altLang="x-none" b="1" i="1">
                <a:latin typeface="Consolas" charset="0"/>
              </a:rPr>
              <a:t>code that returns a String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	    representing this object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Method name, return, and parameters must match exactly.</a:t>
            </a:r>
          </a:p>
          <a:p>
            <a:pPr lvl="1"/>
            <a:endParaRPr lang="en-US" altLang="x-none"/>
          </a:p>
          <a:p>
            <a:pPr lvl="1"/>
            <a:r>
              <a:rPr lang="en-US" altLang="x-none"/>
              <a:t>Example: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solidFill>
                  <a:srgbClr val="008000"/>
                </a:solidFill>
                <a:latin typeface="Consolas" charset="0"/>
              </a:rPr>
              <a:t>	// Returns a String representing this account.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public String </a:t>
            </a:r>
            <a:r>
              <a:rPr lang="en-US" altLang="x-none" b="1">
                <a:latin typeface="Consolas" charset="0"/>
              </a:rPr>
              <a:t>toString</a:t>
            </a:r>
            <a:r>
              <a:rPr lang="en-US" altLang="x-none">
                <a:latin typeface="Consolas" charset="0"/>
              </a:rPr>
              <a:t>()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    return name + " has $" + balance;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54075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Preview: 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“this” Keyword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b="1" dirty="0">
                <a:latin typeface="Consolas" charset="0"/>
              </a:rPr>
              <a:t>this</a:t>
            </a:r>
            <a:r>
              <a:rPr lang="en-US" altLang="x-none" dirty="0"/>
              <a:t>: Refers to the object on which a method is currently being called</a:t>
            </a:r>
            <a:endParaRPr lang="en-US" altLang="x-none" sz="2100" dirty="0"/>
          </a:p>
          <a:p>
            <a:pPr marL="0" indent="0">
              <a:buNone/>
            </a:pPr>
            <a:endParaRPr lang="en-US" altLang="x-none" sz="2100" dirty="0"/>
          </a:p>
          <a:p>
            <a:pPr marL="0" indent="0"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BankAccount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ba1 = new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BankAccount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ba1.deposit(5);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in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BankAccount.java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public void deposit(double amount) {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	// for code above, “this” -&gt; ba1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84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“this”</a:t>
            </a:r>
          </a:p>
        </p:txBody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/>
              <a:t>Sometimes we want to name parameters the same as instance variables.</a:t>
            </a:r>
          </a:p>
          <a:p>
            <a:pPr lvl="1">
              <a:buFontTx/>
              <a:buNone/>
            </a:pPr>
            <a:endParaRPr lang="en-US" altLang="x-none" sz="9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 err="1">
                <a:latin typeface="Consolas" charset="0"/>
              </a:rPr>
              <a:t>newName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    name = </a:t>
            </a:r>
            <a:r>
              <a:rPr lang="en-US" altLang="x-none" b="1" dirty="0" err="1">
                <a:latin typeface="Consolas" charset="0"/>
              </a:rPr>
              <a:t>newName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Here, the parameter to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/>
              <a:t> is named </a:t>
            </a:r>
            <a:r>
              <a:rPr lang="en-US" altLang="x-none" dirty="0" err="1">
                <a:latin typeface="Consolas" charset="0"/>
              </a:rPr>
              <a:t>newName</a:t>
            </a:r>
            <a:r>
              <a:rPr lang="en-US" altLang="x-none" dirty="0"/>
              <a:t> to be distinct from the object's field </a:t>
            </a:r>
            <a:r>
              <a:rPr lang="en-US" altLang="x-none" dirty="0">
                <a:latin typeface="Consolas" charset="0"/>
              </a:rPr>
              <a:t>name</a:t>
            </a:r>
            <a:r>
              <a:rPr lang="en-US" altLang="x-none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5445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“this”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	        </a:t>
            </a:r>
            <a:r>
              <a:rPr lang="en-US" altLang="x-none" b="1" dirty="0">
                <a:solidFill>
                  <a:srgbClr val="FF0000"/>
                </a:solidFill>
                <a:latin typeface="Consolas" charset="0"/>
              </a:rPr>
              <a:t>name =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7595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“this”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2600" dirty="0"/>
              <a:t>We can use “this” to specify which one is the instance variable </a:t>
            </a:r>
          </a:p>
          <a:p>
            <a:pPr>
              <a:buFontTx/>
              <a:buNone/>
            </a:pPr>
            <a:r>
              <a:rPr lang="en-US" altLang="x-none" sz="2600" dirty="0"/>
              <a:t>and which one is the local variable.</a:t>
            </a:r>
          </a:p>
          <a:p>
            <a:pPr>
              <a:buFontTx/>
              <a:buNone/>
            </a:pPr>
            <a:endParaRPr lang="en-US" altLang="x-none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	        </a:t>
            </a:r>
            <a:r>
              <a:rPr lang="en-US" altLang="x-none" b="1" dirty="0" err="1">
                <a:solidFill>
                  <a:schemeClr val="accent2"/>
                </a:solidFill>
                <a:latin typeface="Consolas" charset="0"/>
              </a:rPr>
              <a:t>this.name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 =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583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Announcements</a:t>
            </a:r>
          </a:p>
          <a:p>
            <a:r>
              <a:rPr lang="en-US" sz="3600" dirty="0"/>
              <a:t>Review: Classes</a:t>
            </a:r>
          </a:p>
          <a:p>
            <a:r>
              <a:rPr lang="en-US" sz="3600" dirty="0" err="1"/>
              <a:t>toString</a:t>
            </a:r>
            <a:endParaRPr lang="en-US" sz="3600" dirty="0"/>
          </a:p>
          <a:p>
            <a:r>
              <a:rPr lang="en-US" sz="3600" dirty="0"/>
              <a:t>this</a:t>
            </a:r>
          </a:p>
          <a:p>
            <a:r>
              <a:rPr lang="en-US" sz="3600" dirty="0"/>
              <a:t>Practice: Employee</a:t>
            </a:r>
          </a:p>
          <a:p>
            <a:r>
              <a:rPr lang="en-US" sz="3600" dirty="0"/>
              <a:t>Inheritance</a:t>
            </a:r>
          </a:p>
          <a:p>
            <a:r>
              <a:rPr lang="en-US" sz="3600" dirty="0"/>
              <a:t>Preview: Extending </a:t>
            </a:r>
            <a:r>
              <a:rPr lang="en-US" sz="3600" dirty="0" err="1"/>
              <a:t>GCanvas</a:t>
            </a:r>
            <a:endParaRPr lang="en-US" sz="3600" dirty="0"/>
          </a:p>
          <a:p>
            <a:r>
              <a:rPr lang="en-US" sz="36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/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Preview: 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Employee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Let’s define a new variable type called </a:t>
            </a:r>
            <a:r>
              <a:rPr lang="en-US" sz="3200" b="1" dirty="0"/>
              <a:t>Employee </a:t>
            </a:r>
            <a:r>
              <a:rPr lang="en-US" sz="3200" dirty="0"/>
              <a:t>that represents a single Employee.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information would an Employee store?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could an Employee do?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How would you create a new Employee variable?</a:t>
            </a:r>
          </a:p>
        </p:txBody>
      </p:sp>
    </p:spTree>
    <p:extLst>
      <p:ext uri="{BB962C8B-B14F-4D97-AF65-F5344CB8AC3E}">
        <p14:creationId xmlns:p14="http://schemas.microsoft.com/office/powerpoint/2010/main" val="38406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/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Preview: 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7600" dirty="0"/>
              <a:t>Inheritance lets us relate our variable types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180853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2" y="1653989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1" y="3393142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Programmer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132295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Karel Programmer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50976" y="1295400"/>
            <a:ext cx="4540624" cy="51816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Variable types can seem to “inherit” from one other.  We don’t want to have to duplicate code for each one!</a:t>
            </a: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279278" y="2837330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79276" y="4576484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</a:t>
            </a:r>
            <a:r>
              <a:rPr lang="en-US" altLang="x-none" dirty="0" err="1"/>
              <a:t>GObjects</a:t>
            </a:r>
            <a:endParaRPr lang="en-US" altLang="x-none" dirty="0"/>
          </a:p>
        </p:txBody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The Stanford library uses an inheritance hierarchy of graphical objects based on a common superclass named </a:t>
            </a:r>
            <a:r>
              <a:rPr lang="en-US" altLang="x-none" b="1" dirty="0" err="1">
                <a:latin typeface="Consolas" charset="0"/>
              </a:rPr>
              <a:t>GObject</a:t>
            </a:r>
            <a:r>
              <a:rPr lang="en-US" altLang="x-none" dirty="0"/>
              <a:t>.</a:t>
            </a:r>
          </a:p>
        </p:txBody>
      </p:sp>
      <p:pic>
        <p:nvPicPr>
          <p:cNvPr id="1776644" name="Picture 4" descr="gobject-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8926"/>
            <a:ext cx="8117660" cy="32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62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</a:t>
            </a:r>
            <a:r>
              <a:rPr lang="en-US" altLang="x-none" dirty="0" err="1"/>
              <a:t>GObjects</a:t>
            </a:r>
            <a:endParaRPr lang="en-US" altLang="x-none" dirty="0"/>
          </a:p>
        </p:txBody>
      </p:sp>
      <p:sp>
        <p:nvSpPr>
          <p:cNvPr id="177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b="1">
                <a:latin typeface="Consolas" charset="0"/>
              </a:rPr>
              <a:t>GObject</a:t>
            </a:r>
            <a:r>
              <a:rPr lang="en-US" altLang="x-none"/>
              <a:t> defines the state and behavior common to all shapes: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contains(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getColor(), setColor(</a:t>
            </a:r>
            <a:r>
              <a:rPr lang="en-US" altLang="x-none" sz="2000" b="1" i="1">
                <a:latin typeface="Consolas" charset="0"/>
              </a:rPr>
              <a:t>color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getHeight(), getWidth(), getLocation(), setLocation(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getX(), getY(), setX(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), setY(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), move(</a:t>
            </a:r>
            <a:r>
              <a:rPr lang="en-US" altLang="x-none" sz="2000" b="1" i="1">
                <a:latin typeface="Consolas" charset="0"/>
              </a:rPr>
              <a:t>dx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dy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setVisible(</a:t>
            </a:r>
            <a:r>
              <a:rPr lang="en-US" altLang="x-none" sz="2000" b="1" i="1">
                <a:latin typeface="Consolas" charset="0"/>
              </a:rPr>
              <a:t>visible</a:t>
            </a:r>
            <a:r>
              <a:rPr lang="en-US" altLang="x-none" sz="2000">
                <a:latin typeface="Consolas" charset="0"/>
              </a:rPr>
              <a:t>), sendForward(), sendBackward()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toString()</a:t>
            </a:r>
          </a:p>
          <a:p>
            <a:pPr lvl="1"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endParaRPr lang="en-US" altLang="x-none" sz="2000">
              <a:latin typeface="Consolas" charset="0"/>
            </a:endParaRPr>
          </a:p>
          <a:p>
            <a:pPr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/>
              <a:t>The subclasses add state and behavior unique to them:</a:t>
            </a:r>
          </a:p>
          <a:p>
            <a:pPr lvl="1"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b="1">
                <a:latin typeface="Consolas" charset="0"/>
              </a:rPr>
              <a:t>	GLabel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GLine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GPolygon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get/setFont		get/setStartPoint		addEdge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get/setLabel		get/setEndPoint		addVertex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 				get/setFillColor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...		...		..</a:t>
            </a:r>
          </a:p>
        </p:txBody>
      </p:sp>
    </p:spTree>
    <p:extLst>
      <p:ext uri="{BB962C8B-B14F-4D97-AF65-F5344CB8AC3E}">
        <p14:creationId xmlns:p14="http://schemas.microsoft.com/office/powerpoint/2010/main" val="1977221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Inheritance</a:t>
            </a:r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extends </a:t>
            </a:r>
            <a:r>
              <a:rPr lang="en-US" altLang="x-none" b="1" i="1" dirty="0">
                <a:latin typeface="Consolas" charset="0"/>
              </a:rPr>
              <a:t>Superclass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Programmer </a:t>
            </a:r>
            <a:r>
              <a:rPr lang="en-US" altLang="x-none" b="1" dirty="0">
                <a:solidFill>
                  <a:srgbClr val="003399"/>
                </a:solidFill>
                <a:latin typeface="Consolas" charset="0"/>
              </a:rPr>
              <a:t>extends Employee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1800" dirty="0">
              <a:latin typeface="Consolas" charset="0"/>
            </a:endParaRPr>
          </a:p>
          <a:p>
            <a:r>
              <a:rPr lang="en-US" altLang="x-none" dirty="0"/>
              <a:t>By extending Employee, this tells Java that </a:t>
            </a:r>
            <a:r>
              <a:rPr lang="en-US" altLang="x-none" dirty="0">
                <a:latin typeface="Consolas" charset="0"/>
              </a:rPr>
              <a:t>Programmer </a:t>
            </a:r>
            <a:r>
              <a:rPr lang="en-US" altLang="x-none" dirty="0"/>
              <a:t>can do </a:t>
            </a:r>
            <a:r>
              <a:rPr lang="en-US" altLang="x-none" b="1" dirty="0"/>
              <a:t>everything an Employee can do, plus more</a:t>
            </a:r>
            <a:r>
              <a:rPr lang="en-US" altLang="x-none" dirty="0"/>
              <a:t>.</a:t>
            </a:r>
          </a:p>
          <a:p>
            <a:r>
              <a:rPr lang="en-US" altLang="x-none" dirty="0"/>
              <a:t>Programmer automatically inherits all of the code from Employee!</a:t>
            </a:r>
          </a:p>
          <a:p>
            <a:r>
              <a:rPr lang="en-US" altLang="x-none" dirty="0"/>
              <a:t>The </a:t>
            </a:r>
            <a:r>
              <a:rPr lang="en-US" altLang="x-none" b="1" dirty="0"/>
              <a:t>superclass </a:t>
            </a:r>
            <a:r>
              <a:rPr lang="en-US" altLang="x-none" dirty="0"/>
              <a:t>is Employee, the </a:t>
            </a:r>
            <a:r>
              <a:rPr lang="en-US" altLang="x-none" b="1" dirty="0"/>
              <a:t>subclass</a:t>
            </a:r>
            <a:r>
              <a:rPr lang="en-US" altLang="x-none" dirty="0"/>
              <a:t> is Programmer.</a:t>
            </a:r>
          </a:p>
        </p:txBody>
      </p:sp>
    </p:spTree>
    <p:extLst>
      <p:ext uri="{BB962C8B-B14F-4D97-AF65-F5344CB8AC3E}">
        <p14:creationId xmlns:p14="http://schemas.microsoft.com/office/powerpoint/2010/main" val="9914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Programmer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Programmer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Employee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code()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+= 10;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Programmer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annie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Programmer(“Annie”);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annie.code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Programmer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annie.promote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Employee!</a:t>
            </a:r>
          </a:p>
        </p:txBody>
      </p:sp>
    </p:spTree>
    <p:extLst>
      <p:ext uri="{BB962C8B-B14F-4D97-AF65-F5344CB8AC3E}">
        <p14:creationId xmlns:p14="http://schemas.microsoft.com/office/powerpoint/2010/main" val="3725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KarelProgrammer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Programmer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pickBeepers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+= 2;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colin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300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(“Colin”);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colin.pickBeepers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colin.code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Programmer!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colin.promote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Employee!</a:t>
            </a:r>
          </a:p>
        </p:txBody>
      </p:sp>
    </p:spTree>
    <p:extLst>
      <p:ext uri="{BB962C8B-B14F-4D97-AF65-F5344CB8AC3E}">
        <p14:creationId xmlns:p14="http://schemas.microsoft.com/office/powerpoint/2010/main" val="14614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Know how to define our own variable types</a:t>
            </a:r>
          </a:p>
          <a:p>
            <a:r>
              <a:rPr lang="en-US" sz="2500" dirty="0"/>
              <a:t>Know how to define variable types that inherit from other types</a:t>
            </a:r>
          </a:p>
          <a:p>
            <a:r>
              <a:rPr lang="en-US" sz="2500" dirty="0"/>
              <a:t>Be able to write programs consisting of multiple classes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29088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Advanced: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Programmer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promote()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salary *= 3;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return true;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colin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(“Colin”);</a:t>
            </a: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colin.promote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();	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// From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, not Employee!</a:t>
            </a:r>
          </a:p>
        </p:txBody>
      </p:sp>
    </p:spTree>
    <p:extLst>
      <p:ext uri="{BB962C8B-B14F-4D97-AF65-F5344CB8AC3E}">
        <p14:creationId xmlns:p14="http://schemas.microsoft.com/office/powerpoint/2010/main" val="2179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Advanced: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Clicker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@Override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mouseClicked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MouseEvent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do some stuff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1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/>
              <a:t>Preview: Extending </a:t>
            </a:r>
            <a:r>
              <a:rPr lang="en-US" sz="3600" dirty="0" err="1"/>
              <a:t>GCanvas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GCanvas</a:t>
            </a:r>
            <a:r>
              <a:rPr lang="en-US" dirty="0"/>
              <a:t> is the canvas area that displays all graphical objects in a </a:t>
            </a:r>
            <a:r>
              <a:rPr lang="en-US" b="1" dirty="0" err="1"/>
              <a:t>GraphicsProgram</a:t>
            </a:r>
            <a:r>
              <a:rPr lang="en-US" dirty="0"/>
              <a:t>.</a:t>
            </a:r>
          </a:p>
          <a:p>
            <a:r>
              <a:rPr lang="en-US" dirty="0"/>
              <a:t>When you create a </a:t>
            </a:r>
            <a:r>
              <a:rPr lang="en-US" b="1" dirty="0" err="1"/>
              <a:t>GraphicsProgram</a:t>
            </a:r>
            <a:r>
              <a:rPr lang="en-US" dirty="0"/>
              <a:t>, it automatically creates a </a:t>
            </a:r>
            <a:r>
              <a:rPr lang="en-US" b="1" dirty="0" err="1"/>
              <a:t>GCanvas</a:t>
            </a:r>
            <a:r>
              <a:rPr lang="en-US" dirty="0"/>
              <a:t> for itself, puts it on the screen, and uses it to add all graphical shapes.</a:t>
            </a:r>
          </a:p>
          <a:p>
            <a:endParaRPr lang="en-US" dirty="0"/>
          </a:p>
          <a:p>
            <a:r>
              <a:rPr lang="en-US" b="1" dirty="0" err="1"/>
              <a:t>GCanvas</a:t>
            </a:r>
            <a:r>
              <a:rPr lang="en-US" dirty="0"/>
              <a:t> is the one that contains methods like:</a:t>
            </a:r>
          </a:p>
          <a:p>
            <a:pPr lvl="1"/>
            <a:r>
              <a:rPr lang="en-US" dirty="0" err="1"/>
              <a:t>getElementAt</a:t>
            </a:r>
            <a:endParaRPr lang="en-US" dirty="0"/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 err="1"/>
              <a:t>getWidth</a:t>
            </a:r>
            <a:endParaRPr lang="en-US" dirty="0"/>
          </a:p>
          <a:p>
            <a:pPr lvl="1"/>
            <a:r>
              <a:rPr lang="en-US" dirty="0" err="1"/>
              <a:t>getHeight</a:t>
            </a:r>
            <a:endParaRPr lang="en-US" dirty="0"/>
          </a:p>
          <a:p>
            <a:pPr lvl="1"/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A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has been created for us!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(50, 50);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adds to the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Checks our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for elements!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(25, 25);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4094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We have to make our own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now	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Can’t do this anymore, because we are 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not using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GraphicsProgram’s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provided 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canvas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6196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We have to make our own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now	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// Operate on this canvas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canvas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.getElementAt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405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addCenteredSquare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(size, size);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rect.getWidth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rect.getHeight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add(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x, y);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We have to make our own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now	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(20);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571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Sometimes, we want to be able to have all of our graphics-related code in a separate file.</a:t>
            </a:r>
          </a:p>
          <a:p>
            <a:r>
              <a:rPr lang="en-US" sz="3200" dirty="0"/>
              <a:t>To do this, instead of using the provided </a:t>
            </a:r>
            <a:r>
              <a:rPr lang="en-US" sz="3200" b="1" dirty="0" err="1"/>
              <a:t>GraphicsProgram</a:t>
            </a:r>
            <a:r>
              <a:rPr lang="en-US" sz="3200" dirty="0"/>
              <a:t> canvas, we </a:t>
            </a:r>
            <a:r>
              <a:rPr lang="en-US" sz="3200" b="1" dirty="0"/>
              <a:t>define our own subclass of </a:t>
            </a:r>
            <a:r>
              <a:rPr lang="en-US" sz="3200" b="1" dirty="0" err="1"/>
              <a:t>GCanvas</a:t>
            </a:r>
            <a:r>
              <a:rPr lang="en-US" sz="3200" b="1" dirty="0"/>
              <a:t>,</a:t>
            </a:r>
            <a:r>
              <a:rPr lang="en-US" sz="3200" dirty="0"/>
              <a:t> have our program </a:t>
            </a:r>
            <a:r>
              <a:rPr lang="en-US" sz="3200" b="1" dirty="0"/>
              <a:t>extend Program</a:t>
            </a:r>
            <a:r>
              <a:rPr lang="en-US" sz="3200" dirty="0"/>
              <a:t>, and add our own canvas ourselves.</a:t>
            </a:r>
          </a:p>
          <a:p>
            <a:r>
              <a:rPr lang="en-US" sz="3200" dirty="0"/>
              <a:t>Then, all graphics-related code can go in our </a:t>
            </a:r>
            <a:r>
              <a:rPr lang="en-US" sz="3200" b="1" dirty="0" err="1"/>
              <a:t>GCanvas</a:t>
            </a:r>
            <a:r>
              <a:rPr lang="en-US" sz="3200" dirty="0"/>
              <a:t> subclass.</a:t>
            </a:r>
          </a:p>
        </p:txBody>
      </p:sp>
    </p:spTree>
    <p:extLst>
      <p:ext uri="{BB962C8B-B14F-4D97-AF65-F5344CB8AC3E}">
        <p14:creationId xmlns:p14="http://schemas.microsoft.com/office/powerpoint/2010/main" val="3520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Preview: 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1589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/>
              <a:t> is a special public method, like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dirty="0"/>
              <a:t>, that is called when your program is being initialized.</a:t>
            </a:r>
          </a:p>
          <a:p>
            <a:r>
              <a:rPr lang="en-US" dirty="0"/>
              <a:t>Unlike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dirty="0"/>
              <a:t>, however, it is called </a:t>
            </a:r>
            <a:r>
              <a:rPr lang="en-US" i="1" dirty="0"/>
              <a:t>before</a:t>
            </a:r>
            <a:r>
              <a:rPr lang="en-US" dirty="0"/>
              <a:t> your program launches, letting you do any initialization you need.</a:t>
            </a:r>
          </a:p>
          <a:p>
            <a:endParaRPr lang="en-US" sz="600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executed </a:t>
            </a:r>
            <a:r>
              <a:rPr lang="en-US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before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program launches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executed </a:t>
            </a:r>
            <a:r>
              <a:rPr lang="en-US" b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after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program launches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1042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/>
              <a:t> is typically used to initialize graphical components, such as adding a custom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dirty="0"/>
              <a:t> to the screen.</a:t>
            </a:r>
            <a:endParaRPr lang="en-US" sz="600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MyProgram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canvas;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canvas =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add(canvas);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(20);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372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using a custom canvas, make sure to not call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/>
              <a:t> or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/>
              <a:t> on the canvas until it is shown onscreen!</a:t>
            </a:r>
            <a:endParaRPr lang="en-US" sz="600" dirty="0"/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class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MyProgram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Program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canvas;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created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canvas = 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canvas not added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add(canvas);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window not showing yet!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endParaRPr lang="en-US" sz="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run()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good to go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Aquarium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graphical program called </a:t>
            </a:r>
            <a:r>
              <a:rPr lang="en-US" b="1" dirty="0"/>
              <a:t>Aquarium</a:t>
            </a:r>
            <a:r>
              <a:rPr lang="en-US" dirty="0"/>
              <a:t> that simulates fish swimming around.</a:t>
            </a:r>
          </a:p>
          <a:p>
            <a:r>
              <a:rPr lang="en-US" dirty="0"/>
              <a:t>To decompose our code, we can make our own </a:t>
            </a:r>
            <a:r>
              <a:rPr lang="en-US" b="1" dirty="0" err="1"/>
              <a:t>GCanvas</a:t>
            </a:r>
            <a:r>
              <a:rPr lang="en-US" dirty="0"/>
              <a:t> subclass.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65" y="2563085"/>
            <a:ext cx="5982070" cy="41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0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Preview: 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Recap</a:t>
            </a:r>
          </a:p>
          <a:p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Classes let us define our own variable types, with their own instance variables, methods and constructors.</a:t>
            </a:r>
          </a:p>
          <a:p>
            <a:r>
              <a:rPr lang="en-US" sz="2800" dirty="0"/>
              <a:t>We can </a:t>
            </a:r>
            <a:r>
              <a:rPr lang="en-US" sz="2800" b="1" dirty="0"/>
              <a:t>relate</a:t>
            </a:r>
            <a:r>
              <a:rPr lang="en-US" sz="2800" dirty="0"/>
              <a:t> our variable types to one another by using </a:t>
            </a:r>
            <a:r>
              <a:rPr lang="en-US" sz="2800" b="1" dirty="0"/>
              <a:t>inheritance</a:t>
            </a:r>
            <a:r>
              <a:rPr lang="en-US" sz="2800" dirty="0"/>
              <a:t>.  One class can </a:t>
            </a:r>
            <a:r>
              <a:rPr lang="en-US" sz="2800" b="1" dirty="0"/>
              <a:t>extend</a:t>
            </a:r>
            <a:r>
              <a:rPr lang="en-US" sz="2800" dirty="0"/>
              <a:t> another to inherit its behavior.</a:t>
            </a:r>
          </a:p>
          <a:p>
            <a:r>
              <a:rPr lang="en-US" sz="2800" dirty="0"/>
              <a:t>We can </a:t>
            </a:r>
            <a:r>
              <a:rPr lang="en-US" sz="2800" b="1" dirty="0"/>
              <a:t>extend </a:t>
            </a:r>
            <a:r>
              <a:rPr lang="en-US" sz="2800" b="1" dirty="0" err="1"/>
              <a:t>GCanvas</a:t>
            </a:r>
            <a:r>
              <a:rPr lang="en-US" sz="2800" dirty="0"/>
              <a:t> in a graphical program to decompose all of our graphics-related code in one place.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Next time:</a:t>
            </a:r>
            <a:r>
              <a:rPr lang="en-US" sz="2800" dirty="0"/>
              <a:t> Interactors and GUIs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484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Assignment 5 due/Assignment 6 out Monday</a:t>
            </a:r>
          </a:p>
          <a:p>
            <a:r>
              <a:rPr lang="en-US" sz="3600" dirty="0"/>
              <a:t>Reminder: the 106A website’s “Schedule” page has lots of neat stuff for each lecture!</a:t>
            </a:r>
          </a:p>
          <a:p>
            <a:pPr lvl="1"/>
            <a:r>
              <a:rPr lang="en-US" sz="3400" dirty="0"/>
              <a:t>Slides and suggested reading sections</a:t>
            </a:r>
          </a:p>
          <a:p>
            <a:pPr lvl="1"/>
            <a:r>
              <a:rPr lang="en-US" sz="3400" dirty="0"/>
              <a:t>Starter code and polished solutions for live-coded programs</a:t>
            </a:r>
          </a:p>
          <a:p>
            <a:pPr lvl="1"/>
            <a:r>
              <a:rPr lang="en-US" sz="3400" dirty="0" err="1"/>
              <a:t>CodeStepByStep</a:t>
            </a:r>
            <a:r>
              <a:rPr lang="en-US" sz="3400" dirty="0"/>
              <a:t> practice problems</a:t>
            </a:r>
          </a:p>
          <a:p>
            <a:r>
              <a:rPr lang="en-US" sz="3600" dirty="0"/>
              <a:t>Midterm regrade requests can be made on </a:t>
            </a:r>
            <a:r>
              <a:rPr lang="en-US" sz="3600" dirty="0" err="1"/>
              <a:t>Gradescope</a:t>
            </a:r>
            <a:r>
              <a:rPr lang="en-US" sz="3600" dirty="0"/>
              <a:t> until 1PM on Monday</a:t>
            </a:r>
          </a:p>
        </p:txBody>
      </p:sp>
    </p:spTree>
    <p:extLst>
      <p:ext uri="{BB962C8B-B14F-4D97-AF65-F5344CB8AC3E}">
        <p14:creationId xmlns:p14="http://schemas.microsoft.com/office/powerpoint/2010/main" val="35638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sz="3600" dirty="0"/>
              <a:t>Review: Classes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this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Practice: Employee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Preview: Extending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GCanvas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480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/>
              <a:t>A class defines a new variable type.</a:t>
            </a:r>
          </a:p>
        </p:txBody>
      </p:sp>
    </p:spTree>
    <p:extLst>
      <p:ext uri="{BB962C8B-B14F-4D97-AF65-F5344CB8AC3E}">
        <p14:creationId xmlns:p14="http://schemas.microsoft.com/office/powerpoint/2010/main" val="134262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Classes Are Like Blueprints</a:t>
            </a:r>
          </a:p>
        </p:txBody>
      </p:sp>
      <p:sp>
        <p:nvSpPr>
          <p:cNvPr id="1458179" name="Text Box 3"/>
          <p:cNvSpPr txBox="1">
            <a:spLocks noChangeArrowheads="1"/>
          </p:cNvSpPr>
          <p:nvPr/>
        </p:nvSpPr>
        <p:spPr bwMode="auto">
          <a:xfrm>
            <a:off x="1600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iPod blueprint (class)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state:</a:t>
            </a:r>
            <a:br>
              <a:rPr lang="en-US" altLang="x-none" sz="1400" b="1" u="sng">
                <a:ea typeface="Times New Roman" charset="0"/>
                <a:cs typeface="Times New Roman" charset="0"/>
              </a:rPr>
            </a:br>
            <a:r>
              <a:rPr lang="en-US" altLang="x-none" sz="1400" b="1">
                <a:ea typeface="Times New Roman" charset="0"/>
                <a:cs typeface="Times New Roman" charset="0"/>
              </a:rPr>
              <a:t>  </a:t>
            </a:r>
            <a:r>
              <a:rPr lang="en-US" altLang="x-none" sz="1400">
                <a:ea typeface="Times New Roman" charset="0"/>
                <a:cs typeface="Times New Roman" charset="0"/>
              </a:rPr>
              <a:t>current song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volume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battery life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behavior:</a:t>
            </a:r>
            <a:br>
              <a:rPr lang="en-US" altLang="x-none" sz="1400" b="1" u="sng">
                <a:ea typeface="Times New Roman" charset="0"/>
                <a:cs typeface="Times New Roman" charset="0"/>
              </a:rPr>
            </a:br>
            <a:r>
              <a:rPr lang="en-US" altLang="x-none" sz="1400" b="1">
                <a:ea typeface="Times New Roman" charset="0"/>
                <a:cs typeface="Times New Roman" charset="0"/>
              </a:rPr>
              <a:t>  </a:t>
            </a:r>
            <a:r>
              <a:rPr lang="en-US" altLang="x-none" sz="1400">
                <a:ea typeface="Times New Roman" charset="0"/>
                <a:cs typeface="Times New Roman" charset="0"/>
              </a:rPr>
              <a:t>power on/off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change station/song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change volume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choose random song</a:t>
            </a:r>
          </a:p>
        </p:txBody>
      </p:sp>
      <p:grpSp>
        <p:nvGrpSpPr>
          <p:cNvPr id="1458180" name="Group 4"/>
          <p:cNvGrpSpPr>
            <a:grpSpLocks/>
          </p:cNvGrpSpPr>
          <p:nvPr/>
        </p:nvGrpSpPr>
        <p:grpSpPr bwMode="auto">
          <a:xfrm>
            <a:off x="304800" y="4387850"/>
            <a:ext cx="8077200" cy="2035175"/>
            <a:chOff x="192" y="2967"/>
            <a:chExt cx="5088" cy="1282"/>
          </a:xfrm>
        </p:grpSpPr>
        <p:sp>
          <p:nvSpPr>
            <p:cNvPr id="1458181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(variable) #1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</a:t>
              </a:r>
              <a:r>
                <a:rPr lang="en-US" altLang="x-none" sz="12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1,000,000 Miles</a:t>
              </a: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17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2.5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1458182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(variable) #2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"Letting You"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9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3.41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1458183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(variable) #3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"Discipline"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24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1.8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</p:grpSp>
      <p:grpSp>
        <p:nvGrpSpPr>
          <p:cNvPr id="1458185" name="Group 9"/>
          <p:cNvGrpSpPr>
            <a:grpSpLocks/>
          </p:cNvGrpSpPr>
          <p:nvPr/>
        </p:nvGrpSpPr>
        <p:grpSpPr bwMode="auto">
          <a:xfrm>
            <a:off x="2286000" y="3563938"/>
            <a:ext cx="4191000" cy="823912"/>
            <a:chOff x="1440" y="2304"/>
            <a:chExt cx="2640" cy="519"/>
          </a:xfrm>
        </p:grpSpPr>
        <p:sp>
          <p:nvSpPr>
            <p:cNvPr id="1458186" name="Line 10"/>
            <p:cNvSpPr>
              <a:spLocks noChangeShapeType="1"/>
            </p:cNvSpPr>
            <p:nvPr/>
          </p:nvSpPr>
          <p:spPr bwMode="auto">
            <a:xfrm flipH="1">
              <a:off x="1440" y="2304"/>
              <a:ext cx="1152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8187" name="Line 11"/>
            <p:cNvSpPr>
              <a:spLocks noChangeShapeType="1"/>
            </p:cNvSpPr>
            <p:nvPr/>
          </p:nvSpPr>
          <p:spPr bwMode="auto">
            <a:xfrm>
              <a:off x="2592" y="2304"/>
              <a:ext cx="96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8188" name="Line 12"/>
            <p:cNvSpPr>
              <a:spLocks noChangeShapeType="1"/>
            </p:cNvSpPr>
            <p:nvPr/>
          </p:nvSpPr>
          <p:spPr bwMode="auto">
            <a:xfrm>
              <a:off x="2592" y="2304"/>
              <a:ext cx="1488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58189" name="Text Box 13"/>
          <p:cNvSpPr txBox="1">
            <a:spLocks noChangeArrowheads="1"/>
          </p:cNvSpPr>
          <p:nvPr/>
        </p:nvSpPr>
        <p:spPr bwMode="auto">
          <a:xfrm>
            <a:off x="5699125" y="362585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x-none" sz="1800" i="1">
                <a:ea typeface="Times New Roman" charset="0"/>
                <a:cs typeface="Times New Roman" charset="0"/>
              </a:rPr>
              <a:t>constructs</a:t>
            </a:r>
          </a:p>
        </p:txBody>
      </p:sp>
      <p:pic>
        <p:nvPicPr>
          <p:cNvPr id="1458190" name="Picture 14" descr="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4" name="Picture 18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5" name="Picture 19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6" name="Picture 20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048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What information is inside this new variable type?</a:t>
            </a:r>
          </a:p>
          <a:p>
            <a:pPr marL="798512" lvl="1" indent="-457200"/>
            <a:r>
              <a:rPr lang="en-US" sz="3400" dirty="0"/>
              <a:t>These are its instance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How do you create a variable of this type?</a:t>
            </a:r>
          </a:p>
          <a:p>
            <a:pPr marL="798512" lvl="1" indent="-457200"/>
            <a:r>
              <a:rPr lang="en-US" sz="3400" dirty="0"/>
              <a:t>This is the constructor.</a:t>
            </a:r>
            <a:endParaRPr lang="en-US" sz="3600" b="1" dirty="0"/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What can this new variable type do?</a:t>
            </a:r>
          </a:p>
          <a:p>
            <a:pPr marL="798512" lvl="1" indent="-457200"/>
            <a:r>
              <a:rPr lang="en-US" sz="3400" dirty="0"/>
              <a:t>These are its public methods.</a:t>
            </a:r>
          </a:p>
        </p:txBody>
      </p:sp>
    </p:spTree>
    <p:extLst>
      <p:ext uri="{BB962C8B-B14F-4D97-AF65-F5344CB8AC3E}">
        <p14:creationId xmlns:p14="http://schemas.microsoft.com/office/powerpoint/2010/main" val="861565171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7774</TotalTime>
  <Words>1147</Words>
  <Application>Microsoft Macintosh PowerPoint</Application>
  <PresentationFormat>On-screen Show (4:3)</PresentationFormat>
  <Paragraphs>429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Andale Mono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DarkRedTop</vt:lpstr>
      <vt:lpstr>CS 106A, Lecture 22 More Classes</vt:lpstr>
      <vt:lpstr>Plan for today</vt:lpstr>
      <vt:lpstr>Learning Goals</vt:lpstr>
      <vt:lpstr>Plan for today</vt:lpstr>
      <vt:lpstr>Announcements</vt:lpstr>
      <vt:lpstr>Plan for today</vt:lpstr>
      <vt:lpstr>What Is A Class?</vt:lpstr>
      <vt:lpstr>Classes Are Like Blueprints</vt:lpstr>
      <vt:lpstr>Creating A New Class</vt:lpstr>
      <vt:lpstr>Example: BankAccount</vt:lpstr>
      <vt:lpstr>Plan for today</vt:lpstr>
      <vt:lpstr>Printing Variables</vt:lpstr>
      <vt:lpstr>The toString Method</vt:lpstr>
      <vt:lpstr>The toString Method</vt:lpstr>
      <vt:lpstr>Plan for today</vt:lpstr>
      <vt:lpstr>The “this” Keyword</vt:lpstr>
      <vt:lpstr>Using “this”</vt:lpstr>
      <vt:lpstr>Using “this”</vt:lpstr>
      <vt:lpstr>Using “this”</vt:lpstr>
      <vt:lpstr>Plan for today</vt:lpstr>
      <vt:lpstr>Practice: Employee</vt:lpstr>
      <vt:lpstr>Plan for today</vt:lpstr>
      <vt:lpstr>Inheritance</vt:lpstr>
      <vt:lpstr>Inheritance</vt:lpstr>
      <vt:lpstr>Example: GObjects</vt:lpstr>
      <vt:lpstr>Example: GObjects</vt:lpstr>
      <vt:lpstr>Using Inheritance</vt:lpstr>
      <vt:lpstr>Example: Programmer</vt:lpstr>
      <vt:lpstr>Example: KarelProgrammer</vt:lpstr>
      <vt:lpstr>Advanced: Overriding</vt:lpstr>
      <vt:lpstr>Advanced: Overriding</vt:lpstr>
      <vt:lpstr>Plan for today</vt:lpstr>
      <vt:lpstr>GCanvas</vt:lpstr>
      <vt:lpstr>GCanvas</vt:lpstr>
      <vt:lpstr>Extending GCanvas</vt:lpstr>
      <vt:lpstr>Extending GCanvas</vt:lpstr>
      <vt:lpstr>Extending GCanvas</vt:lpstr>
      <vt:lpstr>Extending GCanvas</vt:lpstr>
      <vt:lpstr>Extending GCanvas</vt:lpstr>
      <vt:lpstr>The init method</vt:lpstr>
      <vt:lpstr>The init method</vt:lpstr>
      <vt:lpstr>Common Bugs</vt:lpstr>
      <vt:lpstr>Preview: Aquarium</vt:lpstr>
      <vt:lpstr>Plan for today</vt:lpstr>
      <vt:lpstr>Recap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Colin Kincaid</cp:lastModifiedBy>
  <cp:revision>667</cp:revision>
  <cp:lastPrinted>2017-08-03T18:06:58Z</cp:lastPrinted>
  <dcterms:created xsi:type="dcterms:W3CDTF">2017-04-27T05:20:22Z</dcterms:created>
  <dcterms:modified xsi:type="dcterms:W3CDTF">2018-08-02T18:12:47Z</dcterms:modified>
</cp:coreProperties>
</file>