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5" r:id="rId3"/>
    <p:sldId id="416" r:id="rId4"/>
    <p:sldId id="417" r:id="rId5"/>
    <p:sldId id="418" r:id="rId6"/>
    <p:sldId id="392" r:id="rId7"/>
    <p:sldId id="393" r:id="rId8"/>
    <p:sldId id="397" r:id="rId9"/>
    <p:sldId id="398" r:id="rId10"/>
    <p:sldId id="399" r:id="rId11"/>
    <p:sldId id="400" r:id="rId12"/>
    <p:sldId id="401" r:id="rId13"/>
    <p:sldId id="402" r:id="rId14"/>
    <p:sldId id="411" r:id="rId15"/>
    <p:sldId id="412" r:id="rId16"/>
    <p:sldId id="403" r:id="rId17"/>
    <p:sldId id="447" r:id="rId18"/>
    <p:sldId id="404" r:id="rId19"/>
    <p:sldId id="448" r:id="rId20"/>
    <p:sldId id="405" r:id="rId21"/>
    <p:sldId id="449" r:id="rId22"/>
    <p:sldId id="406" r:id="rId23"/>
    <p:sldId id="450" r:id="rId24"/>
    <p:sldId id="408" r:id="rId25"/>
    <p:sldId id="409" r:id="rId26"/>
    <p:sldId id="414" r:id="rId27"/>
    <p:sldId id="424" r:id="rId28"/>
    <p:sldId id="419" r:id="rId29"/>
    <p:sldId id="420" r:id="rId30"/>
    <p:sldId id="421" r:id="rId31"/>
    <p:sldId id="423" r:id="rId32"/>
    <p:sldId id="432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4" r:id="rId41"/>
    <p:sldId id="437" r:id="rId42"/>
    <p:sldId id="438" r:id="rId43"/>
    <p:sldId id="439" r:id="rId44"/>
    <p:sldId id="445" r:id="rId45"/>
    <p:sldId id="446" r:id="rId46"/>
    <p:sldId id="435" r:id="rId47"/>
    <p:sldId id="436" r:id="rId48"/>
    <p:sldId id="440" r:id="rId49"/>
    <p:sldId id="442" r:id="rId50"/>
    <p:sldId id="441" r:id="rId51"/>
    <p:sldId id="443" r:id="rId52"/>
    <p:sldId id="444" r:id="rId5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4796" autoAdjust="0"/>
  </p:normalViewPr>
  <p:slideViewPr>
    <p:cSldViewPr>
      <p:cViewPr varScale="1">
        <p:scale>
          <a:sx n="120" d="100"/>
          <a:sy n="120" d="100"/>
        </p:scale>
        <p:origin x="1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</a:t>
            </a:r>
            <a:r>
              <a:rPr lang="mr-IN" dirty="0" smtClean="0"/>
              <a:t>–</a:t>
            </a:r>
            <a:r>
              <a:rPr lang="en-US" dirty="0" smtClean="0"/>
              <a:t> from Karel </a:t>
            </a:r>
            <a:r>
              <a:rPr lang="en-US" dirty="0" err="1" smtClean="0"/>
              <a:t>Chopek</a:t>
            </a:r>
            <a:r>
              <a:rPr lang="en-US" dirty="0" smtClean="0"/>
              <a:t>,</a:t>
            </a:r>
            <a:r>
              <a:rPr lang="en-US" baseline="0" dirty="0" smtClean="0"/>
              <a:t> who invented the word “robot”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6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97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87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speaks Java!</a:t>
            </a:r>
            <a:r>
              <a:rPr lang="en-US" baseline="0" dirty="0" smtClean="0"/>
              <a:t> (not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3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772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11FD-E80B-2747-B082-217F27BD794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232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3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91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C541-F2D3-7A4D-90C6-9C933D470F03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2534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53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64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2</a:t>
            </a:r>
            <a:br>
              <a:rPr lang="en-US" altLang="x-none" dirty="0"/>
            </a:br>
            <a:r>
              <a:rPr lang="en-US" altLang="x-none" sz="3400" dirty="0" smtClean="0"/>
              <a:t>Programming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3-4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Avenues (columns)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9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0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1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2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3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5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6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8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9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90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1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2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3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4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5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6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2297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2299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00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2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2304" name="AutoShape 32"/>
          <p:cNvCxnSpPr>
            <a:cxnSpLocks noChangeShapeType="1"/>
            <a:stCxn id="822303" idx="1"/>
            <a:endCxn id="822295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05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0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2309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Corners (locations)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4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5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3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4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4347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9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0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6013450" y="4143375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sp>
        <p:nvSpPr>
          <p:cNvPr id="824357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352" name="AutoShape 32"/>
          <p:cNvCxnSpPr>
            <a:cxnSpLocks noChangeShapeType="1"/>
            <a:stCxn id="824351" idx="0"/>
            <a:endCxn id="824330" idx="3"/>
          </p:cNvCxnSpPr>
          <p:nvPr/>
        </p:nvCxnSpPr>
        <p:spPr bwMode="auto">
          <a:xfrm rot="5400000" flipH="1">
            <a:off x="5237956" y="2020094"/>
            <a:ext cx="1031875" cy="32146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435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Commands: </a:t>
            </a:r>
            <a:r>
              <a:rPr lang="en-US" altLang="x-none" dirty="0"/>
              <a:t>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0642" y="3617913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</a:t>
            </a:r>
            <a:r>
              <a:rPr lang="en-US" altLang="x-none" dirty="0" smtClean="0"/>
              <a:t>ommands</a:t>
            </a:r>
            <a:r>
              <a:rPr lang="en-US" altLang="x-none" dirty="0"/>
              <a:t>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72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put 99 beepers down on a corner.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3" y="2286000"/>
            <a:ext cx="6245113" cy="45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54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Plus, it’s difficult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5928871" cy="42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for</a:t>
            </a:r>
            <a:r>
              <a:rPr lang="en-US" sz="2600" dirty="0" smtClean="0"/>
              <a:t> 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99;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 smtClean="0"/>
              <a:t>This is less repetitive, and is easier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9" y="3048000"/>
            <a:ext cx="4252471" cy="30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Some examples of using </a:t>
            </a:r>
            <a:r>
              <a:rPr lang="en-US" sz="2600" b="1" dirty="0" smtClean="0"/>
              <a:t>for</a:t>
            </a:r>
            <a:r>
              <a:rPr lang="en-US" sz="2600" dirty="0" smtClean="0"/>
              <a:t> loops: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8" y="2409735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1910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4;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8" y="1991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turns Karel right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598" y="3797870"/>
            <a:ext cx="510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Moves Karel in a square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move until it gets to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8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Also, we might not know how far away a wall is.  Plus, we want our program to be as </a:t>
            </a:r>
            <a:r>
              <a:rPr lang="en-US" i="1" dirty="0" smtClean="0"/>
              <a:t>generalized</a:t>
            </a:r>
            <a:r>
              <a:rPr lang="en-US" dirty="0" smtClean="0"/>
              <a:t> as possible and work in many different worlds.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46" y="12954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while </a:t>
            </a:r>
            <a:r>
              <a:rPr lang="en-US" sz="2600" dirty="0" smtClean="0"/>
              <a:t>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less repetitive, and it works in </a:t>
            </a:r>
            <a:r>
              <a:rPr lang="en-US" i="1" dirty="0" smtClean="0"/>
              <a:t>any size </a:t>
            </a:r>
            <a:r>
              <a:rPr lang="en-US" dirty="0" smtClean="0"/>
              <a:t>world!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Section assignments</a:t>
            </a:r>
          </a:p>
          <a:p>
            <a:r>
              <a:rPr lang="en-US" sz="3600" dirty="0" smtClean="0"/>
              <a:t>Office Hours</a:t>
            </a:r>
          </a:p>
          <a:p>
            <a:r>
              <a:rPr lang="en-US" sz="3600" dirty="0" smtClean="0"/>
              <a:t>Lecture </a:t>
            </a:r>
            <a:r>
              <a:rPr lang="en-US" sz="3600" dirty="0" smtClean="0"/>
              <a:t>Feedback</a:t>
            </a:r>
          </a:p>
          <a:p>
            <a:r>
              <a:rPr lang="en-US" sz="3600" dirty="0"/>
              <a:t>Extra </a:t>
            </a:r>
            <a:r>
              <a:rPr lang="en-US" sz="3600" dirty="0" smtClean="0"/>
              <a:t>Practice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00400"/>
            <a:ext cx="1940008" cy="2946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/>
          <p:cNvCxnSpPr/>
          <p:nvPr/>
        </p:nvCxnSpPr>
        <p:spPr bwMode="auto">
          <a:xfrm>
            <a:off x="3048000" y="3733800"/>
            <a:ext cx="2819400" cy="1600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98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while </a:t>
            </a:r>
            <a:r>
              <a:rPr lang="en-US" sz="2600" dirty="0" smtClean="0"/>
              <a:t>loops can have </a:t>
            </a:r>
            <a:r>
              <a:rPr lang="en-US" sz="2600" i="1" dirty="0" smtClean="0"/>
              <a:t>compound </a:t>
            </a:r>
            <a:r>
              <a:rPr lang="en-US" sz="2600" dirty="0" smtClean="0"/>
              <a:t>conditions as well: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“and”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&amp;&amp;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“or”</a:t>
            </a: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leftIsClear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||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rightIsClear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put down a row of beepers until it reaches a wall.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86000"/>
            <a:ext cx="6172200" cy="44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846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381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2040698" y="5603557"/>
            <a:ext cx="5062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smtClean="0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1799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958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clean up all beepers in front of it until it reaches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may crash, because Karel </a:t>
            </a:r>
            <a:r>
              <a:rPr lang="en-US" i="1" dirty="0" smtClean="0"/>
              <a:t>cannot pick up beepers if there aren’t any</a:t>
            </a:r>
            <a:r>
              <a:rPr lang="en-US" dirty="0" smtClean="0"/>
              <a:t>.  We don’t </a:t>
            </a:r>
            <a:r>
              <a:rPr lang="en-US" b="1" dirty="0" smtClean="0"/>
              <a:t>always</a:t>
            </a:r>
            <a:r>
              <a:rPr lang="en-US" dirty="0" smtClean="0"/>
              <a:t> want Karel to pick up beepers; just when there is a beeper to pick up.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an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Runs the statements in the body </a:t>
            </a:r>
            <a:r>
              <a:rPr lang="en-US" i="1" dirty="0" smtClean="0"/>
              <a:t>once</a:t>
            </a:r>
            <a:r>
              <a:rPr lang="en-US" dirty="0" smtClean="0"/>
              <a:t> if </a:t>
            </a:r>
            <a:r>
              <a:rPr lang="en-US" b="1" i="1" dirty="0" smtClean="0"/>
              <a:t>condition</a:t>
            </a:r>
            <a:r>
              <a:rPr lang="en-US" dirty="0" smtClean="0"/>
              <a:t> is true.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You can also add an </a:t>
            </a:r>
            <a:r>
              <a:rPr lang="en-US" sz="2600" b="1" dirty="0" smtClean="0"/>
              <a:t>else</a:t>
            </a:r>
            <a:r>
              <a:rPr lang="en-US" sz="2600" dirty="0" smtClean="0"/>
              <a:t> 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Now, Karel won’t crash because it will only </a:t>
            </a:r>
            <a:r>
              <a:rPr lang="en-US" dirty="0" err="1" smtClean="0"/>
              <a:t>pickBeeper</a:t>
            </a:r>
            <a:r>
              <a:rPr lang="en-US" dirty="0" smtClean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6" y="28956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marL="3175" indent="0">
              <a:buNone/>
            </a:pPr>
            <a:endParaRPr lang="en-US" altLang="x-none" sz="3600" dirty="0" smtClean="0"/>
          </a:p>
          <a:p>
            <a:pPr marL="3175" indent="0">
              <a:buNone/>
            </a:pPr>
            <a:r>
              <a:rPr lang="en-US" altLang="x-none" sz="3600" b="1" dirty="0" smtClean="0"/>
              <a:t>Next time:</a:t>
            </a:r>
            <a:r>
              <a:rPr lang="en-US" altLang="x-none" sz="3600" dirty="0" smtClean="0"/>
              <a:t> Karel Problem-Solving</a:t>
            </a:r>
            <a:endParaRPr lang="en-US" altLang="x-none" sz="3600" b="1" dirty="0" smtClean="0"/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1524000" cy="19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5486400" y="1447800"/>
            <a:ext cx="3352800" cy="2246376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83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Streets (rows)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1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0256" name="AutoShape 32"/>
          <p:cNvCxnSpPr>
            <a:cxnSpLocks noChangeShapeType="1"/>
            <a:stCxn id="820255" idx="0"/>
            <a:endCxn id="820251" idx="3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1557</Words>
  <Application>Microsoft Macintosh PowerPoint</Application>
  <PresentationFormat>On-screen Show (4:3)</PresentationFormat>
  <Paragraphs>794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Andale Mono</vt:lpstr>
      <vt:lpstr>Arial</vt:lpstr>
      <vt:lpstr>Calibri</vt:lpstr>
      <vt:lpstr>Consolas</vt:lpstr>
      <vt:lpstr>Courier</vt:lpstr>
      <vt:lpstr>Courier New</vt:lpstr>
      <vt:lpstr>Mangal</vt:lpstr>
      <vt:lpstr>Purisa</vt:lpstr>
      <vt:lpstr>Tahoma</vt:lpstr>
      <vt:lpstr>Times New Roman</vt:lpstr>
      <vt:lpstr>Verdana</vt:lpstr>
      <vt:lpstr>Default Design</vt:lpstr>
      <vt:lpstr>CS 106A, Lecture 2 Programming with Karel</vt:lpstr>
      <vt:lpstr>Plan For Today</vt:lpstr>
      <vt:lpstr>Plan For Today</vt:lpstr>
      <vt:lpstr>Announcements</vt:lpstr>
      <vt:lpstr>Plan For Today</vt:lpstr>
      <vt:lpstr>Meet Karel the Robot!</vt:lpstr>
      <vt:lpstr>Meet Karel the Robot!</vt:lpstr>
      <vt:lpstr>Karel's World</vt:lpstr>
      <vt:lpstr>Streets (rows)</vt:lpstr>
      <vt:lpstr>Avenues (columns)</vt:lpstr>
      <vt:lpstr>Corners (locations)</vt:lpstr>
      <vt:lpstr>Walls</vt:lpstr>
      <vt:lpstr>Beepers</vt:lpstr>
      <vt:lpstr>Karel Knows 4 Commands</vt:lpstr>
      <vt:lpstr>Karel Knows 4 Commands</vt:lpstr>
      <vt:lpstr>Commands: move</vt:lpstr>
      <vt:lpstr>Commands: move</vt:lpstr>
      <vt:lpstr>Commands: turnLeft</vt:lpstr>
      <vt:lpstr>Commands: turnLeft</vt:lpstr>
      <vt:lpstr>Commands: pickBeeper</vt:lpstr>
      <vt:lpstr>Commands: pickBeeper</vt:lpstr>
      <vt:lpstr>Commands: putBeeper</vt:lpstr>
      <vt:lpstr>Commands: putBeeper</vt:lpstr>
      <vt:lpstr>Our First Karel Program</vt:lpstr>
      <vt:lpstr>Our First Karel Program</vt:lpstr>
      <vt:lpstr>PowerPoint Presentation</vt:lpstr>
      <vt:lpstr>Defining New Commands</vt:lpstr>
      <vt:lpstr>Plan For Today</vt:lpstr>
      <vt:lpstr>Control Flow: For Loops</vt:lpstr>
      <vt:lpstr>Control Flow: For Loops</vt:lpstr>
      <vt:lpstr>Control Flow: For Loops</vt:lpstr>
      <vt:lpstr>Control Flow: For Loops</vt:lpstr>
      <vt:lpstr>Control Flow: For Loops</vt:lpstr>
      <vt:lpstr>Plan For Today</vt:lpstr>
      <vt:lpstr>Control Flow: While Loops</vt:lpstr>
      <vt:lpstr>Control Flow: While Loops</vt:lpstr>
      <vt:lpstr>Control Flow: While Loops</vt:lpstr>
      <vt:lpstr>Possible Conditions</vt:lpstr>
      <vt:lpstr>Control Flow: While Loops</vt:lpstr>
      <vt:lpstr>Control Flow: While Loops</vt:lpstr>
      <vt:lpstr>Loops Overview</vt:lpstr>
      <vt:lpstr>Loops Overview</vt:lpstr>
      <vt:lpstr>PowerPoint Presentation</vt:lpstr>
      <vt:lpstr>Fencepost Problem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733</cp:revision>
  <cp:lastPrinted>2017-06-27T09:48:58Z</cp:lastPrinted>
  <dcterms:created xsi:type="dcterms:W3CDTF">2008-06-28T20:57:21Z</dcterms:created>
  <dcterms:modified xsi:type="dcterms:W3CDTF">2017-06-27T23:18:52Z</dcterms:modified>
</cp:coreProperties>
</file>