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49"/>
  </p:notesMasterIdLst>
  <p:sldIdLst>
    <p:sldId id="256" r:id="rId2"/>
    <p:sldId id="531" r:id="rId3"/>
    <p:sldId id="575" r:id="rId4"/>
    <p:sldId id="532" r:id="rId5"/>
    <p:sldId id="557" r:id="rId6"/>
    <p:sldId id="534" r:id="rId7"/>
    <p:sldId id="540" r:id="rId8"/>
    <p:sldId id="541" r:id="rId9"/>
    <p:sldId id="542" r:id="rId10"/>
    <p:sldId id="543" r:id="rId11"/>
    <p:sldId id="544" r:id="rId12"/>
    <p:sldId id="545" r:id="rId13"/>
    <p:sldId id="554" r:id="rId14"/>
    <p:sldId id="555" r:id="rId15"/>
    <p:sldId id="547" r:id="rId16"/>
    <p:sldId id="567" r:id="rId17"/>
    <p:sldId id="556" r:id="rId18"/>
    <p:sldId id="548" r:id="rId19"/>
    <p:sldId id="549" r:id="rId20"/>
    <p:sldId id="550" r:id="rId21"/>
    <p:sldId id="535" r:id="rId22"/>
    <p:sldId id="537" r:id="rId23"/>
    <p:sldId id="551" r:id="rId24"/>
    <p:sldId id="552" r:id="rId25"/>
    <p:sldId id="553" r:id="rId26"/>
    <p:sldId id="572" r:id="rId27"/>
    <p:sldId id="536" r:id="rId28"/>
    <p:sldId id="558" r:id="rId29"/>
    <p:sldId id="559" r:id="rId30"/>
    <p:sldId id="560" r:id="rId31"/>
    <p:sldId id="539" r:id="rId32"/>
    <p:sldId id="561" r:id="rId33"/>
    <p:sldId id="562" r:id="rId34"/>
    <p:sldId id="564" r:id="rId35"/>
    <p:sldId id="565" r:id="rId36"/>
    <p:sldId id="566" r:id="rId37"/>
    <p:sldId id="569" r:id="rId38"/>
    <p:sldId id="568" r:id="rId39"/>
    <p:sldId id="570" r:id="rId40"/>
    <p:sldId id="571" r:id="rId41"/>
    <p:sldId id="533" r:id="rId42"/>
    <p:sldId id="538" r:id="rId43"/>
    <p:sldId id="573" r:id="rId44"/>
    <p:sldId id="574" r:id="rId45"/>
    <p:sldId id="576" r:id="rId46"/>
    <p:sldId id="577" r:id="rId47"/>
    <p:sldId id="563" r:id="rId4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rt" id="{5709C55F-86B5-9446-ADFB-FFDAAF414CDB}">
          <p14:sldIdLst>
            <p14:sldId id="256"/>
            <p14:sldId id="531"/>
            <p14:sldId id="575"/>
            <p14:sldId id="532"/>
            <p14:sldId id="557"/>
          </p14:sldIdLst>
        </p14:section>
        <p14:section name="Graphics, Animation, Events" id="{49E7D0C0-8D47-464B-8C6F-F48A792B2071}">
          <p14:sldIdLst>
            <p14:sldId id="534"/>
            <p14:sldId id="540"/>
            <p14:sldId id="541"/>
            <p14:sldId id="542"/>
            <p14:sldId id="543"/>
            <p14:sldId id="544"/>
            <p14:sldId id="545"/>
            <p14:sldId id="554"/>
            <p14:sldId id="555"/>
            <p14:sldId id="547"/>
            <p14:sldId id="567"/>
            <p14:sldId id="556"/>
            <p14:sldId id="548"/>
            <p14:sldId id="549"/>
            <p14:sldId id="550"/>
          </p14:sldIdLst>
        </p14:section>
        <p14:section name="1D Arrays" id="{C00A4100-0147-D04F-B05A-3C7EF1B63CCF}">
          <p14:sldIdLst>
            <p14:sldId id="535"/>
            <p14:sldId id="537"/>
            <p14:sldId id="551"/>
            <p14:sldId id="552"/>
            <p14:sldId id="553"/>
            <p14:sldId id="572"/>
          </p14:sldIdLst>
        </p14:section>
        <p14:section name="2D Arrays" id="{6C9A31A3-48CB-8B40-B06D-5ABEAF1D4E49}">
          <p14:sldIdLst>
            <p14:sldId id="536"/>
            <p14:sldId id="558"/>
            <p14:sldId id="559"/>
            <p14:sldId id="560"/>
            <p14:sldId id="539"/>
            <p14:sldId id="561"/>
            <p14:sldId id="562"/>
            <p14:sldId id="564"/>
            <p14:sldId id="565"/>
            <p14:sldId id="566"/>
            <p14:sldId id="569"/>
            <p14:sldId id="568"/>
            <p14:sldId id="570"/>
            <p14:sldId id="571"/>
          </p14:sldIdLst>
        </p14:section>
        <p14:section name="ArrayList" id="{D387FCC4-F926-A845-8AFA-AFEC0EB2898F}">
          <p14:sldIdLst>
            <p14:sldId id="533"/>
            <p14:sldId id="538"/>
            <p14:sldId id="573"/>
            <p14:sldId id="574"/>
            <p14:sldId id="576"/>
            <p14:sldId id="577"/>
          </p14:sldIdLst>
        </p14:section>
        <p14:section name="End" id="{5BA28EA5-E7F4-B347-B103-82D89E513C04}">
          <p14:sldIdLst>
            <p14:sldId id="5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744"/>
    <a:srgbClr val="E4C881"/>
    <a:srgbClr val="DFE2AD"/>
    <a:srgbClr val="AB7942"/>
    <a:srgbClr val="B76C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701"/>
    <p:restoredTop sz="90576"/>
  </p:normalViewPr>
  <p:slideViewPr>
    <p:cSldViewPr snapToGrid="0" snapToObjects="1">
      <p:cViewPr>
        <p:scale>
          <a:sx n="120" d="100"/>
          <a:sy n="120" d="100"/>
        </p:scale>
        <p:origin x="2376" y="8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presProps" Target="presProps.xml"/><Relationship Id="rId51" Type="http://schemas.openxmlformats.org/officeDocument/2006/relationships/viewProps" Target="viewProps.xml"/><Relationship Id="rId52" Type="http://schemas.openxmlformats.org/officeDocument/2006/relationships/theme" Target="theme/theme1.xml"/><Relationship Id="rId53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7EA64F-48CA-6044-9303-A15754386620}" type="datetimeFigureOut">
              <a:rPr lang="en-US" smtClean="0"/>
              <a:t>8/14/17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2C7AC7-6EB8-0444-B537-C59A44D4A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9594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 smtClean="0"/>
              <a:t>While we will emphasize material covered after the midterm, programming by its nature is cumulative.</a:t>
            </a:r>
          </a:p>
          <a:p>
            <a:r>
              <a:rPr lang="en-US" noProof="0" dirty="0" smtClean="0"/>
              <a:t>We are aiming for</a:t>
            </a:r>
            <a:r>
              <a:rPr lang="en-US" baseline="0" noProof="0" dirty="0" smtClean="0"/>
              <a:t> the practice materials this time around to be reflective of the difficulty of the final exam.</a:t>
            </a:r>
            <a:endParaRPr lang="en-US" noProof="0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C7AC7-6EB8-0444-B537-C59A44D4A7C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4762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If </a:t>
            </a:r>
            <a:r>
              <a:rPr lang="nb-NO" dirty="0" err="1" smtClean="0"/>
              <a:t>you</a:t>
            </a:r>
            <a:r>
              <a:rPr lang="nb-NO" dirty="0" smtClean="0"/>
              <a:t> have a </a:t>
            </a:r>
            <a:r>
              <a:rPr lang="nb-NO" dirty="0" err="1" smtClean="0"/>
              <a:t>method</a:t>
            </a:r>
            <a:r>
              <a:rPr lang="nb-NO" dirty="0" smtClean="0"/>
              <a:t> </a:t>
            </a:r>
            <a:r>
              <a:rPr lang="nb-NO" dirty="0" err="1" smtClean="0"/>
              <a:t>called</a:t>
            </a:r>
            <a:r>
              <a:rPr lang="nb-NO" dirty="0" smtClean="0"/>
              <a:t> </a:t>
            </a:r>
            <a:r>
              <a:rPr lang="nb-NO" dirty="0" err="1" smtClean="0"/>
              <a:t>foo</a:t>
            </a:r>
            <a:r>
              <a:rPr lang="nb-NO" dirty="0" smtClean="0"/>
              <a:t> </a:t>
            </a:r>
            <a:r>
              <a:rPr lang="nb-NO" dirty="0" err="1" smtClean="0"/>
              <a:t>with</a:t>
            </a:r>
            <a:r>
              <a:rPr lang="nb-NO" baseline="0" dirty="0" smtClean="0"/>
              <a:t> 3 </a:t>
            </a:r>
            <a:r>
              <a:rPr lang="nb-NO" baseline="0" dirty="0" err="1" smtClean="0"/>
              <a:t>int</a:t>
            </a:r>
            <a:r>
              <a:rPr lang="nb-NO" baseline="0" dirty="0" smtClean="0"/>
              <a:t> parameters and </a:t>
            </a:r>
            <a:r>
              <a:rPr lang="nb-NO" baseline="0" dirty="0" err="1" smtClean="0"/>
              <a:t>they</a:t>
            </a:r>
            <a:r>
              <a:rPr lang="nb-NO" baseline="0" dirty="0" smtClean="0"/>
              <a:t> have different </a:t>
            </a:r>
            <a:r>
              <a:rPr lang="nb-NO" baseline="0" dirty="0" err="1" smtClean="0"/>
              <a:t>names</a:t>
            </a:r>
            <a:r>
              <a:rPr lang="nb-NO" baseline="0" dirty="0" smtClean="0"/>
              <a:t> in run and in </a:t>
            </a:r>
            <a:r>
              <a:rPr lang="nb-NO" baseline="0" dirty="0" err="1" smtClean="0"/>
              <a:t>foo</a:t>
            </a:r>
            <a:r>
              <a:rPr lang="nb-NO" baseline="0" dirty="0" smtClean="0"/>
              <a:t>, </a:t>
            </a:r>
            <a:r>
              <a:rPr lang="nb-NO" baseline="0" dirty="0" err="1" smtClean="0"/>
              <a:t>look</a:t>
            </a:r>
            <a:r>
              <a:rPr lang="nb-NO" baseline="0" dirty="0" smtClean="0"/>
              <a:t> at </a:t>
            </a:r>
            <a:r>
              <a:rPr lang="nb-NO" baseline="0" dirty="0" err="1" smtClean="0"/>
              <a:t>the</a:t>
            </a:r>
            <a:r>
              <a:rPr lang="nb-NO" baseline="0" dirty="0" smtClean="0"/>
              <a:t> order to </a:t>
            </a:r>
            <a:r>
              <a:rPr lang="nb-NO" baseline="0" dirty="0" err="1" smtClean="0"/>
              <a:t>avoid</a:t>
            </a:r>
            <a:r>
              <a:rPr lang="nb-NO" baseline="0" dirty="0" smtClean="0"/>
              <a:t> </a:t>
            </a:r>
            <a:r>
              <a:rPr lang="nb-NO" baseline="0" dirty="0" err="1" smtClean="0"/>
              <a:t>getting</a:t>
            </a:r>
            <a:r>
              <a:rPr lang="nb-NO" baseline="0" dirty="0" smtClean="0"/>
              <a:t> </a:t>
            </a:r>
            <a:r>
              <a:rPr lang="nb-NO" baseline="0" dirty="0" err="1" smtClean="0"/>
              <a:t>confused</a:t>
            </a:r>
            <a:r>
              <a:rPr lang="nb-NO" baseline="0" dirty="0" smtClean="0"/>
              <a:t>.</a:t>
            </a:r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C7AC7-6EB8-0444-B537-C59A44D4A7C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2973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For </a:t>
            </a:r>
            <a:r>
              <a:rPr lang="nb-NO" dirty="0" err="1" smtClean="0"/>
              <a:t>extra</a:t>
            </a:r>
            <a:r>
              <a:rPr lang="nb-NO" baseline="0" dirty="0" smtClean="0"/>
              <a:t> </a:t>
            </a:r>
            <a:r>
              <a:rPr lang="nb-NO" baseline="0" dirty="0" err="1" smtClean="0"/>
              <a:t>credit</a:t>
            </a:r>
            <a:r>
              <a:rPr lang="nb-NO" baseline="0" dirty="0" smtClean="0"/>
              <a:t>, </a:t>
            </a:r>
            <a:r>
              <a:rPr lang="nb-NO" baseline="0" dirty="0" err="1" smtClean="0"/>
              <a:t>you</a:t>
            </a:r>
            <a:r>
              <a:rPr lang="nb-NO" baseline="0" dirty="0" smtClean="0"/>
              <a:t> </a:t>
            </a:r>
            <a:r>
              <a:rPr lang="nb-NO" baseline="0" dirty="0" err="1" smtClean="0"/>
              <a:t>could</a:t>
            </a:r>
            <a:r>
              <a:rPr lang="nb-NO" baseline="0" dirty="0" smtClean="0"/>
              <a:t> </a:t>
            </a:r>
            <a:r>
              <a:rPr lang="nb-NO" baseline="0" dirty="0" err="1" smtClean="0"/>
              <a:t>implement</a:t>
            </a:r>
            <a:r>
              <a:rPr lang="nb-NO" baseline="0" dirty="0" smtClean="0"/>
              <a:t> </a:t>
            </a:r>
            <a:r>
              <a:rPr lang="nb-NO" baseline="0" dirty="0" err="1" smtClean="0"/>
              <a:t>this</a:t>
            </a:r>
            <a:r>
              <a:rPr lang="nb-NO" baseline="0" dirty="0" smtClean="0"/>
              <a:t> so it </a:t>
            </a:r>
            <a:r>
              <a:rPr lang="nb-NO" baseline="0" dirty="0" err="1" smtClean="0"/>
              <a:t>also</a:t>
            </a:r>
            <a:r>
              <a:rPr lang="nb-NO" baseline="0" dirty="0" smtClean="0"/>
              <a:t> </a:t>
            </a:r>
            <a:r>
              <a:rPr lang="nb-NO" baseline="0" dirty="0" err="1" smtClean="0"/>
              <a:t>does</a:t>
            </a:r>
            <a:r>
              <a:rPr lang="nb-NO" baseline="0" dirty="0" smtClean="0"/>
              <a:t> </a:t>
            </a:r>
            <a:r>
              <a:rPr lang="nb-NO" baseline="0" dirty="0" err="1" smtClean="0"/>
              <a:t>bounds</a:t>
            </a:r>
            <a:r>
              <a:rPr lang="nb-NO" baseline="0" dirty="0" smtClean="0"/>
              <a:t> </a:t>
            </a:r>
            <a:r>
              <a:rPr lang="nb-NO" baseline="0" dirty="0" err="1" smtClean="0"/>
              <a:t>checking</a:t>
            </a:r>
            <a:r>
              <a:rPr lang="nb-NO" baseline="0" dirty="0" smtClean="0"/>
              <a:t>.</a:t>
            </a:r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C7AC7-6EB8-0444-B537-C59A44D4A7C0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852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1600200"/>
            <a:ext cx="7772400" cy="205740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</a:lstStyle>
          <a:p>
            <a:pPr lvl="0"/>
            <a:r>
              <a:rPr lang="en-US" altLang="x-none" noProof="0" smtClean="0"/>
              <a:t>Click to edit Master title style</a:t>
            </a:r>
            <a:endParaRPr lang="x-none" altLang="x-none" noProof="0" smtClean="0"/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419600"/>
            <a:ext cx="6400800" cy="15240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altLang="x-none" noProof="0" smtClean="0"/>
              <a:t>Click to edit Master subtitle style</a:t>
            </a:r>
          </a:p>
        </p:txBody>
      </p:sp>
      <p:sp>
        <p:nvSpPr>
          <p:cNvPr id="18440" name="AutoShape 3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oundRect">
            <a:avLst>
              <a:gd name="adj" fmla="val 111"/>
            </a:avLst>
          </a:prstGeom>
          <a:solidFill>
            <a:srgbClr val="8C1515"/>
          </a:solidFill>
          <a:ln w="9398">
            <a:solidFill>
              <a:srgbClr val="000000"/>
            </a:solidFill>
            <a:miter lim="800000"/>
            <a:headEnd/>
            <a:tailEnd/>
          </a:ln>
        </p:spPr>
        <p:txBody>
          <a:bodyPr wrap="none" lIns="91432" tIns="45716" rIns="91432" bIns="45716" anchor="ctr"/>
          <a:lstStyle>
            <a:lvl1pPr defTabSz="4572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Arial" charset="0"/>
              </a:defRPr>
            </a:lvl3pPr>
            <a:lvl4pPr marL="1598613" indent="-227013" defTabSz="4572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Andale Mono" charset="0"/>
              <a:buNone/>
            </a:pPr>
            <a:endParaRPr lang="x-none" altLang="x-none" sz="1800">
              <a:latin typeface="Calibri" charset="0"/>
              <a:ea typeface="Arial" charset="0"/>
              <a:cs typeface="Arial" charset="0"/>
            </a:endParaRPr>
          </a:p>
        </p:txBody>
      </p:sp>
      <p:sp>
        <p:nvSpPr>
          <p:cNvPr id="18443" name="Text Box 11"/>
          <p:cNvSpPr txBox="1">
            <a:spLocks noChangeArrowheads="1"/>
          </p:cNvSpPr>
          <p:nvPr/>
        </p:nvSpPr>
        <p:spPr bwMode="auto">
          <a:xfrm>
            <a:off x="685800" y="6400800"/>
            <a:ext cx="7772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altLang="x-none" sz="800"/>
              <a:t>This document is copyright (C) Stanford Computer Science and Marty Stepp, licensed under Creative Commons Attribution 2.5 License.  All rights reserved.</a:t>
            </a:r>
            <a:br>
              <a:rPr lang="en-US" altLang="x-none" sz="800"/>
            </a:br>
            <a:r>
              <a:rPr lang="en-US" altLang="x-none" sz="800"/>
              <a:t>Based on slides created by Keith Schwarz, Mehran Sahami, Eric Roberts, Stuart Reges, and others.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0"/>
            <a:ext cx="2209800" cy="6477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0"/>
            <a:ext cx="6477000" cy="6477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295400"/>
            <a:ext cx="434340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34340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/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/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1295400"/>
            <a:ext cx="8839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 smtClean="0"/>
              <a:t>Click to edit Master text styles</a:t>
            </a:r>
          </a:p>
          <a:p>
            <a:pPr lvl="1"/>
            <a:r>
              <a:rPr lang="en-US" altLang="x-none" smtClean="0"/>
              <a:t>Second level</a:t>
            </a:r>
          </a:p>
          <a:p>
            <a:pPr lvl="2"/>
            <a:r>
              <a:rPr lang="en-US" altLang="x-none" smtClean="0"/>
              <a:t>Third level</a:t>
            </a:r>
          </a:p>
          <a:p>
            <a:pPr lvl="3"/>
            <a:r>
              <a:rPr lang="en-US" altLang="x-none" smtClean="0"/>
              <a:t>Fourth level</a:t>
            </a:r>
          </a:p>
          <a:p>
            <a:pPr lvl="4"/>
            <a:r>
              <a:rPr lang="en-US" altLang="x-none" smtClean="0"/>
              <a:t>Fifth level</a:t>
            </a:r>
            <a:endParaRPr lang="en-US" altLang="x-none"/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>
          <a:xfrm>
            <a:off x="8229600" y="6356350"/>
            <a:ext cx="762000" cy="365125"/>
          </a:xfrm>
          <a:prstGeom prst="rect">
            <a:avLst/>
          </a:prstGeom>
          <a:noFill/>
        </p:spPr>
        <p:txBody>
          <a:bodyPr lIns="0" tIns="0" rIns="0" bIns="0" anchor="b"/>
          <a:lstStyle/>
          <a:p>
            <a:pPr algn="r">
              <a:spcBef>
                <a:spcPts val="500"/>
              </a:spcBef>
            </a:pPr>
            <a:fld id="{08267DFD-02E1-ED47-A842-BD1D585199FF}" type="slidenum">
              <a:rPr lang="en-US" altLang="x-none" sz="1200">
                <a:solidFill>
                  <a:srgbClr val="424242"/>
                </a:solidFill>
                <a:latin typeface="Verdana" charset="0"/>
              </a:rPr>
              <a:pPr algn="r">
                <a:spcBef>
                  <a:spcPts val="500"/>
                </a:spcBef>
              </a:pPr>
              <a:t>‹#›</a:t>
            </a:fld>
            <a:endParaRPr lang="en-US" altLang="x-none" sz="1800">
              <a:latin typeface="Arial" charset="0"/>
            </a:endParaRPr>
          </a:p>
        </p:txBody>
      </p:sp>
      <p:sp>
        <p:nvSpPr>
          <p:cNvPr id="1039" name="AutoShape 3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oundRect">
            <a:avLst>
              <a:gd name="adj" fmla="val 111"/>
            </a:avLst>
          </a:prstGeom>
          <a:solidFill>
            <a:srgbClr val="8C1515"/>
          </a:solidFill>
          <a:ln w="9398">
            <a:solidFill>
              <a:srgbClr val="000000"/>
            </a:solidFill>
            <a:miter lim="800000"/>
            <a:headEnd/>
            <a:tailEnd/>
          </a:ln>
        </p:spPr>
        <p:txBody>
          <a:bodyPr wrap="none" lIns="91432" tIns="45716" rIns="91432" bIns="45716" anchor="ctr"/>
          <a:lstStyle>
            <a:lvl1pPr defTabSz="4572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Arial" charset="0"/>
              </a:defRPr>
            </a:lvl3pPr>
            <a:lvl4pPr marL="1598613" indent="-227013" defTabSz="4572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Andale Mono" charset="0"/>
              <a:buNone/>
            </a:pPr>
            <a:endParaRPr lang="x-none" altLang="x-none" sz="1800">
              <a:latin typeface="Tahoma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8930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</a:defRPr>
      </a:lvl9pPr>
    </p:titleStyle>
    <p:bodyStyle>
      <a:lvl1pPr marL="230188" indent="-230188" algn="l" rtl="0" eaLnBrk="1" fontAlgn="base" hangingPunct="1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1500" indent="-227013" algn="l" rtl="0" eaLnBrk="1" fontAlgn="base" hangingPunct="1">
        <a:spcBef>
          <a:spcPct val="20000"/>
        </a:spcBef>
        <a:spcAft>
          <a:spcPct val="0"/>
        </a:spcAft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855663" indent="-169863" algn="l" rtl="0" eaLnBrk="1" fontAlgn="base" hangingPunct="1">
        <a:spcBef>
          <a:spcPct val="20000"/>
        </a:spcBef>
        <a:spcAft>
          <a:spcPct val="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144588" indent="-174625" algn="l" rtl="0" eaLnBrk="1" fontAlgn="base" hangingPunct="1">
        <a:spcBef>
          <a:spcPct val="20000"/>
        </a:spcBef>
        <a:spcAft>
          <a:spcPct val="0"/>
        </a:spcAft>
        <a:buChar char="–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487488" indent="-228600" algn="l" rtl="0" eaLnBrk="1" fontAlgn="base" hangingPunct="1">
        <a:spcBef>
          <a:spcPct val="20000"/>
        </a:spcBef>
        <a:spcAft>
          <a:spcPct val="0"/>
        </a:spcAft>
        <a:buChar char="»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tif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codestepbystep.com/problem/view/java/arrays/longestSortedSequence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tiff"/><Relationship Id="rId3" Type="http://schemas.openxmlformats.org/officeDocument/2006/relationships/image" Target="../media/image17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codestepbystep.com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 106A, Lecture 27</a:t>
            </a:r>
            <a:br>
              <a:rPr lang="en-US" dirty="0" smtClean="0"/>
            </a:br>
            <a:r>
              <a:rPr lang="en-US" dirty="0" smtClean="0"/>
              <a:t>Final Exam Review 1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-1328928" y="519379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572000"/>
            <a:ext cx="6400800" cy="1524000"/>
          </a:xfrm>
        </p:spPr>
        <p:txBody>
          <a:bodyPr/>
          <a:lstStyle/>
          <a:p>
            <a:r>
              <a:rPr lang="en-US" altLang="x-none" sz="1500" dirty="0" smtClean="0"/>
              <a:t> </a:t>
            </a:r>
            <a:endParaRPr lang="en-US" altLang="x-none" sz="1500" dirty="0"/>
          </a:p>
        </p:txBody>
      </p:sp>
    </p:spTree>
    <p:extLst>
      <p:ext uri="{BB962C8B-B14F-4D97-AF65-F5344CB8AC3E}">
        <p14:creationId xmlns:p14="http://schemas.microsoft.com/office/powerpoint/2010/main" val="1564357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Demo: Seeker</a:t>
            </a:r>
            <a:endParaRPr lang="en-US" dirty="0"/>
          </a:p>
        </p:txBody>
      </p:sp>
      <p:pic>
        <p:nvPicPr>
          <p:cNvPr id="5" name="Bild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143" y="1143000"/>
            <a:ext cx="7837714" cy="5665599"/>
          </a:xfrm>
          <a:prstGeom prst="rect">
            <a:avLst/>
          </a:prstGeom>
        </p:spPr>
      </p:pic>
      <p:pic>
        <p:nvPicPr>
          <p:cNvPr id="6" name="Bild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5868" y="4471142"/>
            <a:ext cx="1108693" cy="494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445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Seeker</a:t>
            </a:r>
            <a:endParaRPr lang="en-US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Red square is the </a:t>
            </a:r>
            <a:r>
              <a:rPr lang="en-US" b="1" dirty="0" smtClean="0"/>
              <a:t>target</a:t>
            </a:r>
          </a:p>
          <a:p>
            <a:r>
              <a:rPr lang="en-US" dirty="0" smtClean="0"/>
              <a:t>Transparent square is the </a:t>
            </a:r>
            <a:r>
              <a:rPr lang="en-US" b="1" dirty="0" smtClean="0"/>
              <a:t>seeker</a:t>
            </a:r>
          </a:p>
          <a:p>
            <a:r>
              <a:rPr lang="en-US" dirty="0" smtClean="0"/>
              <a:t>The seeker should move towards and engulf the target</a:t>
            </a:r>
          </a:p>
          <a:p>
            <a:r>
              <a:rPr lang="en-US" dirty="0" smtClean="0"/>
              <a:t>Can change target location by clicking on the screen</a:t>
            </a:r>
          </a:p>
        </p:txBody>
      </p:sp>
      <p:pic>
        <p:nvPicPr>
          <p:cNvPr id="7" name="Bild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9067" y="1398388"/>
            <a:ext cx="249195" cy="256117"/>
          </a:xfrm>
          <a:prstGeom prst="rect">
            <a:avLst/>
          </a:prstGeom>
        </p:spPr>
      </p:pic>
      <p:pic>
        <p:nvPicPr>
          <p:cNvPr id="9" name="Bild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671439"/>
            <a:ext cx="546378" cy="569383"/>
          </a:xfrm>
          <a:prstGeom prst="rect">
            <a:avLst/>
          </a:prstGeom>
        </p:spPr>
      </p:pic>
      <p:pic>
        <p:nvPicPr>
          <p:cNvPr id="10" name="Bild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81333" y="2156955"/>
            <a:ext cx="543016" cy="520700"/>
          </a:xfrm>
          <a:prstGeom prst="rect">
            <a:avLst/>
          </a:prstGeom>
        </p:spPr>
      </p:pic>
      <p:pic>
        <p:nvPicPr>
          <p:cNvPr id="13" name="Bild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2600" y="3451555"/>
            <a:ext cx="81788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729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Instance variables</a:t>
            </a:r>
            <a:endParaRPr lang="en-US" dirty="0"/>
          </a:p>
        </p:txBody>
      </p:sp>
      <p:pic>
        <p:nvPicPr>
          <p:cNvPr id="6" name="Bild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645" y="2555186"/>
            <a:ext cx="8180709" cy="2855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14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r</a:t>
            </a:r>
            <a:r>
              <a:rPr lang="nb-NO" dirty="0" smtClean="0"/>
              <a:t>un()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b-NO" sz="2800" dirty="0" err="1">
                <a:solidFill>
                  <a:srgbClr val="931A68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nb-NO" sz="28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nb-NO" sz="2800" dirty="0" err="1">
                <a:solidFill>
                  <a:srgbClr val="931A68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nb-NO" sz="28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run() {</a:t>
            </a:r>
            <a:endParaRPr lang="nb-NO" sz="2800" dirty="0">
              <a:solidFill>
                <a:srgbClr val="931A68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nb-NO" sz="2800" dirty="0" smtClean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nb-NO" sz="2800" dirty="0" err="1" smtClean="0">
                <a:latin typeface="Consolas" charset="0"/>
                <a:ea typeface="Consolas" charset="0"/>
                <a:cs typeface="Consolas" charset="0"/>
              </a:rPr>
              <a:t>initTarget</a:t>
            </a:r>
            <a:r>
              <a:rPr lang="nb-NO" sz="2800" dirty="0">
                <a:latin typeface="Consolas" charset="0"/>
                <a:ea typeface="Consolas" charset="0"/>
                <a:cs typeface="Consolas" charset="0"/>
              </a:rPr>
              <a:t>();</a:t>
            </a:r>
          </a:p>
          <a:p>
            <a:pPr marL="0" indent="0">
              <a:buNone/>
            </a:pPr>
            <a:r>
              <a:rPr lang="nb-NO" sz="2800" dirty="0" smtClean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nb-NO" sz="2800" dirty="0" err="1" smtClean="0">
                <a:latin typeface="Consolas" charset="0"/>
                <a:ea typeface="Consolas" charset="0"/>
                <a:cs typeface="Consolas" charset="0"/>
              </a:rPr>
              <a:t>initSeeker</a:t>
            </a:r>
            <a:r>
              <a:rPr lang="nb-NO" sz="2800" dirty="0">
                <a:latin typeface="Consolas" charset="0"/>
                <a:ea typeface="Consolas" charset="0"/>
                <a:cs typeface="Consolas" charset="0"/>
              </a:rPr>
              <a:t>();</a:t>
            </a:r>
          </a:p>
          <a:p>
            <a:pPr marL="0" indent="0">
              <a:buNone/>
            </a:pPr>
            <a:r>
              <a:rPr lang="nb-NO" sz="2800" dirty="0" smtClean="0">
                <a:solidFill>
                  <a:srgbClr val="4E9072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</a:p>
          <a:p>
            <a:pPr marL="0" indent="0">
              <a:buNone/>
            </a:pPr>
            <a:r>
              <a:rPr lang="nb-NO" sz="2800" dirty="0">
                <a:solidFill>
                  <a:srgbClr val="4E9072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nb-NO" sz="2800" dirty="0" smtClean="0">
                <a:solidFill>
                  <a:srgbClr val="4E9072"/>
                </a:solidFill>
                <a:latin typeface="Consolas" charset="0"/>
                <a:ea typeface="Consolas" charset="0"/>
                <a:cs typeface="Consolas" charset="0"/>
              </a:rPr>
              <a:t>// </a:t>
            </a:r>
            <a:r>
              <a:rPr lang="nb-NO" sz="2800" dirty="0" err="1">
                <a:solidFill>
                  <a:srgbClr val="4E9072"/>
                </a:solidFill>
                <a:latin typeface="Consolas" charset="0"/>
                <a:ea typeface="Consolas" charset="0"/>
                <a:cs typeface="Consolas" charset="0"/>
              </a:rPr>
              <a:t>Always</a:t>
            </a:r>
            <a:r>
              <a:rPr lang="nb-NO" sz="2800" dirty="0">
                <a:solidFill>
                  <a:srgbClr val="4E907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nb-NO" sz="2800" dirty="0" err="1">
                <a:solidFill>
                  <a:srgbClr val="4E9072"/>
                </a:solidFill>
                <a:latin typeface="Consolas" charset="0"/>
                <a:ea typeface="Consolas" charset="0"/>
                <a:cs typeface="Consolas" charset="0"/>
              </a:rPr>
              <a:t>keep</a:t>
            </a:r>
            <a:r>
              <a:rPr lang="nb-NO" sz="2800" dirty="0">
                <a:solidFill>
                  <a:srgbClr val="4E907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nb-NO" sz="2800" dirty="0" err="1">
                <a:solidFill>
                  <a:srgbClr val="4E9072"/>
                </a:solidFill>
                <a:latin typeface="Consolas" charset="0"/>
                <a:ea typeface="Consolas" charset="0"/>
                <a:cs typeface="Consolas" charset="0"/>
              </a:rPr>
              <a:t>seeking</a:t>
            </a:r>
            <a:r>
              <a:rPr lang="nb-NO" sz="2800" dirty="0">
                <a:solidFill>
                  <a:srgbClr val="4E907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nb-NO" sz="2800" dirty="0" err="1">
                <a:solidFill>
                  <a:srgbClr val="4E9072"/>
                </a:solidFill>
                <a:latin typeface="Consolas" charset="0"/>
                <a:ea typeface="Consolas" charset="0"/>
                <a:cs typeface="Consolas" charset="0"/>
              </a:rPr>
              <a:t>the</a:t>
            </a:r>
            <a:r>
              <a:rPr lang="nb-NO" sz="2800" dirty="0">
                <a:solidFill>
                  <a:srgbClr val="4E9072"/>
                </a:solidFill>
                <a:latin typeface="Consolas" charset="0"/>
                <a:ea typeface="Consolas" charset="0"/>
                <a:cs typeface="Consolas" charset="0"/>
              </a:rPr>
              <a:t> target</a:t>
            </a:r>
          </a:p>
          <a:p>
            <a:pPr marL="0" indent="0">
              <a:buNone/>
            </a:pPr>
            <a:r>
              <a:rPr lang="nb-NO" sz="2800" dirty="0" smtClean="0">
                <a:solidFill>
                  <a:srgbClr val="931A68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nb-NO" sz="2800" dirty="0" err="1" smtClean="0">
                <a:solidFill>
                  <a:srgbClr val="931A68"/>
                </a:solidFill>
                <a:latin typeface="Consolas" charset="0"/>
                <a:ea typeface="Consolas" charset="0"/>
                <a:cs typeface="Consolas" charset="0"/>
              </a:rPr>
              <a:t>while</a:t>
            </a:r>
            <a:r>
              <a:rPr lang="nb-NO" sz="2800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nb-NO" sz="28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nb-NO" sz="2800" dirty="0">
                <a:solidFill>
                  <a:srgbClr val="931A68"/>
                </a:solidFill>
                <a:latin typeface="Consolas" charset="0"/>
                <a:ea typeface="Consolas" charset="0"/>
                <a:cs typeface="Consolas" charset="0"/>
              </a:rPr>
              <a:t>true</a:t>
            </a:r>
            <a:r>
              <a:rPr lang="nb-NO" sz="28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) {</a:t>
            </a:r>
            <a:endParaRPr lang="nb-NO" sz="2800" dirty="0">
              <a:solidFill>
                <a:srgbClr val="931A68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nb-NO" sz="2800" dirty="0" smtClean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nb-NO" sz="2800" dirty="0" err="1" smtClean="0">
                <a:latin typeface="Consolas" charset="0"/>
                <a:ea typeface="Consolas" charset="0"/>
                <a:cs typeface="Consolas" charset="0"/>
              </a:rPr>
              <a:t>seek</a:t>
            </a:r>
            <a:r>
              <a:rPr lang="nb-NO" sz="2800" dirty="0">
                <a:latin typeface="Consolas" charset="0"/>
                <a:ea typeface="Consolas" charset="0"/>
                <a:cs typeface="Consolas" charset="0"/>
              </a:rPr>
              <a:t>();</a:t>
            </a:r>
          </a:p>
          <a:p>
            <a:pPr marL="0" indent="0">
              <a:buNone/>
            </a:pPr>
            <a:r>
              <a:rPr lang="nb-NO" sz="2800" dirty="0" smtClean="0">
                <a:latin typeface="Consolas" charset="0"/>
                <a:ea typeface="Consolas" charset="0"/>
                <a:cs typeface="Consolas" charset="0"/>
              </a:rPr>
              <a:t>		pause(</a:t>
            </a:r>
            <a:r>
              <a:rPr lang="nb-NO" sz="2800" dirty="0" smtClean="0">
                <a:solidFill>
                  <a:srgbClr val="0326CC"/>
                </a:solidFill>
                <a:latin typeface="Consolas" charset="0"/>
                <a:ea typeface="Consolas" charset="0"/>
                <a:cs typeface="Consolas" charset="0"/>
              </a:rPr>
              <a:t>PAUSE_TIME</a:t>
            </a:r>
            <a:r>
              <a:rPr lang="nb-NO" sz="2800" dirty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pPr marL="0" indent="0">
              <a:buNone/>
            </a:pPr>
            <a:r>
              <a:rPr lang="nb-NO" sz="2800" dirty="0" smtClean="0">
                <a:latin typeface="Consolas" charset="0"/>
                <a:ea typeface="Consolas" charset="0"/>
                <a:cs typeface="Consolas" charset="0"/>
              </a:rPr>
              <a:t>	}</a:t>
            </a:r>
            <a:endParaRPr lang="nb-NO" sz="28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nb-NO" sz="2800" dirty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800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31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r</a:t>
            </a:r>
            <a:r>
              <a:rPr lang="nb-NO" dirty="0" smtClean="0"/>
              <a:t>un()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b-NO" sz="2800" dirty="0" err="1">
                <a:solidFill>
                  <a:srgbClr val="931A68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nb-NO" sz="28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nb-NO" sz="2800" dirty="0" err="1">
                <a:solidFill>
                  <a:srgbClr val="931A68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nb-NO" sz="28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run() {</a:t>
            </a:r>
            <a:endParaRPr lang="nb-NO" sz="2800" dirty="0">
              <a:solidFill>
                <a:srgbClr val="931A68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nb-NO" sz="2800" dirty="0" smtClean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nb-NO" sz="2800" b="1" dirty="0" err="1" smtClean="0">
                <a:latin typeface="Consolas" charset="0"/>
                <a:ea typeface="Consolas" charset="0"/>
                <a:cs typeface="Consolas" charset="0"/>
              </a:rPr>
              <a:t>initTarget</a:t>
            </a:r>
            <a:r>
              <a:rPr lang="nb-NO" sz="2800" b="1" dirty="0">
                <a:latin typeface="Consolas" charset="0"/>
                <a:ea typeface="Consolas" charset="0"/>
                <a:cs typeface="Consolas" charset="0"/>
              </a:rPr>
              <a:t>();</a:t>
            </a:r>
          </a:p>
          <a:p>
            <a:pPr marL="0" indent="0">
              <a:buNone/>
            </a:pPr>
            <a:r>
              <a:rPr lang="nb-NO" sz="2800" b="1" dirty="0" smtClean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nb-NO" sz="2800" b="1" dirty="0" err="1" smtClean="0">
                <a:latin typeface="Consolas" charset="0"/>
                <a:ea typeface="Consolas" charset="0"/>
                <a:cs typeface="Consolas" charset="0"/>
              </a:rPr>
              <a:t>initSeeker</a:t>
            </a:r>
            <a:r>
              <a:rPr lang="nb-NO" sz="2800" b="1" dirty="0">
                <a:latin typeface="Consolas" charset="0"/>
                <a:ea typeface="Consolas" charset="0"/>
                <a:cs typeface="Consolas" charset="0"/>
              </a:rPr>
              <a:t>();</a:t>
            </a:r>
          </a:p>
          <a:p>
            <a:pPr marL="0" indent="0">
              <a:buNone/>
            </a:pPr>
            <a:r>
              <a:rPr lang="nb-NO" sz="2800" dirty="0" smtClean="0">
                <a:solidFill>
                  <a:srgbClr val="4E9072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</a:p>
          <a:p>
            <a:pPr marL="0" indent="0">
              <a:buNone/>
            </a:pPr>
            <a:r>
              <a:rPr lang="nb-NO" sz="2800" dirty="0">
                <a:solidFill>
                  <a:srgbClr val="4E9072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nb-NO" sz="2800" dirty="0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// </a:t>
            </a:r>
            <a:r>
              <a:rPr lang="nb-NO" sz="2800" dirty="0" err="1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Always</a:t>
            </a:r>
            <a:r>
              <a:rPr lang="nb-NO" sz="28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nb-NO" sz="2800" dirty="0" err="1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keep</a:t>
            </a:r>
            <a:r>
              <a:rPr lang="nb-NO" sz="28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nb-NO" sz="2800" dirty="0" err="1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seeking</a:t>
            </a:r>
            <a:r>
              <a:rPr lang="nb-NO" sz="28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nb-NO" sz="2800" dirty="0" err="1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the</a:t>
            </a:r>
            <a:r>
              <a:rPr lang="nb-NO" sz="28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target</a:t>
            </a:r>
          </a:p>
          <a:p>
            <a:pPr marL="0" indent="0">
              <a:buNone/>
            </a:pPr>
            <a:r>
              <a:rPr lang="nb-NO" sz="2800" dirty="0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nb-NO" sz="2800" dirty="0" err="1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while</a:t>
            </a:r>
            <a:r>
              <a:rPr lang="nb-NO" sz="2800" dirty="0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nb-NO" sz="28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(true) {</a:t>
            </a:r>
          </a:p>
          <a:p>
            <a:pPr marL="0" indent="0">
              <a:buNone/>
            </a:pPr>
            <a:r>
              <a:rPr lang="nb-NO" sz="2800" dirty="0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nb-NO" sz="2800" dirty="0" err="1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seek</a:t>
            </a:r>
            <a:r>
              <a:rPr lang="nb-NO" sz="28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();</a:t>
            </a:r>
          </a:p>
          <a:p>
            <a:pPr marL="0" indent="0">
              <a:buNone/>
            </a:pPr>
            <a:r>
              <a:rPr lang="nb-NO" sz="2800" dirty="0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	pause(PAUSE_TIME</a:t>
            </a:r>
            <a:r>
              <a:rPr lang="nb-NO" sz="28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pPr marL="0" indent="0">
              <a:buNone/>
            </a:pPr>
            <a:r>
              <a:rPr lang="nb-NO" sz="2800" dirty="0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}</a:t>
            </a:r>
            <a:endParaRPr lang="nb-NO" sz="2800" dirty="0">
              <a:solidFill>
                <a:schemeClr val="bg1">
                  <a:lumMod val="75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nb-NO" sz="2800" dirty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800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921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initTarget</a:t>
            </a:r>
            <a:r>
              <a:rPr lang="en-US" dirty="0" smtClean="0"/>
              <a:t>()</a:t>
            </a:r>
            <a:endParaRPr lang="en-US" dirty="0"/>
          </a:p>
        </p:txBody>
      </p:sp>
      <p:pic>
        <p:nvPicPr>
          <p:cNvPr id="4" name="Bilde 3"/>
          <p:cNvPicPr>
            <a:picLocks noChangeAspect="1"/>
          </p:cNvPicPr>
          <p:nvPr/>
        </p:nvPicPr>
        <p:blipFill rotWithShape="1">
          <a:blip r:embed="rId2"/>
          <a:srcRect b="34648"/>
          <a:stretch/>
        </p:blipFill>
        <p:spPr>
          <a:xfrm>
            <a:off x="152771" y="1337734"/>
            <a:ext cx="8838457" cy="3481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097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initSeeker</a:t>
            </a:r>
            <a:r>
              <a:rPr lang="nb-NO" dirty="0" smtClean="0"/>
              <a:t>()</a:t>
            </a:r>
            <a:endParaRPr lang="nb-NO" dirty="0"/>
          </a:p>
        </p:txBody>
      </p:sp>
      <p:pic>
        <p:nvPicPr>
          <p:cNvPr id="4" name="Bilde 3"/>
          <p:cNvPicPr>
            <a:picLocks noChangeAspect="1"/>
          </p:cNvPicPr>
          <p:nvPr/>
        </p:nvPicPr>
        <p:blipFill rotWithShape="1">
          <a:blip r:embed="rId2"/>
          <a:srcRect t="68611" r="10956"/>
          <a:stretch/>
        </p:blipFill>
        <p:spPr>
          <a:xfrm>
            <a:off x="94697" y="1297516"/>
            <a:ext cx="8954606" cy="1902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53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r</a:t>
            </a:r>
            <a:r>
              <a:rPr lang="nb-NO" dirty="0" smtClean="0"/>
              <a:t>un()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b-NO" sz="2800" dirty="0" err="1">
                <a:solidFill>
                  <a:srgbClr val="931A68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nb-NO" sz="28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nb-NO" sz="2800" dirty="0" err="1">
                <a:solidFill>
                  <a:srgbClr val="931A68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nb-NO" sz="28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run() {</a:t>
            </a:r>
            <a:endParaRPr lang="nb-NO" sz="2800" dirty="0">
              <a:solidFill>
                <a:srgbClr val="931A68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nb-NO" sz="2800" dirty="0" smtClean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nb-NO" sz="2800" dirty="0" err="1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initTarget</a:t>
            </a:r>
            <a:r>
              <a:rPr lang="nb-NO" sz="28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();</a:t>
            </a:r>
          </a:p>
          <a:p>
            <a:pPr marL="0" indent="0">
              <a:buNone/>
            </a:pPr>
            <a:r>
              <a:rPr lang="nb-NO" sz="2800" dirty="0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nb-NO" sz="2800" dirty="0" err="1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initSeeker</a:t>
            </a:r>
            <a:r>
              <a:rPr lang="nb-NO" sz="28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();</a:t>
            </a:r>
          </a:p>
          <a:p>
            <a:pPr marL="0" indent="0">
              <a:buNone/>
            </a:pPr>
            <a:r>
              <a:rPr lang="nb-NO" sz="2800" dirty="0" smtClean="0">
                <a:solidFill>
                  <a:srgbClr val="4E9072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</a:p>
          <a:p>
            <a:pPr marL="0" indent="0">
              <a:buNone/>
            </a:pPr>
            <a:r>
              <a:rPr lang="nb-NO" sz="2800" dirty="0">
                <a:solidFill>
                  <a:srgbClr val="4E9072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nb-NO" sz="2800" b="1" dirty="0" smtClean="0">
                <a:solidFill>
                  <a:srgbClr val="4E9072"/>
                </a:solidFill>
                <a:latin typeface="Consolas" charset="0"/>
                <a:ea typeface="Consolas" charset="0"/>
                <a:cs typeface="Consolas" charset="0"/>
              </a:rPr>
              <a:t>// </a:t>
            </a:r>
            <a:r>
              <a:rPr lang="nb-NO" sz="2800" b="1" dirty="0" err="1">
                <a:solidFill>
                  <a:srgbClr val="4E9072"/>
                </a:solidFill>
                <a:latin typeface="Consolas" charset="0"/>
                <a:ea typeface="Consolas" charset="0"/>
                <a:cs typeface="Consolas" charset="0"/>
              </a:rPr>
              <a:t>Always</a:t>
            </a:r>
            <a:r>
              <a:rPr lang="nb-NO" sz="2800" b="1" dirty="0">
                <a:solidFill>
                  <a:srgbClr val="4E907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nb-NO" sz="2800" b="1" dirty="0" err="1">
                <a:solidFill>
                  <a:srgbClr val="4E9072"/>
                </a:solidFill>
                <a:latin typeface="Consolas" charset="0"/>
                <a:ea typeface="Consolas" charset="0"/>
                <a:cs typeface="Consolas" charset="0"/>
              </a:rPr>
              <a:t>keep</a:t>
            </a:r>
            <a:r>
              <a:rPr lang="nb-NO" sz="2800" b="1" dirty="0">
                <a:solidFill>
                  <a:srgbClr val="4E907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nb-NO" sz="2800" b="1" dirty="0" err="1">
                <a:solidFill>
                  <a:srgbClr val="4E9072"/>
                </a:solidFill>
                <a:latin typeface="Consolas" charset="0"/>
                <a:ea typeface="Consolas" charset="0"/>
                <a:cs typeface="Consolas" charset="0"/>
              </a:rPr>
              <a:t>seeking</a:t>
            </a:r>
            <a:r>
              <a:rPr lang="nb-NO" sz="2800" b="1" dirty="0">
                <a:solidFill>
                  <a:srgbClr val="4E907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nb-NO" sz="2800" b="1" dirty="0" err="1">
                <a:solidFill>
                  <a:srgbClr val="4E9072"/>
                </a:solidFill>
                <a:latin typeface="Consolas" charset="0"/>
                <a:ea typeface="Consolas" charset="0"/>
                <a:cs typeface="Consolas" charset="0"/>
              </a:rPr>
              <a:t>the</a:t>
            </a:r>
            <a:r>
              <a:rPr lang="nb-NO" sz="2800" b="1" dirty="0">
                <a:solidFill>
                  <a:srgbClr val="4E9072"/>
                </a:solidFill>
                <a:latin typeface="Consolas" charset="0"/>
                <a:ea typeface="Consolas" charset="0"/>
                <a:cs typeface="Consolas" charset="0"/>
              </a:rPr>
              <a:t> target</a:t>
            </a:r>
          </a:p>
          <a:p>
            <a:pPr marL="0" indent="0">
              <a:buNone/>
            </a:pPr>
            <a:r>
              <a:rPr lang="nb-NO" sz="2800" b="1" dirty="0" smtClean="0">
                <a:solidFill>
                  <a:srgbClr val="931A68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nb-NO" sz="2800" b="1" dirty="0" err="1" smtClean="0">
                <a:solidFill>
                  <a:srgbClr val="931A68"/>
                </a:solidFill>
                <a:latin typeface="Consolas" charset="0"/>
                <a:ea typeface="Consolas" charset="0"/>
                <a:cs typeface="Consolas" charset="0"/>
              </a:rPr>
              <a:t>while</a:t>
            </a:r>
            <a:r>
              <a:rPr lang="nb-NO" sz="2800" b="1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nb-NO" sz="2800" b="1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nb-NO" sz="2800" b="1" dirty="0">
                <a:solidFill>
                  <a:srgbClr val="931A68"/>
                </a:solidFill>
                <a:latin typeface="Consolas" charset="0"/>
                <a:ea typeface="Consolas" charset="0"/>
                <a:cs typeface="Consolas" charset="0"/>
              </a:rPr>
              <a:t>true</a:t>
            </a:r>
            <a:r>
              <a:rPr lang="nb-NO" sz="2800" b="1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) {</a:t>
            </a:r>
            <a:endParaRPr lang="nb-NO" sz="2800" b="1" dirty="0">
              <a:solidFill>
                <a:srgbClr val="931A68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nb-NO" sz="2800" b="1" dirty="0" smtClean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nb-NO" sz="2800" b="1" dirty="0" err="1" smtClean="0">
                <a:latin typeface="Consolas" charset="0"/>
                <a:ea typeface="Consolas" charset="0"/>
                <a:cs typeface="Consolas" charset="0"/>
              </a:rPr>
              <a:t>seek</a:t>
            </a:r>
            <a:r>
              <a:rPr lang="nb-NO" sz="2800" b="1" dirty="0">
                <a:latin typeface="Consolas" charset="0"/>
                <a:ea typeface="Consolas" charset="0"/>
                <a:cs typeface="Consolas" charset="0"/>
              </a:rPr>
              <a:t>();</a:t>
            </a:r>
          </a:p>
          <a:p>
            <a:pPr marL="0" indent="0">
              <a:buNone/>
            </a:pPr>
            <a:r>
              <a:rPr lang="nb-NO" sz="2800" b="1" dirty="0" smtClean="0">
                <a:latin typeface="Consolas" charset="0"/>
                <a:ea typeface="Consolas" charset="0"/>
                <a:cs typeface="Consolas" charset="0"/>
              </a:rPr>
              <a:t>		pause(</a:t>
            </a:r>
            <a:r>
              <a:rPr lang="nb-NO" sz="2800" b="1" dirty="0" smtClean="0">
                <a:solidFill>
                  <a:srgbClr val="0326CC"/>
                </a:solidFill>
                <a:latin typeface="Consolas" charset="0"/>
                <a:ea typeface="Consolas" charset="0"/>
                <a:cs typeface="Consolas" charset="0"/>
              </a:rPr>
              <a:t>PAUSE_TIME</a:t>
            </a:r>
            <a:r>
              <a:rPr lang="nb-NO" sz="2800" b="1" dirty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pPr marL="0" indent="0">
              <a:buNone/>
            </a:pPr>
            <a:r>
              <a:rPr lang="nb-NO" sz="2800" b="1" dirty="0" smtClean="0">
                <a:latin typeface="Consolas" charset="0"/>
                <a:ea typeface="Consolas" charset="0"/>
                <a:cs typeface="Consolas" charset="0"/>
              </a:rPr>
              <a:t>	}</a:t>
            </a:r>
            <a:endParaRPr lang="nb-NO" sz="2800" b="1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nb-NO" sz="2800" dirty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800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3208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s</a:t>
            </a:r>
            <a:r>
              <a:rPr lang="nb-NO" dirty="0" err="1" smtClean="0"/>
              <a:t>eek</a:t>
            </a:r>
            <a:r>
              <a:rPr lang="nb-NO" dirty="0" smtClean="0"/>
              <a:t>()</a:t>
            </a:r>
            <a:endParaRPr lang="nb-NO" dirty="0"/>
          </a:p>
        </p:txBody>
      </p:sp>
      <p:pic>
        <p:nvPicPr>
          <p:cNvPr id="6" name="Bild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367367"/>
            <a:ext cx="8820150" cy="4571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27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moveAmount</a:t>
            </a:r>
            <a:r>
              <a:rPr lang="nb-NO" dirty="0" smtClean="0"/>
              <a:t>()</a:t>
            </a:r>
            <a:endParaRPr lang="nb-NO" dirty="0"/>
          </a:p>
        </p:txBody>
      </p:sp>
      <p:pic>
        <p:nvPicPr>
          <p:cNvPr id="4" name="Bild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" y="1305503"/>
            <a:ext cx="8953500" cy="3611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03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 for today</a:t>
            </a:r>
            <a:endParaRPr lang="en-US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 smtClean="0"/>
              <a:t>Announcements/Exam logistics</a:t>
            </a:r>
          </a:p>
          <a:p>
            <a:r>
              <a:rPr lang="en-US" sz="3600" dirty="0" smtClean="0"/>
              <a:t>Graphics, Animation, Events</a:t>
            </a:r>
          </a:p>
          <a:p>
            <a:r>
              <a:rPr lang="en-US" sz="3600" dirty="0" smtClean="0"/>
              <a:t>1D Arrays</a:t>
            </a:r>
          </a:p>
          <a:p>
            <a:r>
              <a:rPr lang="en-US" sz="3600" dirty="0" smtClean="0"/>
              <a:t>2D Arrays</a:t>
            </a:r>
          </a:p>
          <a:p>
            <a:r>
              <a:rPr lang="en-US" sz="3600" dirty="0" err="1" smtClean="0"/>
              <a:t>ArrayList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72777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mouseClicked</a:t>
            </a:r>
            <a:r>
              <a:rPr lang="en-US" dirty="0" smtClean="0"/>
              <a:t>()</a:t>
            </a:r>
            <a:endParaRPr lang="en-US" dirty="0"/>
          </a:p>
        </p:txBody>
      </p:sp>
      <p:pic>
        <p:nvPicPr>
          <p:cNvPr id="4" name="Bild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50" y="1335447"/>
            <a:ext cx="8880550" cy="2360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97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 for today</a:t>
            </a:r>
            <a:endParaRPr lang="en-US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 smtClean="0">
                <a:solidFill>
                  <a:schemeClr val="bg1">
                    <a:lumMod val="75000"/>
                  </a:schemeClr>
                </a:solidFill>
              </a:rPr>
              <a:t>Announcements/Exam logistics</a:t>
            </a:r>
          </a:p>
          <a:p>
            <a:r>
              <a:rPr lang="en-US" sz="3600" dirty="0" smtClean="0">
                <a:solidFill>
                  <a:schemeClr val="bg1">
                    <a:lumMod val="75000"/>
                  </a:schemeClr>
                </a:solidFill>
              </a:rPr>
              <a:t>Graphics, Animation, Events</a:t>
            </a:r>
          </a:p>
          <a:p>
            <a:r>
              <a:rPr lang="en-US" sz="3600" dirty="0" smtClean="0"/>
              <a:t>1D Arrays</a:t>
            </a:r>
          </a:p>
          <a:p>
            <a:r>
              <a:rPr lang="en-US" sz="3600" dirty="0" smtClean="0">
                <a:solidFill>
                  <a:schemeClr val="bg1">
                    <a:lumMod val="75000"/>
                  </a:schemeClr>
                </a:solidFill>
              </a:rPr>
              <a:t>2D Arrays</a:t>
            </a:r>
          </a:p>
          <a:p>
            <a:r>
              <a:rPr lang="en-US" sz="3600" dirty="0" err="1" smtClean="0">
                <a:solidFill>
                  <a:schemeClr val="bg1">
                    <a:lumMod val="75000"/>
                  </a:schemeClr>
                </a:solidFill>
              </a:rPr>
              <a:t>ArrayList</a:t>
            </a:r>
            <a:endParaRPr lang="en-US" sz="36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0973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1D Arrays</a:t>
            </a:r>
            <a:endParaRPr lang="en-US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</a:t>
            </a:r>
            <a:r>
              <a:rPr lang="en-US" b="1" dirty="0" smtClean="0"/>
              <a:t>array</a:t>
            </a:r>
            <a:r>
              <a:rPr lang="en-US" dirty="0" smtClean="0"/>
              <a:t> is a fixed-length list of a single type of thing.</a:t>
            </a:r>
          </a:p>
          <a:p>
            <a:r>
              <a:rPr lang="en-US" dirty="0" smtClean="0"/>
              <a:t>An array can store </a:t>
            </a:r>
            <a:r>
              <a:rPr lang="en-US" b="1" dirty="0" smtClean="0"/>
              <a:t>primitives</a:t>
            </a:r>
            <a:r>
              <a:rPr lang="en-US" dirty="0" smtClean="0"/>
              <a:t> and </a:t>
            </a:r>
            <a:r>
              <a:rPr lang="en-US" b="1" dirty="0" smtClean="0"/>
              <a:t>objects</a:t>
            </a:r>
            <a:r>
              <a:rPr lang="en-US" dirty="0" smtClean="0"/>
              <a:t>.</a:t>
            </a:r>
          </a:p>
          <a:p>
            <a:r>
              <a:rPr lang="en-US" dirty="0" smtClean="0"/>
              <a:t>You cannot call methods on arrays i.e. no </a:t>
            </a:r>
            <a:r>
              <a:rPr lang="en-US" dirty="0" err="1" smtClean="0"/>
              <a:t>myArray.contains</a:t>
            </a:r>
            <a:r>
              <a:rPr lang="en-US" dirty="0" smtClean="0"/>
              <a:t>().</a:t>
            </a:r>
          </a:p>
          <a:p>
            <a:r>
              <a:rPr lang="en-US" dirty="0" smtClean="0"/>
              <a:t>Get the length by saying </a:t>
            </a:r>
            <a:r>
              <a:rPr lang="en-US" dirty="0" err="1" smtClean="0"/>
              <a:t>myArray.length</a:t>
            </a:r>
            <a:r>
              <a:rPr lang="en-US" dirty="0" smtClean="0"/>
              <a:t>. (No parentheses!)</a:t>
            </a:r>
          </a:p>
          <a:p>
            <a:r>
              <a:rPr lang="en-US" dirty="0" smtClean="0"/>
              <a:t>Print array with </a:t>
            </a:r>
            <a:r>
              <a:rPr lang="en-US" dirty="0" err="1" smtClean="0"/>
              <a:t>Arrays.toString</a:t>
            </a:r>
            <a:r>
              <a:rPr lang="en-US" dirty="0" smtClean="0"/>
              <a:t>(</a:t>
            </a:r>
            <a:r>
              <a:rPr lang="en-US" dirty="0" err="1" smtClean="0"/>
              <a:t>myArray</a:t>
            </a:r>
            <a:r>
              <a:rPr lang="en-US" dirty="0" smtClean="0"/>
              <a:t>), </a:t>
            </a:r>
            <a:r>
              <a:rPr lang="en-US" b="1" dirty="0" smtClean="0"/>
              <a:t>not</a:t>
            </a:r>
            <a:r>
              <a:rPr lang="en-US" dirty="0" smtClean="0"/>
              <a:t> </a:t>
            </a:r>
            <a:r>
              <a:rPr lang="en-US" dirty="0" err="1" smtClean="0"/>
              <a:t>println</a:t>
            </a:r>
            <a:r>
              <a:rPr lang="en-US" dirty="0" smtClean="0"/>
              <a:t>(</a:t>
            </a:r>
            <a:r>
              <a:rPr lang="en-US" dirty="0" err="1" smtClean="0"/>
              <a:t>myArray</a:t>
            </a:r>
            <a:r>
              <a:rPr lang="en-US" dirty="0" smtClean="0"/>
              <a:t>)!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	    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  [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2, 4, 6, 8]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[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I@4ddced80</a:t>
            </a: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7812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traces</a:t>
            </a:r>
            <a:endParaRPr lang="en-US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Local variables are </a:t>
            </a:r>
            <a:r>
              <a:rPr lang="en-US" i="1" dirty="0" smtClean="0"/>
              <a:t>separate</a:t>
            </a:r>
            <a:r>
              <a:rPr lang="en-US" dirty="0" smtClean="0"/>
              <a:t> across methods</a:t>
            </a:r>
          </a:p>
          <a:p>
            <a:r>
              <a:rPr lang="en-US" dirty="0" smtClean="0"/>
              <a:t>Parameters are just assigned names by the order in which they’re passed</a:t>
            </a:r>
          </a:p>
          <a:p>
            <a:r>
              <a:rPr lang="en-US" dirty="0" smtClean="0"/>
              <a:t>Draw changes to variables as you go through the program</a:t>
            </a:r>
          </a:p>
          <a:p>
            <a:r>
              <a:rPr lang="en-US" dirty="0" smtClean="0"/>
              <a:t>Objects vs primitive behavior for parameters</a:t>
            </a:r>
            <a:endParaRPr lang="en-US" dirty="0"/>
          </a:p>
        </p:txBody>
      </p:sp>
      <p:pic>
        <p:nvPicPr>
          <p:cNvPr id="4" name="Bild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0016" y="3594510"/>
            <a:ext cx="5469467" cy="2838061"/>
          </a:xfrm>
          <a:prstGeom prst="rect">
            <a:avLst/>
          </a:prstGeom>
        </p:spPr>
      </p:pic>
      <p:sp>
        <p:nvSpPr>
          <p:cNvPr id="5" name="TekstSylinder 4"/>
          <p:cNvSpPr txBox="1"/>
          <p:nvPr/>
        </p:nvSpPr>
        <p:spPr>
          <a:xfrm>
            <a:off x="6525685" y="4956390"/>
            <a:ext cx="2205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A. Prints</a:t>
            </a:r>
            <a:r>
              <a:rPr lang="en-US" b="1" dirty="0" smtClean="0"/>
              <a:t> [5, 10, 15] </a:t>
            </a:r>
            <a:r>
              <a:rPr lang="en-US" b="1" dirty="0" smtClean="0"/>
              <a:t>5</a:t>
            </a:r>
            <a:endParaRPr lang="en-US" b="1" dirty="0"/>
          </a:p>
        </p:txBody>
      </p:sp>
      <p:sp>
        <p:nvSpPr>
          <p:cNvPr id="9" name="TekstSylinder 8"/>
          <p:cNvSpPr txBox="1"/>
          <p:nvPr/>
        </p:nvSpPr>
        <p:spPr>
          <a:xfrm>
            <a:off x="6525685" y="5293456"/>
            <a:ext cx="2205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r>
              <a:rPr lang="en-US" dirty="0" smtClean="0"/>
              <a:t>. Prints</a:t>
            </a:r>
            <a:r>
              <a:rPr lang="en-US" b="1" dirty="0" smtClean="0"/>
              <a:t> [5, 10, 15] 7</a:t>
            </a:r>
            <a:endParaRPr lang="en-US" b="1" dirty="0"/>
          </a:p>
        </p:txBody>
      </p:sp>
      <p:sp>
        <p:nvSpPr>
          <p:cNvPr id="10" name="TekstSylinder 9"/>
          <p:cNvSpPr txBox="1"/>
          <p:nvPr/>
        </p:nvSpPr>
        <p:spPr>
          <a:xfrm>
            <a:off x="6525685" y="5630522"/>
            <a:ext cx="2205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r>
              <a:rPr lang="en-US" dirty="0" smtClean="0"/>
              <a:t>. Prints</a:t>
            </a:r>
            <a:r>
              <a:rPr lang="en-US" b="1" dirty="0" smtClean="0"/>
              <a:t> [5, 20, 15] 5</a:t>
            </a:r>
            <a:endParaRPr lang="en-US" b="1" dirty="0"/>
          </a:p>
        </p:txBody>
      </p:sp>
      <p:sp>
        <p:nvSpPr>
          <p:cNvPr id="11" name="TekstSylinder 10"/>
          <p:cNvSpPr txBox="1"/>
          <p:nvPr/>
        </p:nvSpPr>
        <p:spPr>
          <a:xfrm>
            <a:off x="6525685" y="5967588"/>
            <a:ext cx="2205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  <a:r>
              <a:rPr lang="en-US" dirty="0" smtClean="0"/>
              <a:t>. Prints</a:t>
            </a:r>
            <a:r>
              <a:rPr lang="en-US" b="1" dirty="0" smtClean="0"/>
              <a:t> [5, 20, 15] 7</a:t>
            </a:r>
            <a:endParaRPr lang="en-US" b="1" dirty="0"/>
          </a:p>
        </p:txBody>
      </p:sp>
      <p:sp>
        <p:nvSpPr>
          <p:cNvPr id="12" name="Rektangel 11"/>
          <p:cNvSpPr/>
          <p:nvPr/>
        </p:nvSpPr>
        <p:spPr>
          <a:xfrm>
            <a:off x="6525685" y="5630522"/>
            <a:ext cx="2161115" cy="369332"/>
          </a:xfrm>
          <a:prstGeom prst="rect">
            <a:avLst/>
          </a:prstGeom>
          <a:noFill/>
          <a:ln w="38100">
            <a:solidFill>
              <a:srgbClr val="0097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54105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  <p:bldP spid="10" grpId="0"/>
      <p:bldP spid="11" grpId="0"/>
      <p:bldP spid="1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Trace</a:t>
            </a:r>
            <a:endParaRPr lang="nb-NO" dirty="0"/>
          </a:p>
        </p:txBody>
      </p:sp>
      <p:pic>
        <p:nvPicPr>
          <p:cNvPr id="5" name="Bild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37733"/>
            <a:ext cx="6426200" cy="520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77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Trace</a:t>
            </a:r>
            <a:endParaRPr lang="nb-NO" dirty="0"/>
          </a:p>
        </p:txBody>
      </p:sp>
      <p:pic>
        <p:nvPicPr>
          <p:cNvPr id="5" name="Bild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37733"/>
            <a:ext cx="6426200" cy="5203925"/>
          </a:xfrm>
          <a:prstGeom prst="rect">
            <a:avLst/>
          </a:prstGeom>
        </p:spPr>
      </p:pic>
      <p:sp>
        <p:nvSpPr>
          <p:cNvPr id="3" name="TekstSylinder 2"/>
          <p:cNvSpPr txBox="1"/>
          <p:nvPr/>
        </p:nvSpPr>
        <p:spPr>
          <a:xfrm>
            <a:off x="6062133" y="1769533"/>
            <a:ext cx="285326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latin typeface="Calibri" charset="0"/>
                <a:ea typeface="Calibri" charset="0"/>
                <a:cs typeface="Calibri" charset="0"/>
              </a:rPr>
              <a:t>Output:</a:t>
            </a:r>
          </a:p>
          <a:p>
            <a:r>
              <a:rPr lang="pt-BR" sz="2400" dirty="0" smtClean="0">
                <a:latin typeface="Consolas" charset="0"/>
                <a:ea typeface="Consolas" charset="0"/>
                <a:cs typeface="Consolas" charset="0"/>
              </a:rPr>
              <a:t>[</a:t>
            </a:r>
            <a:r>
              <a:rPr lang="pt-BR" sz="2400" dirty="0">
                <a:latin typeface="Consolas" charset="0"/>
                <a:ea typeface="Consolas" charset="0"/>
                <a:cs typeface="Consolas" charset="0"/>
              </a:rPr>
              <a:t>4, 0, 2] 4 </a:t>
            </a:r>
            <a:r>
              <a:rPr lang="pt-BR" sz="2400" dirty="0" smtClean="0">
                <a:latin typeface="Consolas" charset="0"/>
                <a:ea typeface="Consolas" charset="0"/>
                <a:cs typeface="Consolas" charset="0"/>
              </a:rPr>
              <a:t>1</a:t>
            </a:r>
          </a:p>
          <a:p>
            <a:r>
              <a:rPr lang="pt-BR" sz="2400" dirty="0" smtClean="0">
                <a:latin typeface="Consolas" charset="0"/>
                <a:ea typeface="Consolas" charset="0"/>
                <a:cs typeface="Consolas" charset="0"/>
              </a:rPr>
              <a:t>[</a:t>
            </a:r>
            <a:r>
              <a:rPr lang="pt-BR" sz="2400" dirty="0">
                <a:latin typeface="Consolas" charset="0"/>
                <a:ea typeface="Consolas" charset="0"/>
                <a:cs typeface="Consolas" charset="0"/>
              </a:rPr>
              <a:t>4, 0, 2] </a:t>
            </a:r>
            <a:r>
              <a:rPr lang="pt-BR" sz="2400" dirty="0" smtClean="0">
                <a:latin typeface="Consolas" charset="0"/>
                <a:ea typeface="Consolas" charset="0"/>
                <a:cs typeface="Consolas" charset="0"/>
              </a:rPr>
              <a:t>3</a:t>
            </a:r>
          </a:p>
          <a:p>
            <a:r>
              <a:rPr lang="pt-BR" sz="2400" dirty="0" smtClean="0">
                <a:latin typeface="Consolas" charset="0"/>
                <a:ea typeface="Consolas" charset="0"/>
                <a:cs typeface="Consolas" charset="0"/>
              </a:rPr>
              <a:t>[</a:t>
            </a:r>
            <a:r>
              <a:rPr lang="pt-BR" sz="2400" dirty="0">
                <a:latin typeface="Consolas" charset="0"/>
                <a:ea typeface="Consolas" charset="0"/>
                <a:cs typeface="Consolas" charset="0"/>
              </a:rPr>
              <a:t>8, 0, 4] 1 </a:t>
            </a:r>
            <a:r>
              <a:rPr lang="pt-BR" sz="2400" dirty="0" smtClean="0">
                <a:latin typeface="Consolas" charset="0"/>
                <a:ea typeface="Consolas" charset="0"/>
                <a:cs typeface="Consolas" charset="0"/>
              </a:rPr>
              <a:t>1</a:t>
            </a:r>
          </a:p>
          <a:p>
            <a:r>
              <a:rPr lang="pt-BR" sz="2400" dirty="0" smtClean="0">
                <a:latin typeface="Consolas" charset="0"/>
                <a:ea typeface="Consolas" charset="0"/>
                <a:cs typeface="Consolas" charset="0"/>
              </a:rPr>
              <a:t>[</a:t>
            </a:r>
            <a:r>
              <a:rPr lang="pt-BR" sz="2400" dirty="0">
                <a:latin typeface="Consolas" charset="0"/>
                <a:ea typeface="Consolas" charset="0"/>
                <a:cs typeface="Consolas" charset="0"/>
              </a:rPr>
              <a:t>8, 0, 4] 6</a:t>
            </a:r>
            <a:endParaRPr lang="nb-NO" sz="2400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0587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Extra</a:t>
            </a:r>
            <a:r>
              <a:rPr lang="nb-NO" dirty="0" smtClean="0"/>
              <a:t> 1D </a:t>
            </a:r>
            <a:r>
              <a:rPr lang="nb-NO" dirty="0" err="1" smtClean="0"/>
              <a:t>Array</a:t>
            </a:r>
            <a:r>
              <a:rPr lang="nb-NO" dirty="0" smtClean="0"/>
              <a:t> problem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b-NO" sz="1800" dirty="0" smtClean="0">
                <a:latin typeface="Calibri" charset="0"/>
                <a:ea typeface="Calibri" charset="0"/>
                <a:cs typeface="Calibri" charset="0"/>
              </a:rPr>
              <a:t>Write </a:t>
            </a:r>
            <a:r>
              <a:rPr lang="nb-NO" sz="1800" dirty="0" err="1" smtClean="0">
                <a:latin typeface="Calibri" charset="0"/>
                <a:ea typeface="Calibri" charset="0"/>
                <a:cs typeface="Calibri" charset="0"/>
              </a:rPr>
              <a:t>the</a:t>
            </a:r>
            <a:r>
              <a:rPr lang="nb-NO" sz="1800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nb-NO" sz="1800" dirty="0" err="1" smtClean="0">
                <a:latin typeface="Calibri" charset="0"/>
                <a:ea typeface="Calibri" charset="0"/>
                <a:cs typeface="Calibri" charset="0"/>
              </a:rPr>
              <a:t>method</a:t>
            </a:r>
            <a:r>
              <a:rPr lang="nb-NO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nb-NO" sz="1800" dirty="0" err="1" smtClean="0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nb-NO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nb-NO" sz="1800" dirty="0" err="1" smtClean="0">
                <a:latin typeface="Consolas" charset="0"/>
                <a:ea typeface="Consolas" charset="0"/>
                <a:cs typeface="Consolas" charset="0"/>
              </a:rPr>
              <a:t>longestSortedSequence</a:t>
            </a:r>
            <a:r>
              <a:rPr lang="nb-NO" sz="1800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nb-NO" sz="1800" dirty="0" err="1" smtClean="0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nb-NO" sz="1800" dirty="0" smtClean="0">
                <a:latin typeface="Consolas" charset="0"/>
                <a:ea typeface="Consolas" charset="0"/>
                <a:cs typeface="Consolas" charset="0"/>
              </a:rPr>
              <a:t>[] </a:t>
            </a:r>
            <a:r>
              <a:rPr lang="nb-NO" sz="1800" dirty="0" err="1" smtClean="0">
                <a:latin typeface="Consolas" charset="0"/>
                <a:ea typeface="Consolas" charset="0"/>
                <a:cs typeface="Consolas" charset="0"/>
              </a:rPr>
              <a:t>array</a:t>
            </a:r>
            <a:r>
              <a:rPr lang="nb-NO" sz="1800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b-NO" sz="1800" dirty="0" smtClean="0">
              <a:latin typeface="Calibri" charset="0"/>
              <a:ea typeface="Calibri" charset="0"/>
              <a:cs typeface="Calibri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b-NO" sz="1800" dirty="0" smtClean="0">
                <a:latin typeface="Calibri" charset="0"/>
                <a:ea typeface="Calibri" charset="0"/>
                <a:cs typeface="Calibri" charset="0"/>
              </a:rPr>
              <a:t>e.g. </a:t>
            </a:r>
            <a:r>
              <a:rPr lang="nb-NO" sz="1800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nb-NO" sz="1800" dirty="0" err="1" smtClean="0">
                <a:latin typeface="Consolas" charset="0"/>
                <a:ea typeface="Consolas" charset="0"/>
                <a:cs typeface="Consolas" charset="0"/>
              </a:rPr>
              <a:t>nt</a:t>
            </a:r>
            <a:r>
              <a:rPr lang="nb-NO" sz="1800" dirty="0" smtClean="0">
                <a:latin typeface="Consolas" charset="0"/>
                <a:ea typeface="Consolas" charset="0"/>
                <a:cs typeface="Consolas" charset="0"/>
              </a:rPr>
              <a:t>[] </a:t>
            </a:r>
            <a:r>
              <a:rPr lang="nb-NO" sz="1800" dirty="0" err="1" smtClean="0">
                <a:latin typeface="Consolas" charset="0"/>
                <a:ea typeface="Consolas" charset="0"/>
                <a:cs typeface="Consolas" charset="0"/>
              </a:rPr>
              <a:t>array</a:t>
            </a:r>
            <a:r>
              <a:rPr lang="nb-NO" sz="1800" dirty="0" smtClean="0">
                <a:latin typeface="Consolas" charset="0"/>
                <a:ea typeface="Consolas" charset="0"/>
                <a:cs typeface="Consolas" charset="0"/>
              </a:rPr>
              <a:t> = {3, 8, 10, 1, 9, 14, -3, 0, 14, 207, 56, 98, 12}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b-NO" sz="1800" dirty="0">
              <a:latin typeface="Consolas" charset="0"/>
              <a:ea typeface="Consolas" charset="0"/>
              <a:cs typeface="Consolas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b-NO" sz="18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b-NO" sz="1800" dirty="0">
              <a:latin typeface="Consolas" charset="0"/>
              <a:ea typeface="Consolas" charset="0"/>
              <a:cs typeface="Consolas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b-NO" sz="18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b-NO" sz="1800" dirty="0" err="1" smtClean="0">
                <a:latin typeface="Calibri" charset="0"/>
                <a:ea typeface="Calibri" charset="0"/>
                <a:cs typeface="Calibri" charset="0"/>
              </a:rPr>
              <a:t>Sorted</a:t>
            </a:r>
            <a:r>
              <a:rPr lang="nb-NO" sz="1800" dirty="0" smtClean="0">
                <a:latin typeface="Calibri" charset="0"/>
                <a:ea typeface="Calibri" charset="0"/>
                <a:cs typeface="Calibri" charset="0"/>
              </a:rPr>
              <a:t> in </a:t>
            </a:r>
            <a:r>
              <a:rPr lang="nb-NO" sz="1800" dirty="0" err="1" smtClean="0">
                <a:latin typeface="Calibri" charset="0"/>
                <a:ea typeface="Calibri" charset="0"/>
                <a:cs typeface="Calibri" charset="0"/>
              </a:rPr>
              <a:t>this</a:t>
            </a:r>
            <a:r>
              <a:rPr lang="nb-NO" sz="1800" dirty="0" smtClean="0">
                <a:latin typeface="Calibri" charset="0"/>
                <a:ea typeface="Calibri" charset="0"/>
                <a:cs typeface="Calibri" charset="0"/>
              </a:rPr>
              <a:t> case </a:t>
            </a:r>
            <a:r>
              <a:rPr lang="nb-NO" sz="1800" dirty="0" err="1" smtClean="0">
                <a:latin typeface="Calibri" charset="0"/>
                <a:ea typeface="Calibri" charset="0"/>
                <a:cs typeface="Calibri" charset="0"/>
              </a:rPr>
              <a:t>means</a:t>
            </a:r>
            <a:r>
              <a:rPr lang="nb-NO" sz="1800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nb-NO" sz="1800" dirty="0" err="1" smtClean="0">
                <a:latin typeface="Calibri" charset="0"/>
                <a:ea typeface="Calibri" charset="0"/>
                <a:cs typeface="Calibri" charset="0"/>
              </a:rPr>
              <a:t>nondecreasing</a:t>
            </a:r>
            <a:r>
              <a:rPr lang="nb-NO" sz="1800" dirty="0" smtClean="0">
                <a:latin typeface="Calibri" charset="0"/>
                <a:ea typeface="Calibri" charset="0"/>
                <a:cs typeface="Calibri" charset="0"/>
              </a:rPr>
              <a:t>, so a </a:t>
            </a:r>
            <a:r>
              <a:rPr lang="nb-NO" sz="1800" dirty="0" err="1" smtClean="0">
                <a:latin typeface="Calibri" charset="0"/>
                <a:ea typeface="Calibri" charset="0"/>
                <a:cs typeface="Calibri" charset="0"/>
              </a:rPr>
              <a:t>sequence</a:t>
            </a:r>
            <a:r>
              <a:rPr lang="nb-NO" sz="1800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nb-NO" sz="1800" dirty="0" err="1" smtClean="0">
                <a:latin typeface="Calibri" charset="0"/>
                <a:ea typeface="Calibri" charset="0"/>
                <a:cs typeface="Calibri" charset="0"/>
              </a:rPr>
              <a:t>could</a:t>
            </a:r>
            <a:r>
              <a:rPr lang="nb-NO" sz="1800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nb-NO" sz="1800" dirty="0" err="1" smtClean="0">
                <a:latin typeface="Calibri" charset="0"/>
                <a:ea typeface="Calibri" charset="0"/>
                <a:cs typeface="Calibri" charset="0"/>
              </a:rPr>
              <a:t>contain</a:t>
            </a:r>
            <a:r>
              <a:rPr lang="nb-NO" sz="1800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nb-NO" sz="1800" dirty="0" err="1" smtClean="0">
                <a:latin typeface="Calibri" charset="0"/>
                <a:ea typeface="Calibri" charset="0"/>
                <a:cs typeface="Calibri" charset="0"/>
              </a:rPr>
              <a:t>duplicates</a:t>
            </a:r>
            <a:r>
              <a:rPr lang="nb-NO" sz="1800" dirty="0" smtClean="0">
                <a:latin typeface="Calibri" charset="0"/>
                <a:ea typeface="Calibri" charset="0"/>
                <a:cs typeface="Calibri" charset="0"/>
              </a:rPr>
              <a:t>: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b-NO" sz="1800" dirty="0">
              <a:latin typeface="Calibri" charset="0"/>
              <a:ea typeface="Calibri" charset="0"/>
              <a:cs typeface="Calibri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b-NO" sz="1800" dirty="0" smtClean="0">
                <a:latin typeface="Calibri" charset="0"/>
                <a:ea typeface="Calibri" charset="0"/>
                <a:cs typeface="Calibri" charset="0"/>
              </a:rPr>
              <a:t>e.g. </a:t>
            </a:r>
            <a:r>
              <a:rPr lang="nb-NO" sz="1800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nb-NO" sz="1800" dirty="0" err="1" smtClean="0">
                <a:latin typeface="Consolas" charset="0"/>
                <a:ea typeface="Consolas" charset="0"/>
                <a:cs typeface="Consolas" charset="0"/>
              </a:rPr>
              <a:t>nt</a:t>
            </a:r>
            <a:r>
              <a:rPr lang="nb-NO" sz="1800" dirty="0" smtClean="0">
                <a:latin typeface="Consolas" charset="0"/>
                <a:ea typeface="Consolas" charset="0"/>
                <a:cs typeface="Consolas" charset="0"/>
              </a:rPr>
              <a:t>[] </a:t>
            </a:r>
            <a:r>
              <a:rPr lang="nb-NO" sz="1800" dirty="0" err="1" smtClean="0">
                <a:latin typeface="Consolas" charset="0"/>
                <a:ea typeface="Consolas" charset="0"/>
                <a:cs typeface="Consolas" charset="0"/>
              </a:rPr>
              <a:t>array</a:t>
            </a:r>
            <a:r>
              <a:rPr lang="nb-NO" sz="1800" dirty="0" smtClean="0">
                <a:latin typeface="Consolas" charset="0"/>
                <a:ea typeface="Consolas" charset="0"/>
                <a:cs typeface="Consolas" charset="0"/>
              </a:rPr>
              <a:t> = {17, 42, 3, 5, 5, 5, 8, 2, 4, 6, 1, 19}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b-NO" sz="1800" dirty="0">
              <a:latin typeface="Consolas" charset="0"/>
              <a:ea typeface="Consolas" charset="0"/>
              <a:cs typeface="Consolas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b-NO" sz="18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b-NO" sz="1800" dirty="0">
              <a:latin typeface="Consolas" charset="0"/>
              <a:ea typeface="Consolas" charset="0"/>
              <a:cs typeface="Consolas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b-NO" sz="18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b-NO" sz="1800" dirty="0">
              <a:latin typeface="Consolas" charset="0"/>
              <a:ea typeface="Consolas" charset="0"/>
              <a:cs typeface="Consolas" charset="0"/>
            </a:endParaRPr>
          </a:p>
          <a:p>
            <a:pPr marL="0" lvl="0" indent="0" fontAlgn="auto">
              <a:spcBef>
                <a:spcPts val="0"/>
              </a:spcBef>
              <a:spcAft>
                <a:spcPts val="0"/>
              </a:spcAft>
              <a:buNone/>
            </a:pPr>
            <a:r>
              <a:rPr lang="nb-NO" sz="1800" dirty="0" smtClean="0">
                <a:latin typeface="Calibri" charset="0"/>
                <a:ea typeface="Calibri" charset="0"/>
                <a:cs typeface="Calibri" charset="0"/>
              </a:rPr>
              <a:t>Link: </a:t>
            </a:r>
            <a:r>
              <a:rPr lang="nb-NO" sz="1800" dirty="0">
                <a:latin typeface="Calibri" charset="0"/>
                <a:ea typeface="Calibri" charset="0"/>
                <a:cs typeface="Calibri" charset="0"/>
                <a:hlinkClick r:id="rId2"/>
              </a:rPr>
              <a:t>http://</a:t>
            </a:r>
            <a:r>
              <a:rPr lang="nb-NO" sz="1800" dirty="0" smtClean="0">
                <a:latin typeface="Calibri" charset="0"/>
                <a:ea typeface="Calibri" charset="0"/>
                <a:cs typeface="Calibri" charset="0"/>
                <a:hlinkClick r:id="rId2"/>
              </a:rPr>
              <a:t>www.codestepbystep.com/problem/view/java/arrays/longestSortedSequence</a:t>
            </a:r>
            <a:endParaRPr lang="nb-NO" sz="1800" dirty="0" smtClean="0">
              <a:latin typeface="Calibri" charset="0"/>
              <a:ea typeface="Calibri" charset="0"/>
              <a:cs typeface="Calibri" charset="0"/>
            </a:endParaRPr>
          </a:p>
          <a:p>
            <a:pPr marL="0" lvl="0" indent="0" fontAlgn="auto">
              <a:spcBef>
                <a:spcPts val="0"/>
              </a:spcBef>
              <a:spcAft>
                <a:spcPts val="0"/>
              </a:spcAft>
              <a:buNone/>
            </a:pPr>
            <a:endParaRPr lang="nb-NO" sz="18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" name="Pil høyre 5"/>
          <p:cNvSpPr/>
          <p:nvPr/>
        </p:nvSpPr>
        <p:spPr>
          <a:xfrm>
            <a:off x="2514600" y="2218267"/>
            <a:ext cx="1041400" cy="186266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" name="Pil høyre 7"/>
          <p:cNvSpPr/>
          <p:nvPr/>
        </p:nvSpPr>
        <p:spPr>
          <a:xfrm>
            <a:off x="3759200" y="2218267"/>
            <a:ext cx="1041400" cy="186266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" name="Pil høyre 8"/>
          <p:cNvSpPr/>
          <p:nvPr/>
        </p:nvSpPr>
        <p:spPr>
          <a:xfrm>
            <a:off x="5003799" y="2218267"/>
            <a:ext cx="1820333" cy="186266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0" name="Pil høyre 9"/>
          <p:cNvSpPr/>
          <p:nvPr/>
        </p:nvSpPr>
        <p:spPr>
          <a:xfrm>
            <a:off x="7027331" y="2218267"/>
            <a:ext cx="804336" cy="186266"/>
          </a:xfrm>
          <a:prstGeom prst="rightArrow">
            <a:avLst/>
          </a:prstGeom>
          <a:solidFill>
            <a:srgbClr val="DFE2A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1" name="Pil høyre 10"/>
          <p:cNvSpPr/>
          <p:nvPr/>
        </p:nvSpPr>
        <p:spPr>
          <a:xfrm>
            <a:off x="8034866" y="2218267"/>
            <a:ext cx="254001" cy="186266"/>
          </a:xfrm>
          <a:prstGeom prst="rightArrow">
            <a:avLst/>
          </a:prstGeom>
          <a:solidFill>
            <a:srgbClr val="E4C88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" name="TekstSylinder 11"/>
          <p:cNvSpPr txBox="1"/>
          <p:nvPr/>
        </p:nvSpPr>
        <p:spPr>
          <a:xfrm>
            <a:off x="2884457" y="240453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mtClean="0"/>
              <a:t>3</a:t>
            </a:r>
            <a:endParaRPr lang="nb-NO"/>
          </a:p>
        </p:txBody>
      </p:sp>
      <p:sp>
        <p:nvSpPr>
          <p:cNvPr id="13" name="TekstSylinder 12"/>
          <p:cNvSpPr txBox="1"/>
          <p:nvPr/>
        </p:nvSpPr>
        <p:spPr>
          <a:xfrm>
            <a:off x="4129057" y="240453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smtClean="0"/>
              <a:t>3</a:t>
            </a:r>
            <a:endParaRPr lang="nb-NO" dirty="0"/>
          </a:p>
        </p:txBody>
      </p:sp>
      <p:sp>
        <p:nvSpPr>
          <p:cNvPr id="14" name="TekstSylinder 13"/>
          <p:cNvSpPr txBox="1"/>
          <p:nvPr/>
        </p:nvSpPr>
        <p:spPr>
          <a:xfrm>
            <a:off x="5763122" y="240453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mtClean="0"/>
              <a:t>4</a:t>
            </a:r>
            <a:endParaRPr lang="nb-NO"/>
          </a:p>
        </p:txBody>
      </p:sp>
      <p:sp>
        <p:nvSpPr>
          <p:cNvPr id="15" name="TekstSylinder 14"/>
          <p:cNvSpPr txBox="1"/>
          <p:nvPr/>
        </p:nvSpPr>
        <p:spPr>
          <a:xfrm>
            <a:off x="7278656" y="240453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mtClean="0"/>
              <a:t>2</a:t>
            </a:r>
            <a:endParaRPr lang="nb-NO"/>
          </a:p>
        </p:txBody>
      </p:sp>
      <p:sp>
        <p:nvSpPr>
          <p:cNvPr id="16" name="TekstSylinder 15"/>
          <p:cNvSpPr txBox="1"/>
          <p:nvPr/>
        </p:nvSpPr>
        <p:spPr>
          <a:xfrm>
            <a:off x="8005668" y="240453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mtClean="0"/>
              <a:t>1</a:t>
            </a:r>
            <a:endParaRPr lang="nb-NO"/>
          </a:p>
        </p:txBody>
      </p:sp>
      <p:sp>
        <p:nvSpPr>
          <p:cNvPr id="17" name="Pil høyre 16"/>
          <p:cNvSpPr/>
          <p:nvPr/>
        </p:nvSpPr>
        <p:spPr>
          <a:xfrm>
            <a:off x="2482289" y="4161367"/>
            <a:ext cx="804336" cy="186266"/>
          </a:xfrm>
          <a:prstGeom prst="rightArrow">
            <a:avLst/>
          </a:prstGeom>
          <a:solidFill>
            <a:srgbClr val="DFE2A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8" name="TekstSylinder 17"/>
          <p:cNvSpPr txBox="1"/>
          <p:nvPr/>
        </p:nvSpPr>
        <p:spPr>
          <a:xfrm>
            <a:off x="2733614" y="434763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mtClean="0"/>
              <a:t>2</a:t>
            </a:r>
            <a:endParaRPr lang="nb-NO"/>
          </a:p>
        </p:txBody>
      </p:sp>
      <p:sp>
        <p:nvSpPr>
          <p:cNvPr id="19" name="Pil høyre 18"/>
          <p:cNvSpPr/>
          <p:nvPr/>
        </p:nvSpPr>
        <p:spPr>
          <a:xfrm>
            <a:off x="5393265" y="4161367"/>
            <a:ext cx="965200" cy="186266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0" name="TekstSylinder 19"/>
          <p:cNvSpPr txBox="1"/>
          <p:nvPr/>
        </p:nvSpPr>
        <p:spPr>
          <a:xfrm>
            <a:off x="5728033" y="4347633"/>
            <a:ext cx="279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smtClean="0"/>
              <a:t>3</a:t>
            </a:r>
            <a:endParaRPr lang="nb-NO" dirty="0"/>
          </a:p>
        </p:txBody>
      </p:sp>
      <p:sp>
        <p:nvSpPr>
          <p:cNvPr id="21" name="Pil høyre 20"/>
          <p:cNvSpPr/>
          <p:nvPr/>
        </p:nvSpPr>
        <p:spPr>
          <a:xfrm>
            <a:off x="6502397" y="4161367"/>
            <a:ext cx="750858" cy="186266"/>
          </a:xfrm>
          <a:prstGeom prst="rightArrow">
            <a:avLst/>
          </a:prstGeom>
          <a:solidFill>
            <a:srgbClr val="DFE2A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2" name="TekstSylinder 21"/>
          <p:cNvSpPr txBox="1"/>
          <p:nvPr/>
        </p:nvSpPr>
        <p:spPr>
          <a:xfrm>
            <a:off x="6693233" y="434763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mtClean="0"/>
              <a:t>2</a:t>
            </a:r>
            <a:endParaRPr lang="nb-NO"/>
          </a:p>
        </p:txBody>
      </p:sp>
      <p:sp>
        <p:nvSpPr>
          <p:cNvPr id="23" name="Pil høyre 22"/>
          <p:cNvSpPr/>
          <p:nvPr/>
        </p:nvSpPr>
        <p:spPr>
          <a:xfrm>
            <a:off x="3471500" y="4161367"/>
            <a:ext cx="1820333" cy="186266"/>
          </a:xfrm>
          <a:prstGeom prst="rightArrow">
            <a:avLst/>
          </a:prstGeom>
          <a:solidFill>
            <a:srgbClr val="00974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4" name="TekstSylinder 23"/>
          <p:cNvSpPr txBox="1"/>
          <p:nvPr/>
        </p:nvSpPr>
        <p:spPr>
          <a:xfrm>
            <a:off x="4230823" y="434763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5</a:t>
            </a:r>
          </a:p>
        </p:txBody>
      </p:sp>
      <p:sp>
        <p:nvSpPr>
          <p:cNvPr id="25" name="Rektangel 24"/>
          <p:cNvSpPr/>
          <p:nvPr/>
        </p:nvSpPr>
        <p:spPr>
          <a:xfrm>
            <a:off x="5745577" y="2404533"/>
            <a:ext cx="336775" cy="369332"/>
          </a:xfrm>
          <a:prstGeom prst="rect">
            <a:avLst/>
          </a:prstGeom>
          <a:noFill/>
          <a:ln w="38100">
            <a:solidFill>
              <a:srgbClr val="0097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solidFill>
                <a:schemeClr val="tx1"/>
              </a:solidFill>
            </a:endParaRPr>
          </a:p>
        </p:txBody>
      </p:sp>
      <p:sp>
        <p:nvSpPr>
          <p:cNvPr id="26" name="Rektangel 25"/>
          <p:cNvSpPr/>
          <p:nvPr/>
        </p:nvSpPr>
        <p:spPr>
          <a:xfrm>
            <a:off x="4213278" y="4347633"/>
            <a:ext cx="336775" cy="369332"/>
          </a:xfrm>
          <a:prstGeom prst="rect">
            <a:avLst/>
          </a:prstGeom>
          <a:noFill/>
          <a:ln w="38100">
            <a:solidFill>
              <a:srgbClr val="0097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4886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  <p:bldP spid="11" grpId="0" animBg="1"/>
      <p:bldP spid="12" grpId="0"/>
      <p:bldP spid="13" grpId="0"/>
      <p:bldP spid="14" grpId="0"/>
      <p:bldP spid="15" grpId="0"/>
      <p:bldP spid="16" grpId="0"/>
      <p:bldP spid="17" grpId="0" animBg="1"/>
      <p:bldP spid="18" grpId="0"/>
      <p:bldP spid="19" grpId="0" animBg="1"/>
      <p:bldP spid="20" grpId="0"/>
      <p:bldP spid="21" grpId="0" animBg="1"/>
      <p:bldP spid="22" grpId="0"/>
      <p:bldP spid="23" grpId="0" animBg="1"/>
      <p:bldP spid="24" grpId="0"/>
      <p:bldP spid="25" grpId="0" animBg="1"/>
      <p:bldP spid="2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 for today</a:t>
            </a:r>
            <a:endParaRPr lang="en-US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 smtClean="0">
                <a:solidFill>
                  <a:schemeClr val="bg1">
                    <a:lumMod val="75000"/>
                  </a:schemeClr>
                </a:solidFill>
              </a:rPr>
              <a:t>Announcements/Exam logistics</a:t>
            </a:r>
          </a:p>
          <a:p>
            <a:r>
              <a:rPr lang="en-US" sz="3600" dirty="0" smtClean="0">
                <a:solidFill>
                  <a:schemeClr val="bg1">
                    <a:lumMod val="75000"/>
                  </a:schemeClr>
                </a:solidFill>
              </a:rPr>
              <a:t>Graphics, Animation, Events</a:t>
            </a:r>
          </a:p>
          <a:p>
            <a:r>
              <a:rPr lang="en-US" sz="3600" dirty="0" smtClean="0">
                <a:solidFill>
                  <a:schemeClr val="bg1">
                    <a:lumMod val="75000"/>
                  </a:schemeClr>
                </a:solidFill>
              </a:rPr>
              <a:t>1D Arrays</a:t>
            </a:r>
          </a:p>
          <a:p>
            <a:r>
              <a:rPr lang="en-US" sz="3600" dirty="0" smtClean="0"/>
              <a:t>2D Arrays</a:t>
            </a:r>
          </a:p>
          <a:p>
            <a:r>
              <a:rPr lang="en-US" sz="3600" dirty="0" err="1" smtClean="0">
                <a:solidFill>
                  <a:schemeClr val="bg1">
                    <a:lumMod val="75000"/>
                  </a:schemeClr>
                </a:solidFill>
              </a:rPr>
              <a:t>ArrayList</a:t>
            </a:r>
            <a:endParaRPr lang="en-US" sz="36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4195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200" dirty="0" smtClean="0"/>
              <a:t>2D Arrays = Arrays of Arrays!</a:t>
            </a:r>
            <a:endParaRPr lang="en-US" sz="4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fontAlgn="auto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x-none" sz="2800" dirty="0" err="1">
                <a:latin typeface="Consolas" charset="0"/>
              </a:rPr>
              <a:t>int</a:t>
            </a:r>
            <a:r>
              <a:rPr lang="en-US" altLang="x-none" sz="2800" dirty="0">
                <a:latin typeface="Consolas" charset="0"/>
              </a:rPr>
              <a:t>[][] a = new </a:t>
            </a:r>
            <a:r>
              <a:rPr lang="en-US" altLang="x-none" sz="2800" dirty="0" err="1">
                <a:latin typeface="Consolas" charset="0"/>
              </a:rPr>
              <a:t>int</a:t>
            </a:r>
            <a:r>
              <a:rPr lang="en-US" altLang="x-none" sz="2800" dirty="0">
                <a:latin typeface="Consolas" charset="0"/>
              </a:rPr>
              <a:t>[3</a:t>
            </a:r>
            <a:r>
              <a:rPr lang="en-US" altLang="x-none" sz="2800" dirty="0" smtClean="0">
                <a:latin typeface="Consolas" charset="0"/>
              </a:rPr>
              <a:t>][4];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822960" y="2351025"/>
          <a:ext cx="1030224" cy="4125975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1030224"/>
              </a:tblGrid>
              <a:tr h="137532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137532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137532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999744" y="2509521"/>
          <a:ext cx="7656576" cy="1004824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1914144"/>
                <a:gridCol w="1914144"/>
                <a:gridCol w="1914144"/>
                <a:gridCol w="1914144"/>
              </a:tblGrid>
              <a:tr h="1004824">
                <a:tc>
                  <a:txBody>
                    <a:bodyPr/>
                    <a:lstStyle/>
                    <a:p>
                      <a:pPr algn="ctr"/>
                      <a:r>
                        <a:rPr lang="en-US" sz="46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a[0][0]</a:t>
                      </a:r>
                      <a:endParaRPr lang="en-US" sz="46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6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a[0][1]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6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a[0][2]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6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a[0][3]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999744" y="3881629"/>
          <a:ext cx="7656576" cy="1004824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1914144"/>
                <a:gridCol w="1914144"/>
                <a:gridCol w="1914144"/>
                <a:gridCol w="1914144"/>
              </a:tblGrid>
              <a:tr h="100482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6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a[1][0]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6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a[1][1]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6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a[1][2]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6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a[1][3]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999744" y="5248658"/>
          <a:ext cx="7656576" cy="1004824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1914144"/>
                <a:gridCol w="1914144"/>
                <a:gridCol w="1914144"/>
                <a:gridCol w="1914144"/>
              </a:tblGrid>
              <a:tr h="100482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6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a[2][0]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6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a[2][1]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6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a[2][2]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6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a[2][3]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9" name="Rett pil 8"/>
          <p:cNvCxnSpPr>
            <a:endCxn id="4" idx="0"/>
          </p:cNvCxnSpPr>
          <p:nvPr/>
        </p:nvCxnSpPr>
        <p:spPr>
          <a:xfrm flipH="1">
            <a:off x="1338072" y="2006600"/>
            <a:ext cx="1227328" cy="34442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kstSylinder 9"/>
          <p:cNvSpPr txBox="1"/>
          <p:nvPr/>
        </p:nvSpPr>
        <p:spPr>
          <a:xfrm>
            <a:off x="2514598" y="1780368"/>
            <a:ext cx="16174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2400" dirty="0" smtClean="0"/>
              <a:t>Outer </a:t>
            </a:r>
            <a:r>
              <a:rPr lang="nb-NO" sz="2400" dirty="0" err="1" smtClean="0"/>
              <a:t>array</a:t>
            </a:r>
            <a:endParaRPr lang="nb-NO" sz="2400" dirty="0"/>
          </a:p>
        </p:txBody>
      </p:sp>
    </p:spTree>
    <p:extLst>
      <p:ext uri="{BB962C8B-B14F-4D97-AF65-F5344CB8AC3E}">
        <p14:creationId xmlns:p14="http://schemas.microsoft.com/office/powerpoint/2010/main" val="1984173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Chess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Knight: </a:t>
            </a:r>
            <a:r>
              <a:rPr lang="nb-NO" dirty="0" err="1" smtClean="0"/>
              <a:t>moves</a:t>
            </a:r>
            <a:r>
              <a:rPr lang="nb-NO" dirty="0" smtClean="0"/>
              <a:t> in an ”L”-</a:t>
            </a:r>
            <a:r>
              <a:rPr lang="nb-NO" dirty="0" err="1" smtClean="0"/>
              <a:t>shape</a:t>
            </a:r>
            <a:r>
              <a:rPr lang="nb-NO" dirty="0" smtClean="0"/>
              <a:t> (</a:t>
            </a:r>
            <a:r>
              <a:rPr lang="nb-NO" dirty="0" err="1" smtClean="0"/>
              <a:t>two</a:t>
            </a:r>
            <a:r>
              <a:rPr lang="nb-NO" dirty="0" smtClean="0"/>
              <a:t> </a:t>
            </a:r>
            <a:r>
              <a:rPr lang="nb-NO" dirty="0" err="1" smtClean="0"/>
              <a:t>steps</a:t>
            </a:r>
            <a:r>
              <a:rPr lang="nb-NO" dirty="0" smtClean="0"/>
              <a:t> in </a:t>
            </a:r>
            <a:r>
              <a:rPr lang="nb-NO" dirty="0" err="1" smtClean="0"/>
              <a:t>one</a:t>
            </a:r>
            <a:r>
              <a:rPr lang="nb-NO" dirty="0" smtClean="0"/>
              <a:t> </a:t>
            </a:r>
            <a:r>
              <a:rPr lang="nb-NO" dirty="0" err="1" smtClean="0"/>
              <a:t>direction</a:t>
            </a:r>
            <a:r>
              <a:rPr lang="nb-NO" dirty="0" smtClean="0"/>
              <a:t>, </a:t>
            </a:r>
            <a:r>
              <a:rPr lang="nb-NO" dirty="0" err="1" smtClean="0"/>
              <a:t>one</a:t>
            </a:r>
            <a:r>
              <a:rPr lang="nb-NO" dirty="0" smtClean="0"/>
              <a:t> </a:t>
            </a:r>
            <a:r>
              <a:rPr lang="nb-NO" dirty="0" err="1" smtClean="0"/>
              <a:t>step</a:t>
            </a:r>
            <a:r>
              <a:rPr lang="nb-NO" dirty="0" smtClean="0"/>
              <a:t> in a </a:t>
            </a:r>
            <a:r>
              <a:rPr lang="nb-NO" dirty="0" err="1" smtClean="0"/>
              <a:t>perpendicular</a:t>
            </a:r>
            <a:r>
              <a:rPr lang="nb-NO" dirty="0" smtClean="0"/>
              <a:t> </a:t>
            </a:r>
            <a:r>
              <a:rPr lang="nb-NO" dirty="0" err="1" smtClean="0"/>
              <a:t>direction</a:t>
            </a:r>
            <a:r>
              <a:rPr lang="nb-NO" dirty="0" smtClean="0"/>
              <a:t>)</a:t>
            </a:r>
            <a:endParaRPr lang="nb-NO" dirty="0"/>
          </a:p>
        </p:txBody>
      </p:sp>
      <p:pic>
        <p:nvPicPr>
          <p:cNvPr id="4" name="Bild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375" y="2385482"/>
            <a:ext cx="3100917" cy="3100917"/>
          </a:xfrm>
          <a:prstGeom prst="rect">
            <a:avLst/>
          </a:prstGeom>
        </p:spPr>
      </p:pic>
      <p:pic>
        <p:nvPicPr>
          <p:cNvPr id="5" name="Bild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5267" y="2335741"/>
            <a:ext cx="32004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390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 for today</a:t>
            </a:r>
            <a:endParaRPr lang="en-US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 smtClean="0"/>
              <a:t>Announcements/Exam logistics</a:t>
            </a:r>
          </a:p>
          <a:p>
            <a:r>
              <a:rPr lang="en-US" sz="3600" dirty="0" smtClean="0">
                <a:solidFill>
                  <a:schemeClr val="bg1">
                    <a:lumMod val="75000"/>
                  </a:schemeClr>
                </a:solidFill>
              </a:rPr>
              <a:t>Graphics, Animation, Events</a:t>
            </a:r>
          </a:p>
          <a:p>
            <a:r>
              <a:rPr lang="en-US" sz="3600" dirty="0" smtClean="0">
                <a:solidFill>
                  <a:schemeClr val="bg1">
                    <a:lumMod val="75000"/>
                  </a:schemeClr>
                </a:solidFill>
              </a:rPr>
              <a:t>1D Arrays</a:t>
            </a:r>
          </a:p>
          <a:p>
            <a:r>
              <a:rPr lang="en-US" sz="3600" dirty="0" smtClean="0">
                <a:solidFill>
                  <a:schemeClr val="bg1">
                    <a:lumMod val="75000"/>
                  </a:schemeClr>
                </a:solidFill>
              </a:rPr>
              <a:t>2D Arrays</a:t>
            </a:r>
          </a:p>
          <a:p>
            <a:r>
              <a:rPr lang="en-US" sz="3600" dirty="0" err="1" smtClean="0">
                <a:solidFill>
                  <a:schemeClr val="bg1">
                    <a:lumMod val="75000"/>
                  </a:schemeClr>
                </a:solidFill>
              </a:rPr>
              <a:t>ArrayList</a:t>
            </a:r>
            <a:endParaRPr lang="en-US" sz="36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3402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knightCanMove</a:t>
            </a:r>
            <a:r>
              <a:rPr lang="nb-NO" dirty="0" smtClean="0"/>
              <a:t>()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boolean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knightCanMove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(String[][] board,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                 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startRow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startCol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,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                 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endRow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endCol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dirty="0" smtClean="0">
              <a:latin typeface="Calibri" charset="0"/>
              <a:ea typeface="Calibri" charset="0"/>
              <a:cs typeface="Calibri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(</a:t>
            </a:r>
            <a:r>
              <a:rPr lang="en-US" dirty="0" err="1" smtClean="0">
                <a:latin typeface="Calibri" charset="0"/>
                <a:ea typeface="Calibri" charset="0"/>
                <a:cs typeface="Calibri" charset="0"/>
              </a:rPr>
              <a:t>startRow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, </a:t>
            </a:r>
            <a:r>
              <a:rPr lang="en-US" dirty="0" err="1" smtClean="0">
                <a:latin typeface="Calibri" charset="0"/>
                <a:ea typeface="Calibri" charset="0"/>
                <a:cs typeface="Calibri" charset="0"/>
              </a:rPr>
              <a:t>startCol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) must contain a knight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(</a:t>
            </a:r>
            <a:r>
              <a:rPr lang="en-US" dirty="0" err="1" smtClean="0">
                <a:latin typeface="Calibri" charset="0"/>
                <a:ea typeface="Calibri" charset="0"/>
                <a:cs typeface="Calibri" charset="0"/>
              </a:rPr>
              <a:t>endRow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, </a:t>
            </a:r>
            <a:r>
              <a:rPr lang="en-US" dirty="0" err="1" smtClean="0">
                <a:latin typeface="Calibri" charset="0"/>
                <a:ea typeface="Calibri" charset="0"/>
                <a:cs typeface="Calibri" charset="0"/>
              </a:rPr>
              <a:t>endCol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) must be empty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(</a:t>
            </a:r>
            <a:r>
              <a:rPr lang="en-US" dirty="0" err="1" smtClean="0">
                <a:latin typeface="Calibri" charset="0"/>
                <a:ea typeface="Calibri" charset="0"/>
                <a:cs typeface="Calibri" charset="0"/>
              </a:rPr>
              <a:t>endRow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, </a:t>
            </a:r>
            <a:r>
              <a:rPr lang="en-US" dirty="0" err="1" smtClean="0">
                <a:latin typeface="Calibri" charset="0"/>
                <a:ea typeface="Calibri" charset="0"/>
                <a:cs typeface="Calibri" charset="0"/>
              </a:rPr>
              <a:t>endCol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) must be reachable from (</a:t>
            </a:r>
            <a:r>
              <a:rPr lang="en-US" dirty="0" err="1" smtClean="0">
                <a:latin typeface="Calibri" charset="0"/>
                <a:ea typeface="Calibri" charset="0"/>
                <a:cs typeface="Calibri" charset="0"/>
              </a:rPr>
              <a:t>startRow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, </a:t>
            </a:r>
            <a:r>
              <a:rPr lang="en-US" dirty="0" err="1" smtClean="0">
                <a:latin typeface="Calibri" charset="0"/>
                <a:ea typeface="Calibri" charset="0"/>
                <a:cs typeface="Calibri" charset="0"/>
              </a:rPr>
              <a:t>startCol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) in a single move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Assume that (</a:t>
            </a:r>
            <a:r>
              <a:rPr lang="en-US" dirty="0" err="1" smtClean="0">
                <a:latin typeface="Calibri" charset="0"/>
                <a:ea typeface="Calibri" charset="0"/>
                <a:cs typeface="Calibri" charset="0"/>
              </a:rPr>
              <a:t>startRow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, </a:t>
            </a:r>
            <a:r>
              <a:rPr lang="en-US" dirty="0" err="1" smtClean="0">
                <a:latin typeface="Calibri" charset="0"/>
                <a:ea typeface="Calibri" charset="0"/>
                <a:cs typeface="Calibri" charset="0"/>
              </a:rPr>
              <a:t>startCol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) and (</a:t>
            </a:r>
            <a:r>
              <a:rPr lang="en-US" dirty="0" err="1" smtClean="0">
                <a:latin typeface="Calibri" charset="0"/>
                <a:ea typeface="Calibri" charset="0"/>
                <a:cs typeface="Calibri" charset="0"/>
              </a:rPr>
              <a:t>endRow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, </a:t>
            </a:r>
            <a:r>
              <a:rPr lang="en-US" dirty="0" err="1" smtClean="0">
                <a:latin typeface="Calibri" charset="0"/>
                <a:ea typeface="Calibri" charset="0"/>
                <a:cs typeface="Calibri" charset="0"/>
              </a:rPr>
              <a:t>endCol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) are within bounds of array</a:t>
            </a:r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4275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knightCanMove</a:t>
            </a:r>
            <a:r>
              <a:rPr lang="en-US" dirty="0" smtClean="0"/>
              <a:t>()</a:t>
            </a:r>
            <a:endParaRPr lang="en-US" dirty="0"/>
          </a:p>
        </p:txBody>
      </p:sp>
      <p:graphicFrame>
        <p:nvGraphicFramePr>
          <p:cNvPr id="4" name="Plassholder for innhold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5803981"/>
              </p:ext>
            </p:extLst>
          </p:nvPr>
        </p:nvGraphicFramePr>
        <p:xfrm>
          <a:off x="254000" y="1684865"/>
          <a:ext cx="8331201" cy="4936068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925689"/>
                <a:gridCol w="925689"/>
                <a:gridCol w="925689"/>
                <a:gridCol w="925689"/>
                <a:gridCol w="925689"/>
                <a:gridCol w="925689"/>
                <a:gridCol w="925689"/>
                <a:gridCol w="925689"/>
                <a:gridCol w="925689"/>
              </a:tblGrid>
              <a:tr h="548452">
                <a:tc>
                  <a:txBody>
                    <a:bodyPr/>
                    <a:lstStyle/>
                    <a:p>
                      <a:pPr algn="ctr"/>
                      <a:endParaRPr lang="nb-N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6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  <a:endParaRPr lang="nb-NO" sz="16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6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</a:t>
                      </a:r>
                      <a:endParaRPr lang="nb-NO" sz="16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6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2</a:t>
                      </a:r>
                      <a:endParaRPr lang="nb-NO" sz="16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6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3</a:t>
                      </a:r>
                      <a:endParaRPr lang="nb-NO" sz="16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6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4</a:t>
                      </a:r>
                      <a:endParaRPr lang="nb-NO" sz="16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6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5</a:t>
                      </a:r>
                      <a:endParaRPr lang="nb-NO" sz="16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6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6</a:t>
                      </a:r>
                      <a:endParaRPr lang="nb-NO" sz="16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6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7</a:t>
                      </a:r>
                      <a:endParaRPr lang="nb-NO" sz="16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8452">
                <a:tc>
                  <a:txBody>
                    <a:bodyPr/>
                    <a:lstStyle/>
                    <a:p>
                      <a:pPr algn="ctr"/>
                      <a:r>
                        <a:rPr lang="nb-NO" sz="16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  <a:endParaRPr lang="nb-NO" sz="16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600" dirty="0" smtClean="0"/>
                        <a:t>”</a:t>
                      </a:r>
                      <a:r>
                        <a:rPr lang="nb-NO" sz="1600" dirty="0" err="1" smtClean="0"/>
                        <a:t>king</a:t>
                      </a:r>
                      <a:r>
                        <a:rPr lang="nb-NO" sz="1600" dirty="0" smtClean="0"/>
                        <a:t>”</a:t>
                      </a:r>
                      <a:endParaRPr lang="nb-NO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48452">
                <a:tc>
                  <a:txBody>
                    <a:bodyPr/>
                    <a:lstStyle/>
                    <a:p>
                      <a:pPr algn="ctr"/>
                      <a:r>
                        <a:rPr lang="nb-NO" sz="16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</a:t>
                      </a:r>
                      <a:endParaRPr lang="nb-NO" sz="16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600" dirty="0" smtClean="0"/>
                        <a:t>”</a:t>
                      </a:r>
                      <a:r>
                        <a:rPr lang="nb-NO" sz="1600" dirty="0" err="1" smtClean="0"/>
                        <a:t>knight</a:t>
                      </a:r>
                      <a:r>
                        <a:rPr lang="nb-NO" sz="1600" dirty="0" smtClean="0"/>
                        <a:t>”</a:t>
                      </a:r>
                      <a:endParaRPr lang="nb-NO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48452">
                <a:tc>
                  <a:txBody>
                    <a:bodyPr/>
                    <a:lstStyle/>
                    <a:p>
                      <a:pPr algn="ctr"/>
                      <a:r>
                        <a:rPr lang="nb-NO" sz="16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2</a:t>
                      </a:r>
                      <a:endParaRPr lang="nb-NO" sz="16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48452">
                <a:tc>
                  <a:txBody>
                    <a:bodyPr/>
                    <a:lstStyle/>
                    <a:p>
                      <a:pPr algn="ctr"/>
                      <a:r>
                        <a:rPr lang="nb-NO" sz="16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3</a:t>
                      </a:r>
                      <a:endParaRPr lang="nb-NO" sz="16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600" dirty="0" smtClean="0"/>
                        <a:t>”</a:t>
                      </a:r>
                      <a:r>
                        <a:rPr lang="nb-NO" sz="1600" dirty="0" err="1" smtClean="0"/>
                        <a:t>rook</a:t>
                      </a:r>
                      <a:r>
                        <a:rPr lang="nb-NO" sz="1600" dirty="0" smtClean="0"/>
                        <a:t>”</a:t>
                      </a:r>
                      <a:endParaRPr lang="nb-NO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48452">
                <a:tc>
                  <a:txBody>
                    <a:bodyPr/>
                    <a:lstStyle/>
                    <a:p>
                      <a:pPr algn="ctr"/>
                      <a:r>
                        <a:rPr lang="nb-NO" sz="16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4</a:t>
                      </a:r>
                      <a:endParaRPr lang="nb-NO" sz="16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48452">
                <a:tc>
                  <a:txBody>
                    <a:bodyPr/>
                    <a:lstStyle/>
                    <a:p>
                      <a:pPr algn="ctr"/>
                      <a:r>
                        <a:rPr lang="nb-NO" sz="16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5</a:t>
                      </a:r>
                      <a:endParaRPr lang="nb-NO" sz="16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48452">
                <a:tc>
                  <a:txBody>
                    <a:bodyPr/>
                    <a:lstStyle/>
                    <a:p>
                      <a:pPr algn="ctr"/>
                      <a:r>
                        <a:rPr lang="nb-NO" sz="16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6</a:t>
                      </a:r>
                      <a:endParaRPr lang="nb-NO" sz="16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48452">
                <a:tc>
                  <a:txBody>
                    <a:bodyPr/>
                    <a:lstStyle/>
                    <a:p>
                      <a:pPr algn="ctr"/>
                      <a:r>
                        <a:rPr lang="nb-NO" sz="16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7</a:t>
                      </a:r>
                      <a:endParaRPr lang="nb-NO" sz="16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6072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Plassholder for innhold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163913"/>
              </p:ext>
            </p:extLst>
          </p:nvPr>
        </p:nvGraphicFramePr>
        <p:xfrm>
          <a:off x="253999" y="1684865"/>
          <a:ext cx="8331201" cy="4936068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925689"/>
                <a:gridCol w="925689"/>
                <a:gridCol w="925689"/>
                <a:gridCol w="925689"/>
                <a:gridCol w="925689"/>
                <a:gridCol w="925689"/>
                <a:gridCol w="925689"/>
                <a:gridCol w="925689"/>
                <a:gridCol w="925689"/>
              </a:tblGrid>
              <a:tr h="548452">
                <a:tc>
                  <a:txBody>
                    <a:bodyPr/>
                    <a:lstStyle/>
                    <a:p>
                      <a:pPr algn="ctr"/>
                      <a:endParaRPr lang="nb-N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6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  <a:endParaRPr lang="nb-NO" sz="16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6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</a:t>
                      </a:r>
                      <a:endParaRPr lang="nb-NO" sz="16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6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2</a:t>
                      </a:r>
                      <a:endParaRPr lang="nb-NO" sz="16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6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3</a:t>
                      </a:r>
                      <a:endParaRPr lang="nb-NO" sz="16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6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4</a:t>
                      </a:r>
                      <a:endParaRPr lang="nb-NO" sz="16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6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5</a:t>
                      </a:r>
                      <a:endParaRPr lang="nb-NO" sz="16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6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6</a:t>
                      </a:r>
                      <a:endParaRPr lang="nb-NO" sz="16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6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7</a:t>
                      </a:r>
                      <a:endParaRPr lang="nb-NO" sz="16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8452">
                <a:tc>
                  <a:txBody>
                    <a:bodyPr/>
                    <a:lstStyle/>
                    <a:p>
                      <a:pPr algn="ctr"/>
                      <a:r>
                        <a:rPr lang="nb-NO" sz="16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  <a:endParaRPr lang="nb-NO" sz="16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600" dirty="0" smtClean="0"/>
                        <a:t>”</a:t>
                      </a:r>
                      <a:r>
                        <a:rPr lang="nb-NO" sz="1600" dirty="0" err="1" smtClean="0"/>
                        <a:t>king</a:t>
                      </a:r>
                      <a:r>
                        <a:rPr lang="nb-NO" sz="1600" dirty="0" smtClean="0"/>
                        <a:t>”</a:t>
                      </a:r>
                      <a:endParaRPr lang="nb-NO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48452">
                <a:tc>
                  <a:txBody>
                    <a:bodyPr/>
                    <a:lstStyle/>
                    <a:p>
                      <a:pPr algn="ctr"/>
                      <a:r>
                        <a:rPr lang="nb-NO" sz="16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</a:t>
                      </a:r>
                      <a:endParaRPr lang="nb-NO" sz="16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600" dirty="0" smtClean="0"/>
                        <a:t>”</a:t>
                      </a:r>
                      <a:r>
                        <a:rPr lang="nb-NO" sz="1600" dirty="0" err="1" smtClean="0"/>
                        <a:t>knight</a:t>
                      </a:r>
                      <a:r>
                        <a:rPr lang="nb-NO" sz="1600" dirty="0" smtClean="0"/>
                        <a:t>”</a:t>
                      </a:r>
                      <a:endParaRPr lang="nb-NO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48452">
                <a:tc>
                  <a:txBody>
                    <a:bodyPr/>
                    <a:lstStyle/>
                    <a:p>
                      <a:pPr algn="ctr"/>
                      <a:r>
                        <a:rPr lang="nb-NO" sz="16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2</a:t>
                      </a:r>
                      <a:endParaRPr lang="nb-NO" sz="16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48452">
                <a:tc>
                  <a:txBody>
                    <a:bodyPr/>
                    <a:lstStyle/>
                    <a:p>
                      <a:pPr algn="ctr"/>
                      <a:r>
                        <a:rPr lang="nb-NO" sz="16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3</a:t>
                      </a:r>
                      <a:endParaRPr lang="nb-NO" sz="16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600" dirty="0" smtClean="0"/>
                        <a:t>”</a:t>
                      </a:r>
                      <a:r>
                        <a:rPr lang="nb-NO" sz="1600" dirty="0" err="1" smtClean="0"/>
                        <a:t>rook</a:t>
                      </a:r>
                      <a:r>
                        <a:rPr lang="nb-NO" sz="1600" dirty="0" smtClean="0"/>
                        <a:t>”</a:t>
                      </a:r>
                      <a:endParaRPr lang="nb-NO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48452">
                <a:tc>
                  <a:txBody>
                    <a:bodyPr/>
                    <a:lstStyle/>
                    <a:p>
                      <a:pPr algn="ctr"/>
                      <a:r>
                        <a:rPr lang="nb-NO" sz="16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4</a:t>
                      </a:r>
                      <a:endParaRPr lang="nb-NO" sz="16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48452">
                <a:tc>
                  <a:txBody>
                    <a:bodyPr/>
                    <a:lstStyle/>
                    <a:p>
                      <a:pPr algn="ctr"/>
                      <a:r>
                        <a:rPr lang="nb-NO" sz="16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5</a:t>
                      </a:r>
                      <a:endParaRPr lang="nb-NO" sz="16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48452">
                <a:tc>
                  <a:txBody>
                    <a:bodyPr/>
                    <a:lstStyle/>
                    <a:p>
                      <a:pPr algn="ctr"/>
                      <a:r>
                        <a:rPr lang="nb-NO" sz="16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6</a:t>
                      </a:r>
                      <a:endParaRPr lang="nb-NO" sz="16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48452">
                <a:tc>
                  <a:txBody>
                    <a:bodyPr/>
                    <a:lstStyle/>
                    <a:p>
                      <a:pPr algn="ctr"/>
                      <a:r>
                        <a:rPr lang="nb-NO" sz="16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7</a:t>
                      </a:r>
                      <a:endParaRPr lang="nb-NO" sz="16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knightCanMove</a:t>
            </a:r>
            <a:r>
              <a:rPr lang="en-US" dirty="0" smtClean="0"/>
              <a:t>()</a:t>
            </a:r>
            <a:endParaRPr lang="en-US" dirty="0"/>
          </a:p>
        </p:txBody>
      </p:sp>
      <p:graphicFrame>
        <p:nvGraphicFramePr>
          <p:cNvPr id="4" name="Plassholder for innhold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461182"/>
              </p:ext>
            </p:extLst>
          </p:nvPr>
        </p:nvGraphicFramePr>
        <p:xfrm>
          <a:off x="254000" y="1684865"/>
          <a:ext cx="8331201" cy="4936068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925689"/>
                <a:gridCol w="925689"/>
                <a:gridCol w="925689"/>
                <a:gridCol w="925689"/>
                <a:gridCol w="925689"/>
                <a:gridCol w="925689"/>
                <a:gridCol w="925689"/>
                <a:gridCol w="925689"/>
                <a:gridCol w="925689"/>
              </a:tblGrid>
              <a:tr h="548452">
                <a:tc>
                  <a:txBody>
                    <a:bodyPr/>
                    <a:lstStyle/>
                    <a:p>
                      <a:pPr algn="ctr"/>
                      <a:endParaRPr lang="nb-N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6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  <a:endParaRPr lang="nb-NO" sz="16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6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</a:t>
                      </a:r>
                      <a:endParaRPr lang="nb-NO" sz="16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6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2</a:t>
                      </a:r>
                      <a:endParaRPr lang="nb-NO" sz="16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6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3</a:t>
                      </a:r>
                      <a:endParaRPr lang="nb-NO" sz="16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6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4</a:t>
                      </a:r>
                      <a:endParaRPr lang="nb-NO" sz="16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6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5</a:t>
                      </a:r>
                      <a:endParaRPr lang="nb-NO" sz="16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6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6</a:t>
                      </a:r>
                      <a:endParaRPr lang="nb-NO" sz="16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6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7</a:t>
                      </a:r>
                      <a:endParaRPr lang="nb-NO" sz="16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8452">
                <a:tc>
                  <a:txBody>
                    <a:bodyPr/>
                    <a:lstStyle/>
                    <a:p>
                      <a:pPr algn="ctr"/>
                      <a:r>
                        <a:rPr lang="nb-NO" sz="16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  <a:endParaRPr lang="nb-NO" sz="16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600" dirty="0" smtClean="0"/>
                        <a:t>”</a:t>
                      </a:r>
                      <a:r>
                        <a:rPr lang="nb-NO" sz="1600" dirty="0" err="1" smtClean="0"/>
                        <a:t>king</a:t>
                      </a:r>
                      <a:r>
                        <a:rPr lang="nb-NO" sz="1600" dirty="0" smtClean="0"/>
                        <a:t>”</a:t>
                      </a:r>
                      <a:endParaRPr lang="nb-NO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48452">
                <a:tc>
                  <a:txBody>
                    <a:bodyPr/>
                    <a:lstStyle/>
                    <a:p>
                      <a:pPr algn="ctr"/>
                      <a:r>
                        <a:rPr lang="nb-NO" sz="16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</a:t>
                      </a:r>
                      <a:endParaRPr lang="nb-NO" sz="16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600" dirty="0" smtClean="0"/>
                        <a:t>”</a:t>
                      </a:r>
                      <a:r>
                        <a:rPr lang="nb-NO" sz="1600" dirty="0" err="1" smtClean="0"/>
                        <a:t>knight</a:t>
                      </a:r>
                      <a:r>
                        <a:rPr lang="nb-NO" sz="1600" dirty="0" smtClean="0"/>
                        <a:t>”</a:t>
                      </a:r>
                      <a:endParaRPr lang="nb-NO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48452">
                <a:tc>
                  <a:txBody>
                    <a:bodyPr/>
                    <a:lstStyle/>
                    <a:p>
                      <a:pPr algn="ctr"/>
                      <a:r>
                        <a:rPr lang="nb-NO" sz="16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2</a:t>
                      </a:r>
                      <a:endParaRPr lang="nb-NO" sz="16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48452">
                <a:tc>
                  <a:txBody>
                    <a:bodyPr/>
                    <a:lstStyle/>
                    <a:p>
                      <a:pPr algn="ctr"/>
                      <a:r>
                        <a:rPr lang="nb-NO" sz="16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3</a:t>
                      </a:r>
                      <a:endParaRPr lang="nb-NO" sz="16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600" dirty="0" smtClean="0"/>
                        <a:t>”</a:t>
                      </a:r>
                      <a:r>
                        <a:rPr lang="nb-NO" sz="1600" dirty="0" err="1" smtClean="0"/>
                        <a:t>rook</a:t>
                      </a:r>
                      <a:r>
                        <a:rPr lang="nb-NO" sz="1600" dirty="0" smtClean="0"/>
                        <a:t>”</a:t>
                      </a:r>
                      <a:endParaRPr lang="nb-NO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48452">
                <a:tc>
                  <a:txBody>
                    <a:bodyPr/>
                    <a:lstStyle/>
                    <a:p>
                      <a:pPr algn="ctr"/>
                      <a:r>
                        <a:rPr lang="nb-NO" sz="16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4</a:t>
                      </a:r>
                      <a:endParaRPr lang="nb-NO" sz="16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48452">
                <a:tc>
                  <a:txBody>
                    <a:bodyPr/>
                    <a:lstStyle/>
                    <a:p>
                      <a:pPr algn="ctr"/>
                      <a:r>
                        <a:rPr lang="nb-NO" sz="16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5</a:t>
                      </a:r>
                      <a:endParaRPr lang="nb-NO" sz="16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48452">
                <a:tc>
                  <a:txBody>
                    <a:bodyPr/>
                    <a:lstStyle/>
                    <a:p>
                      <a:pPr algn="ctr"/>
                      <a:r>
                        <a:rPr lang="nb-NO" sz="16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6</a:t>
                      </a:r>
                      <a:endParaRPr lang="nb-NO" sz="16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48452">
                <a:tc>
                  <a:txBody>
                    <a:bodyPr/>
                    <a:lstStyle/>
                    <a:p>
                      <a:pPr algn="ctr"/>
                      <a:r>
                        <a:rPr lang="nb-NO" sz="16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7</a:t>
                      </a:r>
                      <a:endParaRPr lang="nb-NO" sz="16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3" name="TekstSylinder 2"/>
          <p:cNvSpPr txBox="1"/>
          <p:nvPr/>
        </p:nvSpPr>
        <p:spPr>
          <a:xfrm>
            <a:off x="321733" y="1363133"/>
            <a:ext cx="4237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err="1" smtClean="0">
                <a:latin typeface="Consolas" charset="0"/>
                <a:ea typeface="Consolas" charset="0"/>
                <a:cs typeface="Consolas" charset="0"/>
              </a:rPr>
              <a:t>knightCanMove</a:t>
            </a:r>
            <a:r>
              <a:rPr lang="nb-NO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nb-NO" dirty="0" err="1" smtClean="0">
                <a:latin typeface="Consolas" charset="0"/>
                <a:ea typeface="Consolas" charset="0"/>
                <a:cs typeface="Consolas" charset="0"/>
              </a:rPr>
              <a:t>board</a:t>
            </a:r>
            <a:r>
              <a:rPr lang="nb-NO" dirty="0" smtClean="0">
                <a:latin typeface="Consolas" charset="0"/>
                <a:ea typeface="Consolas" charset="0"/>
                <a:cs typeface="Consolas" charset="0"/>
              </a:rPr>
              <a:t>, 2, 2, 3, 4)</a:t>
            </a:r>
            <a:endParaRPr lang="nb-NO" b="1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5" name="TekstSylinder 4"/>
          <p:cNvSpPr txBox="1"/>
          <p:nvPr/>
        </p:nvSpPr>
        <p:spPr>
          <a:xfrm>
            <a:off x="3636936" y="3622701"/>
            <a:ext cx="1870127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nb-NO" dirty="0" smtClean="0"/>
              <a:t>No </a:t>
            </a:r>
            <a:r>
              <a:rPr lang="nb-NO" dirty="0" err="1" smtClean="0"/>
              <a:t>knight</a:t>
            </a:r>
            <a:r>
              <a:rPr lang="nb-NO" dirty="0" smtClean="0"/>
              <a:t> at (2, 2)</a:t>
            </a:r>
            <a:endParaRPr lang="nb-NO" dirty="0"/>
          </a:p>
        </p:txBody>
      </p:sp>
      <p:sp>
        <p:nvSpPr>
          <p:cNvPr id="6" name="TekstSylinder 5"/>
          <p:cNvSpPr txBox="1"/>
          <p:nvPr/>
        </p:nvSpPr>
        <p:spPr>
          <a:xfrm>
            <a:off x="4558790" y="1363133"/>
            <a:ext cx="1626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err="1"/>
              <a:t>returns</a:t>
            </a:r>
            <a:r>
              <a:rPr lang="nb-NO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nb-NO" b="1" dirty="0" smtClean="0">
                <a:latin typeface="Consolas" charset="0"/>
                <a:ea typeface="Consolas" charset="0"/>
                <a:cs typeface="Consolas" charset="0"/>
              </a:rPr>
              <a:t>false</a:t>
            </a:r>
            <a:endParaRPr lang="nb-NO" b="1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4160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Plassholder for innhold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9102598"/>
              </p:ext>
            </p:extLst>
          </p:nvPr>
        </p:nvGraphicFramePr>
        <p:xfrm>
          <a:off x="253999" y="1684865"/>
          <a:ext cx="8331201" cy="4936068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925689"/>
                <a:gridCol w="925689"/>
                <a:gridCol w="925689"/>
                <a:gridCol w="925689"/>
                <a:gridCol w="925689"/>
                <a:gridCol w="925689"/>
                <a:gridCol w="925689"/>
                <a:gridCol w="925689"/>
                <a:gridCol w="925689"/>
              </a:tblGrid>
              <a:tr h="548452">
                <a:tc>
                  <a:txBody>
                    <a:bodyPr/>
                    <a:lstStyle/>
                    <a:p>
                      <a:pPr algn="ctr"/>
                      <a:endParaRPr lang="nb-N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6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  <a:endParaRPr lang="nb-NO" sz="16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6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</a:t>
                      </a:r>
                      <a:endParaRPr lang="nb-NO" sz="16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6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2</a:t>
                      </a:r>
                      <a:endParaRPr lang="nb-NO" sz="16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6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3</a:t>
                      </a:r>
                      <a:endParaRPr lang="nb-NO" sz="16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6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4</a:t>
                      </a:r>
                      <a:endParaRPr lang="nb-NO" sz="16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6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5</a:t>
                      </a:r>
                      <a:endParaRPr lang="nb-NO" sz="16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6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6</a:t>
                      </a:r>
                      <a:endParaRPr lang="nb-NO" sz="16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6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7</a:t>
                      </a:r>
                      <a:endParaRPr lang="nb-NO" sz="16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8452">
                <a:tc>
                  <a:txBody>
                    <a:bodyPr/>
                    <a:lstStyle/>
                    <a:p>
                      <a:pPr algn="ctr"/>
                      <a:r>
                        <a:rPr lang="nb-NO" sz="16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  <a:endParaRPr lang="nb-NO" sz="16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600" dirty="0" smtClean="0"/>
                        <a:t>”</a:t>
                      </a:r>
                      <a:r>
                        <a:rPr lang="nb-NO" sz="1600" dirty="0" err="1" smtClean="0"/>
                        <a:t>king</a:t>
                      </a:r>
                      <a:r>
                        <a:rPr lang="nb-NO" sz="1600" dirty="0" smtClean="0"/>
                        <a:t>”</a:t>
                      </a:r>
                      <a:endParaRPr lang="nb-NO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48452">
                <a:tc>
                  <a:txBody>
                    <a:bodyPr/>
                    <a:lstStyle/>
                    <a:p>
                      <a:pPr algn="ctr"/>
                      <a:r>
                        <a:rPr lang="nb-NO" sz="16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</a:t>
                      </a:r>
                      <a:endParaRPr lang="nb-NO" sz="16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600" dirty="0" smtClean="0"/>
                        <a:t>”</a:t>
                      </a:r>
                      <a:r>
                        <a:rPr lang="nb-NO" sz="1600" dirty="0" err="1" smtClean="0"/>
                        <a:t>knight</a:t>
                      </a:r>
                      <a:r>
                        <a:rPr lang="nb-NO" sz="1600" dirty="0" smtClean="0"/>
                        <a:t>”</a:t>
                      </a:r>
                      <a:endParaRPr lang="nb-NO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48452">
                <a:tc>
                  <a:txBody>
                    <a:bodyPr/>
                    <a:lstStyle/>
                    <a:p>
                      <a:pPr algn="ctr"/>
                      <a:r>
                        <a:rPr lang="nb-NO" sz="16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2</a:t>
                      </a:r>
                      <a:endParaRPr lang="nb-NO" sz="16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48452">
                <a:tc>
                  <a:txBody>
                    <a:bodyPr/>
                    <a:lstStyle/>
                    <a:p>
                      <a:pPr algn="ctr"/>
                      <a:r>
                        <a:rPr lang="nb-NO" sz="16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3</a:t>
                      </a:r>
                      <a:endParaRPr lang="nb-NO" sz="16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600" dirty="0" smtClean="0"/>
                        <a:t>”</a:t>
                      </a:r>
                      <a:r>
                        <a:rPr lang="nb-NO" sz="1600" dirty="0" err="1" smtClean="0"/>
                        <a:t>rook</a:t>
                      </a:r>
                      <a:r>
                        <a:rPr lang="nb-NO" sz="1600" dirty="0" smtClean="0"/>
                        <a:t>”</a:t>
                      </a:r>
                      <a:endParaRPr lang="nb-NO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48452">
                <a:tc>
                  <a:txBody>
                    <a:bodyPr/>
                    <a:lstStyle/>
                    <a:p>
                      <a:pPr algn="ctr"/>
                      <a:r>
                        <a:rPr lang="nb-NO" sz="16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4</a:t>
                      </a:r>
                      <a:endParaRPr lang="nb-NO" sz="16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48452">
                <a:tc>
                  <a:txBody>
                    <a:bodyPr/>
                    <a:lstStyle/>
                    <a:p>
                      <a:pPr algn="ctr"/>
                      <a:r>
                        <a:rPr lang="nb-NO" sz="16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5</a:t>
                      </a:r>
                      <a:endParaRPr lang="nb-NO" sz="16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48452">
                <a:tc>
                  <a:txBody>
                    <a:bodyPr/>
                    <a:lstStyle/>
                    <a:p>
                      <a:pPr algn="ctr"/>
                      <a:r>
                        <a:rPr lang="nb-NO" sz="16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6</a:t>
                      </a:r>
                      <a:endParaRPr lang="nb-NO" sz="16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48452">
                <a:tc>
                  <a:txBody>
                    <a:bodyPr/>
                    <a:lstStyle/>
                    <a:p>
                      <a:pPr algn="ctr"/>
                      <a:r>
                        <a:rPr lang="nb-NO" sz="16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7</a:t>
                      </a:r>
                      <a:endParaRPr lang="nb-NO" sz="16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knightCanMove</a:t>
            </a:r>
            <a:r>
              <a:rPr lang="en-US" dirty="0" smtClean="0"/>
              <a:t>()</a:t>
            </a:r>
            <a:endParaRPr lang="en-US" dirty="0"/>
          </a:p>
        </p:txBody>
      </p:sp>
      <p:graphicFrame>
        <p:nvGraphicFramePr>
          <p:cNvPr id="4" name="Plassholder for innhold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852282"/>
              </p:ext>
            </p:extLst>
          </p:nvPr>
        </p:nvGraphicFramePr>
        <p:xfrm>
          <a:off x="254000" y="1684865"/>
          <a:ext cx="8331201" cy="4936068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925689"/>
                <a:gridCol w="925689"/>
                <a:gridCol w="925689"/>
                <a:gridCol w="925689"/>
                <a:gridCol w="925689"/>
                <a:gridCol w="925689"/>
                <a:gridCol w="925689"/>
                <a:gridCol w="925689"/>
                <a:gridCol w="925689"/>
              </a:tblGrid>
              <a:tr h="548452">
                <a:tc>
                  <a:txBody>
                    <a:bodyPr/>
                    <a:lstStyle/>
                    <a:p>
                      <a:pPr algn="ctr"/>
                      <a:endParaRPr lang="nb-N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6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  <a:endParaRPr lang="nb-NO" sz="16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6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</a:t>
                      </a:r>
                      <a:endParaRPr lang="nb-NO" sz="16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6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2</a:t>
                      </a:r>
                      <a:endParaRPr lang="nb-NO" sz="16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6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3</a:t>
                      </a:r>
                      <a:endParaRPr lang="nb-NO" sz="16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6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4</a:t>
                      </a:r>
                      <a:endParaRPr lang="nb-NO" sz="16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6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5</a:t>
                      </a:r>
                      <a:endParaRPr lang="nb-NO" sz="16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6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6</a:t>
                      </a:r>
                      <a:endParaRPr lang="nb-NO" sz="16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6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7</a:t>
                      </a:r>
                      <a:endParaRPr lang="nb-NO" sz="16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8452">
                <a:tc>
                  <a:txBody>
                    <a:bodyPr/>
                    <a:lstStyle/>
                    <a:p>
                      <a:pPr algn="ctr"/>
                      <a:r>
                        <a:rPr lang="nb-NO" sz="16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  <a:endParaRPr lang="nb-NO" sz="16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600" dirty="0" smtClean="0">
                          <a:solidFill>
                            <a:schemeClr val="bg1"/>
                          </a:solidFill>
                        </a:rPr>
                        <a:t>”</a:t>
                      </a:r>
                      <a:r>
                        <a:rPr lang="nb-NO" sz="1600" dirty="0" err="1" smtClean="0">
                          <a:solidFill>
                            <a:schemeClr val="bg1"/>
                          </a:solidFill>
                        </a:rPr>
                        <a:t>king</a:t>
                      </a:r>
                      <a:r>
                        <a:rPr lang="nb-NO" sz="1600" dirty="0" smtClean="0">
                          <a:solidFill>
                            <a:schemeClr val="bg1"/>
                          </a:solidFill>
                        </a:rPr>
                        <a:t>”</a:t>
                      </a:r>
                      <a:endParaRPr lang="nb-NO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48452">
                <a:tc>
                  <a:txBody>
                    <a:bodyPr/>
                    <a:lstStyle/>
                    <a:p>
                      <a:pPr algn="ctr"/>
                      <a:r>
                        <a:rPr lang="nb-NO" sz="16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</a:t>
                      </a:r>
                      <a:endParaRPr lang="nb-NO" sz="16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600" dirty="0" smtClean="0"/>
                        <a:t>”</a:t>
                      </a:r>
                      <a:r>
                        <a:rPr lang="nb-NO" sz="1600" dirty="0" err="1" smtClean="0"/>
                        <a:t>knight</a:t>
                      </a:r>
                      <a:r>
                        <a:rPr lang="nb-NO" sz="1600" dirty="0" smtClean="0"/>
                        <a:t>”</a:t>
                      </a:r>
                      <a:endParaRPr lang="nb-NO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48452">
                <a:tc>
                  <a:txBody>
                    <a:bodyPr/>
                    <a:lstStyle/>
                    <a:p>
                      <a:pPr algn="ctr"/>
                      <a:r>
                        <a:rPr lang="nb-NO" sz="16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2</a:t>
                      </a:r>
                      <a:endParaRPr lang="nb-NO" sz="16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48452">
                <a:tc>
                  <a:txBody>
                    <a:bodyPr/>
                    <a:lstStyle/>
                    <a:p>
                      <a:pPr algn="ctr"/>
                      <a:r>
                        <a:rPr lang="nb-NO" sz="16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3</a:t>
                      </a:r>
                      <a:endParaRPr lang="nb-NO" sz="16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600" dirty="0" smtClean="0"/>
                        <a:t>”</a:t>
                      </a:r>
                      <a:r>
                        <a:rPr lang="nb-NO" sz="1600" dirty="0" err="1" smtClean="0"/>
                        <a:t>rook</a:t>
                      </a:r>
                      <a:r>
                        <a:rPr lang="nb-NO" sz="1600" dirty="0" smtClean="0"/>
                        <a:t>”</a:t>
                      </a:r>
                      <a:endParaRPr lang="nb-NO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48452">
                <a:tc>
                  <a:txBody>
                    <a:bodyPr/>
                    <a:lstStyle/>
                    <a:p>
                      <a:pPr algn="ctr"/>
                      <a:r>
                        <a:rPr lang="nb-NO" sz="16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4</a:t>
                      </a:r>
                      <a:endParaRPr lang="nb-NO" sz="16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48452">
                <a:tc>
                  <a:txBody>
                    <a:bodyPr/>
                    <a:lstStyle/>
                    <a:p>
                      <a:pPr algn="ctr"/>
                      <a:r>
                        <a:rPr lang="nb-NO" sz="16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5</a:t>
                      </a:r>
                      <a:endParaRPr lang="nb-NO" sz="16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48452">
                <a:tc>
                  <a:txBody>
                    <a:bodyPr/>
                    <a:lstStyle/>
                    <a:p>
                      <a:pPr algn="ctr"/>
                      <a:r>
                        <a:rPr lang="nb-NO" sz="16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6</a:t>
                      </a:r>
                      <a:endParaRPr lang="nb-NO" sz="16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48452">
                <a:tc>
                  <a:txBody>
                    <a:bodyPr/>
                    <a:lstStyle/>
                    <a:p>
                      <a:pPr algn="ctr"/>
                      <a:r>
                        <a:rPr lang="nb-NO" sz="16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7</a:t>
                      </a:r>
                      <a:endParaRPr lang="nb-NO" sz="16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3" name="TekstSylinder 2"/>
          <p:cNvSpPr txBox="1"/>
          <p:nvPr/>
        </p:nvSpPr>
        <p:spPr>
          <a:xfrm>
            <a:off x="321733" y="1363133"/>
            <a:ext cx="4237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err="1" smtClean="0">
                <a:latin typeface="Consolas" charset="0"/>
                <a:ea typeface="Consolas" charset="0"/>
                <a:cs typeface="Consolas" charset="0"/>
              </a:rPr>
              <a:t>knightCanMove</a:t>
            </a:r>
            <a:r>
              <a:rPr lang="nb-NO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nb-NO" dirty="0" err="1" smtClean="0">
                <a:latin typeface="Consolas" charset="0"/>
                <a:ea typeface="Consolas" charset="0"/>
                <a:cs typeface="Consolas" charset="0"/>
              </a:rPr>
              <a:t>board</a:t>
            </a:r>
            <a:r>
              <a:rPr lang="nb-NO" dirty="0" smtClean="0">
                <a:latin typeface="Consolas" charset="0"/>
                <a:ea typeface="Consolas" charset="0"/>
                <a:cs typeface="Consolas" charset="0"/>
              </a:rPr>
              <a:t>, 1, 2, 0, 4)</a:t>
            </a:r>
            <a:endParaRPr lang="nb-NO" b="1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5" name="TekstSylinder 4"/>
          <p:cNvSpPr txBox="1"/>
          <p:nvPr/>
        </p:nvSpPr>
        <p:spPr>
          <a:xfrm>
            <a:off x="5567336" y="2699835"/>
            <a:ext cx="1640193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nb-NO" dirty="0" smtClean="0"/>
              <a:t>Space </a:t>
            </a:r>
            <a:r>
              <a:rPr lang="nb-NO" dirty="0" err="1" smtClean="0"/>
              <a:t>occupied</a:t>
            </a:r>
            <a:endParaRPr lang="nb-NO" dirty="0"/>
          </a:p>
        </p:txBody>
      </p:sp>
      <p:sp>
        <p:nvSpPr>
          <p:cNvPr id="7" name="TekstSylinder 6"/>
          <p:cNvSpPr txBox="1"/>
          <p:nvPr/>
        </p:nvSpPr>
        <p:spPr>
          <a:xfrm>
            <a:off x="4558790" y="1363133"/>
            <a:ext cx="1626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err="1"/>
              <a:t>returns</a:t>
            </a:r>
            <a:r>
              <a:rPr lang="nb-NO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nb-NO" b="1" dirty="0">
                <a:latin typeface="Consolas" charset="0"/>
                <a:ea typeface="Consolas" charset="0"/>
                <a:cs typeface="Consolas" charset="0"/>
              </a:rPr>
              <a:t>false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542468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knightCanMove</a:t>
            </a:r>
            <a:r>
              <a:rPr lang="en-US" dirty="0" smtClean="0"/>
              <a:t>()</a:t>
            </a:r>
            <a:endParaRPr lang="en-US" dirty="0"/>
          </a:p>
        </p:txBody>
      </p:sp>
      <p:graphicFrame>
        <p:nvGraphicFramePr>
          <p:cNvPr id="4" name="Plassholder for innhold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481546"/>
              </p:ext>
            </p:extLst>
          </p:nvPr>
        </p:nvGraphicFramePr>
        <p:xfrm>
          <a:off x="254000" y="1684865"/>
          <a:ext cx="8331201" cy="4936068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925689"/>
                <a:gridCol w="925689"/>
                <a:gridCol w="925689"/>
                <a:gridCol w="925689"/>
                <a:gridCol w="925689"/>
                <a:gridCol w="925689"/>
                <a:gridCol w="925689"/>
                <a:gridCol w="925689"/>
                <a:gridCol w="925689"/>
              </a:tblGrid>
              <a:tr h="548452">
                <a:tc>
                  <a:txBody>
                    <a:bodyPr/>
                    <a:lstStyle/>
                    <a:p>
                      <a:pPr algn="ctr"/>
                      <a:endParaRPr lang="nb-N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6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  <a:endParaRPr lang="nb-NO" sz="16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6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</a:t>
                      </a:r>
                      <a:endParaRPr lang="nb-NO" sz="16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6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2</a:t>
                      </a:r>
                      <a:endParaRPr lang="nb-NO" sz="16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6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3</a:t>
                      </a:r>
                      <a:endParaRPr lang="nb-NO" sz="16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6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4</a:t>
                      </a:r>
                      <a:endParaRPr lang="nb-NO" sz="16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6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5</a:t>
                      </a:r>
                      <a:endParaRPr lang="nb-NO" sz="16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6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6</a:t>
                      </a:r>
                      <a:endParaRPr lang="nb-NO" sz="16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6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7</a:t>
                      </a:r>
                      <a:endParaRPr lang="nb-NO" sz="16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8452">
                <a:tc>
                  <a:txBody>
                    <a:bodyPr/>
                    <a:lstStyle/>
                    <a:p>
                      <a:pPr algn="ctr"/>
                      <a:r>
                        <a:rPr lang="nb-NO" sz="16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  <a:endParaRPr lang="nb-NO" sz="16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600" dirty="0" smtClean="0"/>
                        <a:t>”</a:t>
                      </a:r>
                      <a:r>
                        <a:rPr lang="nb-NO" sz="1600" dirty="0" err="1" smtClean="0"/>
                        <a:t>king</a:t>
                      </a:r>
                      <a:r>
                        <a:rPr lang="nb-NO" sz="1600" dirty="0" smtClean="0"/>
                        <a:t>”</a:t>
                      </a:r>
                      <a:endParaRPr lang="nb-NO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48452">
                <a:tc>
                  <a:txBody>
                    <a:bodyPr/>
                    <a:lstStyle/>
                    <a:p>
                      <a:pPr algn="ctr"/>
                      <a:r>
                        <a:rPr lang="nb-NO" sz="16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</a:t>
                      </a:r>
                      <a:endParaRPr lang="nb-NO" sz="16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600" dirty="0" smtClean="0"/>
                        <a:t>”</a:t>
                      </a:r>
                      <a:r>
                        <a:rPr lang="nb-NO" sz="1600" dirty="0" err="1" smtClean="0"/>
                        <a:t>knight</a:t>
                      </a:r>
                      <a:r>
                        <a:rPr lang="nb-NO" sz="1600" dirty="0" smtClean="0"/>
                        <a:t>”</a:t>
                      </a:r>
                      <a:endParaRPr lang="nb-NO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48452">
                <a:tc>
                  <a:txBody>
                    <a:bodyPr/>
                    <a:lstStyle/>
                    <a:p>
                      <a:pPr algn="ctr"/>
                      <a:r>
                        <a:rPr lang="nb-NO" sz="16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2</a:t>
                      </a:r>
                      <a:endParaRPr lang="nb-NO" sz="16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48452">
                <a:tc>
                  <a:txBody>
                    <a:bodyPr/>
                    <a:lstStyle/>
                    <a:p>
                      <a:pPr algn="ctr"/>
                      <a:r>
                        <a:rPr lang="nb-NO" sz="16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3</a:t>
                      </a:r>
                      <a:endParaRPr lang="nb-NO" sz="16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600" dirty="0" smtClean="0"/>
                        <a:t>”</a:t>
                      </a:r>
                      <a:r>
                        <a:rPr lang="nb-NO" sz="1600" dirty="0" err="1" smtClean="0"/>
                        <a:t>rook</a:t>
                      </a:r>
                      <a:r>
                        <a:rPr lang="nb-NO" sz="1600" dirty="0" smtClean="0"/>
                        <a:t>”</a:t>
                      </a:r>
                      <a:endParaRPr lang="nb-NO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48452">
                <a:tc>
                  <a:txBody>
                    <a:bodyPr/>
                    <a:lstStyle/>
                    <a:p>
                      <a:pPr algn="ctr"/>
                      <a:r>
                        <a:rPr lang="nb-NO" sz="16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4</a:t>
                      </a:r>
                      <a:endParaRPr lang="nb-NO" sz="16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48452">
                <a:tc>
                  <a:txBody>
                    <a:bodyPr/>
                    <a:lstStyle/>
                    <a:p>
                      <a:pPr algn="ctr"/>
                      <a:r>
                        <a:rPr lang="nb-NO" sz="16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5</a:t>
                      </a:r>
                      <a:endParaRPr lang="nb-NO" sz="16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48452">
                <a:tc>
                  <a:txBody>
                    <a:bodyPr/>
                    <a:lstStyle/>
                    <a:p>
                      <a:pPr algn="ctr"/>
                      <a:r>
                        <a:rPr lang="nb-NO" sz="16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6</a:t>
                      </a:r>
                      <a:endParaRPr lang="nb-NO" sz="16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48452">
                <a:tc>
                  <a:txBody>
                    <a:bodyPr/>
                    <a:lstStyle/>
                    <a:p>
                      <a:pPr algn="ctr"/>
                      <a:r>
                        <a:rPr lang="nb-NO" sz="16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7</a:t>
                      </a:r>
                      <a:endParaRPr lang="nb-NO" sz="16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3" name="TekstSylinder 2"/>
          <p:cNvSpPr txBox="1"/>
          <p:nvPr/>
        </p:nvSpPr>
        <p:spPr>
          <a:xfrm>
            <a:off x="321733" y="1363133"/>
            <a:ext cx="4237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err="1" smtClean="0">
                <a:latin typeface="Consolas" charset="0"/>
                <a:ea typeface="Consolas" charset="0"/>
                <a:cs typeface="Consolas" charset="0"/>
              </a:rPr>
              <a:t>knightCanMove</a:t>
            </a:r>
            <a:r>
              <a:rPr lang="nb-NO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nb-NO" dirty="0" err="1" smtClean="0">
                <a:latin typeface="Consolas" charset="0"/>
                <a:ea typeface="Consolas" charset="0"/>
                <a:cs typeface="Consolas" charset="0"/>
              </a:rPr>
              <a:t>board</a:t>
            </a:r>
            <a:r>
              <a:rPr lang="nb-NO" dirty="0" smtClean="0">
                <a:latin typeface="Consolas" charset="0"/>
                <a:ea typeface="Consolas" charset="0"/>
                <a:cs typeface="Consolas" charset="0"/>
              </a:rPr>
              <a:t>, 1, 2, 3, </a:t>
            </a:r>
            <a:r>
              <a:rPr lang="nb-NO" dirty="0">
                <a:latin typeface="Consolas" charset="0"/>
                <a:ea typeface="Consolas" charset="0"/>
                <a:cs typeface="Consolas" charset="0"/>
              </a:rPr>
              <a:t>2</a:t>
            </a:r>
            <a:r>
              <a:rPr lang="nb-NO" dirty="0" smtClean="0">
                <a:latin typeface="Consolas" charset="0"/>
                <a:ea typeface="Consolas" charset="0"/>
                <a:cs typeface="Consolas" charset="0"/>
              </a:rPr>
              <a:t>)</a:t>
            </a:r>
            <a:endParaRPr lang="nb-NO" b="1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5" name="TekstSylinder 4"/>
          <p:cNvSpPr txBox="1"/>
          <p:nvPr/>
        </p:nvSpPr>
        <p:spPr>
          <a:xfrm>
            <a:off x="3840136" y="3415268"/>
            <a:ext cx="3259034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nb-NO" dirty="0" smtClean="0"/>
              <a:t>(1, 2) to (3, 2) is not a valid </a:t>
            </a:r>
            <a:r>
              <a:rPr lang="nb-NO" dirty="0" err="1" smtClean="0"/>
              <a:t>move</a:t>
            </a:r>
            <a:endParaRPr lang="nb-NO" dirty="0"/>
          </a:p>
        </p:txBody>
      </p:sp>
      <p:sp>
        <p:nvSpPr>
          <p:cNvPr id="6" name="Pil ned 5"/>
          <p:cNvSpPr/>
          <p:nvPr/>
        </p:nvSpPr>
        <p:spPr>
          <a:xfrm>
            <a:off x="3161452" y="3090334"/>
            <a:ext cx="643467" cy="1151466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" name="TekstSylinder 6"/>
          <p:cNvSpPr txBox="1"/>
          <p:nvPr/>
        </p:nvSpPr>
        <p:spPr>
          <a:xfrm>
            <a:off x="4558790" y="1363133"/>
            <a:ext cx="1626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err="1"/>
              <a:t>returns</a:t>
            </a:r>
            <a:r>
              <a:rPr lang="nb-NO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nb-NO" b="1" dirty="0">
                <a:latin typeface="Consolas" charset="0"/>
                <a:ea typeface="Consolas" charset="0"/>
                <a:cs typeface="Consolas" charset="0"/>
              </a:rPr>
              <a:t>false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767026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knightCanMove</a:t>
            </a:r>
            <a:r>
              <a:rPr lang="en-US" dirty="0" smtClean="0"/>
              <a:t>()</a:t>
            </a:r>
            <a:endParaRPr lang="en-US" dirty="0"/>
          </a:p>
        </p:txBody>
      </p:sp>
      <p:graphicFrame>
        <p:nvGraphicFramePr>
          <p:cNvPr id="4" name="Plassholder for innhold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7449710"/>
              </p:ext>
            </p:extLst>
          </p:nvPr>
        </p:nvGraphicFramePr>
        <p:xfrm>
          <a:off x="254000" y="1684865"/>
          <a:ext cx="8331201" cy="4936068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925689"/>
                <a:gridCol w="925689"/>
                <a:gridCol w="925689"/>
                <a:gridCol w="925689"/>
                <a:gridCol w="925689"/>
                <a:gridCol w="925689"/>
                <a:gridCol w="925689"/>
                <a:gridCol w="925689"/>
                <a:gridCol w="925689"/>
              </a:tblGrid>
              <a:tr h="548452">
                <a:tc>
                  <a:txBody>
                    <a:bodyPr/>
                    <a:lstStyle/>
                    <a:p>
                      <a:pPr algn="ctr"/>
                      <a:endParaRPr lang="nb-N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6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  <a:endParaRPr lang="nb-NO" sz="16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6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</a:t>
                      </a:r>
                      <a:endParaRPr lang="nb-NO" sz="16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6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2</a:t>
                      </a:r>
                      <a:endParaRPr lang="nb-NO" sz="16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6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3</a:t>
                      </a:r>
                      <a:endParaRPr lang="nb-NO" sz="16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6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4</a:t>
                      </a:r>
                      <a:endParaRPr lang="nb-NO" sz="16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6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5</a:t>
                      </a:r>
                      <a:endParaRPr lang="nb-NO" sz="16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6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6</a:t>
                      </a:r>
                      <a:endParaRPr lang="nb-NO" sz="16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6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7</a:t>
                      </a:r>
                      <a:endParaRPr lang="nb-NO" sz="16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8452">
                <a:tc>
                  <a:txBody>
                    <a:bodyPr/>
                    <a:lstStyle/>
                    <a:p>
                      <a:pPr algn="ctr"/>
                      <a:r>
                        <a:rPr lang="nb-NO" sz="16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  <a:endParaRPr lang="nb-NO" sz="16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600" dirty="0" smtClean="0"/>
                        <a:t>”</a:t>
                      </a:r>
                      <a:r>
                        <a:rPr lang="nb-NO" sz="1600" dirty="0" err="1" smtClean="0"/>
                        <a:t>king</a:t>
                      </a:r>
                      <a:r>
                        <a:rPr lang="nb-NO" sz="1600" dirty="0" smtClean="0"/>
                        <a:t>”</a:t>
                      </a:r>
                      <a:endParaRPr lang="nb-NO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48452">
                <a:tc>
                  <a:txBody>
                    <a:bodyPr/>
                    <a:lstStyle/>
                    <a:p>
                      <a:pPr algn="ctr"/>
                      <a:r>
                        <a:rPr lang="nb-NO" sz="16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</a:t>
                      </a:r>
                      <a:endParaRPr lang="nb-NO" sz="16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600" dirty="0" smtClean="0"/>
                        <a:t>”</a:t>
                      </a:r>
                      <a:r>
                        <a:rPr lang="nb-NO" sz="1600" dirty="0" err="1" smtClean="0"/>
                        <a:t>knight</a:t>
                      </a:r>
                      <a:r>
                        <a:rPr lang="nb-NO" sz="1600" dirty="0" smtClean="0"/>
                        <a:t>”</a:t>
                      </a:r>
                      <a:endParaRPr lang="nb-NO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48452">
                <a:tc>
                  <a:txBody>
                    <a:bodyPr/>
                    <a:lstStyle/>
                    <a:p>
                      <a:pPr algn="ctr"/>
                      <a:r>
                        <a:rPr lang="nb-NO" sz="16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2</a:t>
                      </a:r>
                      <a:endParaRPr lang="nb-NO" sz="16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48452">
                <a:tc>
                  <a:txBody>
                    <a:bodyPr/>
                    <a:lstStyle/>
                    <a:p>
                      <a:pPr algn="ctr"/>
                      <a:r>
                        <a:rPr lang="nb-NO" sz="16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3</a:t>
                      </a:r>
                      <a:endParaRPr lang="nb-NO" sz="16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600" dirty="0" smtClean="0"/>
                        <a:t>”</a:t>
                      </a:r>
                      <a:r>
                        <a:rPr lang="nb-NO" sz="1600" dirty="0" err="1" smtClean="0"/>
                        <a:t>rook</a:t>
                      </a:r>
                      <a:r>
                        <a:rPr lang="nb-NO" sz="1600" dirty="0" smtClean="0"/>
                        <a:t>”</a:t>
                      </a:r>
                      <a:endParaRPr lang="nb-NO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48452">
                <a:tc>
                  <a:txBody>
                    <a:bodyPr/>
                    <a:lstStyle/>
                    <a:p>
                      <a:pPr algn="ctr"/>
                      <a:r>
                        <a:rPr lang="nb-NO" sz="16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4</a:t>
                      </a:r>
                      <a:endParaRPr lang="nb-NO" sz="16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48452">
                <a:tc>
                  <a:txBody>
                    <a:bodyPr/>
                    <a:lstStyle/>
                    <a:p>
                      <a:pPr algn="ctr"/>
                      <a:r>
                        <a:rPr lang="nb-NO" sz="16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5</a:t>
                      </a:r>
                      <a:endParaRPr lang="nb-NO" sz="16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48452">
                <a:tc>
                  <a:txBody>
                    <a:bodyPr/>
                    <a:lstStyle/>
                    <a:p>
                      <a:pPr algn="ctr"/>
                      <a:r>
                        <a:rPr lang="nb-NO" sz="16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6</a:t>
                      </a:r>
                      <a:endParaRPr lang="nb-NO" sz="16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48452">
                <a:tc>
                  <a:txBody>
                    <a:bodyPr/>
                    <a:lstStyle/>
                    <a:p>
                      <a:pPr algn="ctr"/>
                      <a:r>
                        <a:rPr lang="nb-NO" sz="16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7</a:t>
                      </a:r>
                      <a:endParaRPr lang="nb-NO" sz="16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3" name="TekstSylinder 2"/>
          <p:cNvSpPr txBox="1"/>
          <p:nvPr/>
        </p:nvSpPr>
        <p:spPr>
          <a:xfrm>
            <a:off x="321733" y="1363133"/>
            <a:ext cx="4237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err="1" smtClean="0">
                <a:latin typeface="Consolas" charset="0"/>
                <a:ea typeface="Consolas" charset="0"/>
                <a:cs typeface="Consolas" charset="0"/>
              </a:rPr>
              <a:t>knightCanMove</a:t>
            </a:r>
            <a:r>
              <a:rPr lang="nb-NO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nb-NO" dirty="0" err="1" smtClean="0">
                <a:latin typeface="Consolas" charset="0"/>
                <a:ea typeface="Consolas" charset="0"/>
                <a:cs typeface="Consolas" charset="0"/>
              </a:rPr>
              <a:t>board</a:t>
            </a:r>
            <a:r>
              <a:rPr lang="nb-NO" dirty="0" smtClean="0">
                <a:latin typeface="Consolas" charset="0"/>
                <a:ea typeface="Consolas" charset="0"/>
                <a:cs typeface="Consolas" charset="0"/>
              </a:rPr>
              <a:t>, 1, 2, 3, 3)</a:t>
            </a:r>
            <a:endParaRPr lang="nb-NO" b="1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5" name="TekstSylinder 4"/>
          <p:cNvSpPr txBox="1"/>
          <p:nvPr/>
        </p:nvSpPr>
        <p:spPr>
          <a:xfrm>
            <a:off x="4710205" y="3853533"/>
            <a:ext cx="3550524" cy="64633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nb-NO" dirty="0" smtClean="0"/>
              <a:t>Knight is at (1, 2) and (3, 3) is </a:t>
            </a:r>
            <a:r>
              <a:rPr lang="nb-NO" dirty="0" err="1" smtClean="0"/>
              <a:t>empty</a:t>
            </a:r>
            <a:endParaRPr lang="nb-NO" dirty="0" smtClean="0"/>
          </a:p>
          <a:p>
            <a:r>
              <a:rPr lang="nb-NO" dirty="0"/>
              <a:t>a</a:t>
            </a:r>
            <a:r>
              <a:rPr lang="nb-NO" dirty="0" smtClean="0"/>
              <a:t>nd (1, 2) -&gt; (3, 3) is a valid </a:t>
            </a:r>
            <a:r>
              <a:rPr lang="nb-NO" dirty="0" err="1" smtClean="0"/>
              <a:t>move</a:t>
            </a:r>
            <a:endParaRPr lang="nb-NO" dirty="0"/>
          </a:p>
        </p:txBody>
      </p:sp>
      <p:cxnSp>
        <p:nvCxnSpPr>
          <p:cNvPr id="7" name="Vinkel 6"/>
          <p:cNvCxnSpPr/>
          <p:nvPr/>
        </p:nvCxnSpPr>
        <p:spPr>
          <a:xfrm rot="16200000" flipH="1">
            <a:off x="3374568" y="3161699"/>
            <a:ext cx="1116397" cy="905933"/>
          </a:xfrm>
          <a:prstGeom prst="bentConnector3">
            <a:avLst>
              <a:gd name="adj1" fmla="val 100054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kstSylinder 10"/>
          <p:cNvSpPr txBox="1"/>
          <p:nvPr/>
        </p:nvSpPr>
        <p:spPr>
          <a:xfrm>
            <a:off x="4558790" y="1363133"/>
            <a:ext cx="1499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err="1"/>
              <a:t>returns</a:t>
            </a:r>
            <a:r>
              <a:rPr lang="nb-NO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nb-NO" b="1" dirty="0" smtClean="0">
                <a:latin typeface="Consolas" charset="0"/>
                <a:ea typeface="Consolas" charset="0"/>
                <a:cs typeface="Consolas" charset="0"/>
              </a:rPr>
              <a:t>true</a:t>
            </a:r>
            <a:endParaRPr lang="nb-NO" b="1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1168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knightCanMove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150"/>
              </a:spcBef>
              <a:buNone/>
            </a:pPr>
            <a:r>
              <a:rPr lang="en-US" sz="1800" dirty="0" smtClean="0">
                <a:solidFill>
                  <a:srgbClr val="4E9072"/>
                </a:solidFill>
                <a:latin typeface="Consolas" charset="0"/>
                <a:ea typeface="Consolas" charset="0"/>
                <a:cs typeface="Consolas" charset="0"/>
              </a:rPr>
              <a:t>// This method returns true if the starting square contains a knight,</a:t>
            </a:r>
          </a:p>
          <a:p>
            <a:pPr marL="0" indent="0">
              <a:spcBef>
                <a:spcPts val="150"/>
              </a:spcBef>
              <a:buNone/>
            </a:pPr>
            <a:r>
              <a:rPr lang="en-US" sz="1800" dirty="0" smtClean="0">
                <a:solidFill>
                  <a:srgbClr val="4E9072"/>
                </a:solidFill>
                <a:latin typeface="Consolas" charset="0"/>
                <a:ea typeface="Consolas" charset="0"/>
                <a:cs typeface="Consolas" charset="0"/>
              </a:rPr>
              <a:t>// the end square is empty, and the knight can legally move from the</a:t>
            </a:r>
          </a:p>
          <a:p>
            <a:pPr marL="0" indent="0">
              <a:spcBef>
                <a:spcPts val="150"/>
              </a:spcBef>
              <a:buNone/>
            </a:pPr>
            <a:r>
              <a:rPr lang="en-US" sz="1800" dirty="0" smtClean="0">
                <a:solidFill>
                  <a:srgbClr val="4E9072"/>
                </a:solidFill>
                <a:latin typeface="Consolas" charset="0"/>
                <a:ea typeface="Consolas" charset="0"/>
                <a:cs typeface="Consolas" charset="0"/>
              </a:rPr>
              <a:t>// start square to the end square.</a:t>
            </a:r>
          </a:p>
          <a:p>
            <a:pPr marL="0" indent="0">
              <a:spcBef>
                <a:spcPts val="150"/>
              </a:spcBef>
              <a:buNone/>
            </a:pPr>
            <a:r>
              <a:rPr lang="en-US" sz="1800" dirty="0" smtClean="0">
                <a:solidFill>
                  <a:srgbClr val="931A68"/>
                </a:solidFill>
                <a:latin typeface="Consolas" charset="0"/>
                <a:ea typeface="Consolas" charset="0"/>
                <a:cs typeface="Consolas" charset="0"/>
              </a:rPr>
              <a:t>private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solidFill>
                  <a:srgbClr val="931A68"/>
                </a:solidFill>
                <a:latin typeface="Consolas" charset="0"/>
                <a:ea typeface="Consolas" charset="0"/>
                <a:cs typeface="Consolas" charset="0"/>
              </a:rPr>
              <a:t>boolean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knightCanMove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(String[][] </a:t>
            </a:r>
            <a:r>
              <a:rPr lang="en-US" sz="1800" dirty="0" smtClean="0">
                <a:solidFill>
                  <a:srgbClr val="7E504F"/>
                </a:solidFill>
                <a:latin typeface="Consolas" charset="0"/>
                <a:ea typeface="Consolas" charset="0"/>
                <a:cs typeface="Consolas" charset="0"/>
              </a:rPr>
              <a:t>board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1800" dirty="0" err="1" smtClean="0">
                <a:solidFill>
                  <a:srgbClr val="931A68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solidFill>
                  <a:srgbClr val="7E504F"/>
                </a:solidFill>
                <a:latin typeface="Consolas" charset="0"/>
                <a:ea typeface="Consolas" charset="0"/>
                <a:cs typeface="Consolas" charset="0"/>
              </a:rPr>
              <a:t>startRow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</a:t>
            </a:r>
          </a:p>
          <a:p>
            <a:pPr marL="0" indent="0">
              <a:spcBef>
                <a:spcPts val="150"/>
              </a:spcBef>
              <a:buNone/>
            </a:pPr>
            <a:r>
              <a:rPr lang="en-US" sz="1800" dirty="0" smtClean="0">
                <a:solidFill>
                  <a:srgbClr val="931A68"/>
                </a:solidFill>
                <a:latin typeface="Consolas" charset="0"/>
                <a:ea typeface="Consolas" charset="0"/>
                <a:cs typeface="Consolas" charset="0"/>
              </a:rPr>
              <a:t>                              </a:t>
            </a:r>
            <a:r>
              <a:rPr lang="en-US" sz="1800" dirty="0" err="1" smtClean="0">
                <a:solidFill>
                  <a:srgbClr val="931A68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solidFill>
                  <a:srgbClr val="7E504F"/>
                </a:solidFill>
                <a:latin typeface="Consolas" charset="0"/>
                <a:ea typeface="Consolas" charset="0"/>
                <a:cs typeface="Consolas" charset="0"/>
              </a:rPr>
              <a:t>startCol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1800" dirty="0" err="1" smtClean="0">
                <a:solidFill>
                  <a:srgbClr val="931A68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solidFill>
                  <a:srgbClr val="7E504F"/>
                </a:solidFill>
                <a:latin typeface="Consolas" charset="0"/>
                <a:ea typeface="Consolas" charset="0"/>
                <a:cs typeface="Consolas" charset="0"/>
              </a:rPr>
              <a:t>endRow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1800" dirty="0" err="1" smtClean="0">
                <a:solidFill>
                  <a:srgbClr val="931A68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solidFill>
                  <a:srgbClr val="7E504F"/>
                </a:solidFill>
                <a:latin typeface="Consolas" charset="0"/>
                <a:ea typeface="Consolas" charset="0"/>
                <a:cs typeface="Consolas" charset="0"/>
              </a:rPr>
              <a:t>endCol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 {</a:t>
            </a:r>
          </a:p>
          <a:p>
            <a:pPr marL="0" indent="0">
              <a:spcBef>
                <a:spcPts val="150"/>
              </a:spcBef>
              <a:buNone/>
            </a:pPr>
            <a:r>
              <a:rPr lang="en-US" sz="1800" dirty="0" smtClean="0">
                <a:solidFill>
                  <a:srgbClr val="931A68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endParaRPr lang="en-US" sz="1800" dirty="0" smtClean="0">
              <a:solidFill>
                <a:srgbClr val="7E504F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spcBef>
                <a:spcPts val="150"/>
              </a:spcBef>
              <a:buNone/>
            </a:pPr>
            <a:r>
              <a:rPr lang="en-US" sz="1800" dirty="0" smtClean="0">
                <a:solidFill>
                  <a:srgbClr val="931A68"/>
                </a:solidFill>
                <a:latin typeface="Consolas" charset="0"/>
                <a:ea typeface="Consolas" charset="0"/>
                <a:cs typeface="Consolas" charset="0"/>
              </a:rPr>
              <a:t>        </a:t>
            </a:r>
            <a:endParaRPr lang="en-US" sz="18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spcBef>
                <a:spcPts val="150"/>
              </a:spcBef>
              <a:buNone/>
            </a:pPr>
            <a:r>
              <a:rPr lang="en-US" sz="1800" dirty="0" smtClean="0">
                <a:solidFill>
                  <a:srgbClr val="931A68"/>
                </a:solidFill>
                <a:latin typeface="Consolas" charset="0"/>
                <a:ea typeface="Consolas" charset="0"/>
                <a:cs typeface="Consolas" charset="0"/>
              </a:rPr>
              <a:t>            </a:t>
            </a:r>
            <a:endParaRPr lang="en-US" sz="1800" dirty="0" smtClean="0">
              <a:solidFill>
                <a:srgbClr val="7E504F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spcBef>
                <a:spcPts val="150"/>
              </a:spcBef>
              <a:buNone/>
            </a:pPr>
            <a:r>
              <a:rPr lang="en-US" sz="1800" dirty="0" smtClean="0">
                <a:solidFill>
                  <a:srgbClr val="931A68"/>
                </a:solidFill>
                <a:latin typeface="Consolas" charset="0"/>
                <a:ea typeface="Consolas" charset="0"/>
                <a:cs typeface="Consolas" charset="0"/>
              </a:rPr>
              <a:t>            </a:t>
            </a:r>
            <a:endParaRPr lang="en-US" sz="1800" dirty="0" smtClean="0">
              <a:solidFill>
                <a:srgbClr val="7E504F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spcBef>
                <a:spcPts val="150"/>
              </a:spcBef>
              <a:buNone/>
            </a:pPr>
            <a:r>
              <a:rPr lang="en-US" sz="1800" dirty="0" smtClean="0">
                <a:solidFill>
                  <a:srgbClr val="931A68"/>
                </a:solidFill>
                <a:latin typeface="Consolas" charset="0"/>
                <a:ea typeface="Consolas" charset="0"/>
                <a:cs typeface="Consolas" charset="0"/>
              </a:rPr>
              <a:t>            </a:t>
            </a:r>
            <a:r>
              <a:rPr lang="en-US" sz="1800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 </a:t>
            </a:r>
            <a:endParaRPr lang="en-US" sz="1800" dirty="0" smtClean="0">
              <a:solidFill>
                <a:srgbClr val="7E504F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spcBef>
                <a:spcPts val="150"/>
              </a:spcBef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                </a:t>
            </a:r>
          </a:p>
          <a:p>
            <a:pPr marL="0" indent="0">
              <a:spcBef>
                <a:spcPts val="150"/>
              </a:spcBef>
              <a:buNone/>
            </a:pPr>
            <a:r>
              <a:rPr lang="en-US" sz="1800" dirty="0" smtClean="0">
                <a:solidFill>
                  <a:srgbClr val="931A68"/>
                </a:solidFill>
                <a:latin typeface="Consolas" charset="0"/>
                <a:ea typeface="Consolas" charset="0"/>
                <a:cs typeface="Consolas" charset="0"/>
              </a:rPr>
              <a:t>                </a:t>
            </a:r>
          </a:p>
          <a:p>
            <a:pPr marL="0" indent="0">
              <a:spcBef>
                <a:spcPts val="150"/>
              </a:spcBef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           </a:t>
            </a:r>
          </a:p>
          <a:p>
            <a:pPr marL="0" indent="0">
              <a:spcBef>
                <a:spcPts val="150"/>
              </a:spcBef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       </a:t>
            </a:r>
          </a:p>
          <a:p>
            <a:pPr marL="0" indent="0">
              <a:spcBef>
                <a:spcPts val="150"/>
              </a:spcBef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   </a:t>
            </a:r>
          </a:p>
          <a:p>
            <a:pPr marL="0" indent="0">
              <a:spcBef>
                <a:spcPts val="150"/>
              </a:spcBef>
              <a:buNone/>
            </a:pPr>
            <a:r>
              <a:rPr lang="en-US" sz="1800" dirty="0" smtClean="0">
                <a:solidFill>
                  <a:srgbClr val="931A68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</a:p>
          <a:p>
            <a:pPr marL="0" indent="0">
              <a:spcBef>
                <a:spcPts val="150"/>
              </a:spcBef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}</a:t>
            </a:r>
            <a:endParaRPr lang="en-US" sz="1800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3664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knightCanMove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150"/>
              </a:spcBef>
              <a:buNone/>
            </a:pPr>
            <a:r>
              <a:rPr lang="en-US" sz="1800" dirty="0" smtClean="0">
                <a:solidFill>
                  <a:srgbClr val="4E9072"/>
                </a:solidFill>
                <a:latin typeface="Consolas" charset="0"/>
                <a:ea typeface="Consolas" charset="0"/>
                <a:cs typeface="Consolas" charset="0"/>
              </a:rPr>
              <a:t>// This method returns true </a:t>
            </a:r>
            <a:r>
              <a:rPr lang="en-US" sz="1800" b="1" u="sng" dirty="0" smtClean="0">
                <a:solidFill>
                  <a:srgbClr val="4E9072"/>
                </a:solidFill>
                <a:latin typeface="Consolas" charset="0"/>
                <a:ea typeface="Consolas" charset="0"/>
                <a:cs typeface="Consolas" charset="0"/>
              </a:rPr>
              <a:t>if the starting square contains a knight</a:t>
            </a:r>
            <a:r>
              <a:rPr lang="en-US" sz="1800" dirty="0" smtClean="0">
                <a:solidFill>
                  <a:srgbClr val="4E9072"/>
                </a:solidFill>
                <a:latin typeface="Consolas" charset="0"/>
                <a:ea typeface="Consolas" charset="0"/>
                <a:cs typeface="Consolas" charset="0"/>
              </a:rPr>
              <a:t>,</a:t>
            </a:r>
          </a:p>
          <a:p>
            <a:pPr marL="0" indent="0">
              <a:spcBef>
                <a:spcPts val="150"/>
              </a:spcBef>
              <a:buNone/>
            </a:pPr>
            <a:r>
              <a:rPr lang="en-US" sz="1800" dirty="0" smtClean="0">
                <a:solidFill>
                  <a:srgbClr val="4E9072"/>
                </a:solidFill>
                <a:latin typeface="Consolas" charset="0"/>
                <a:ea typeface="Consolas" charset="0"/>
                <a:cs typeface="Consolas" charset="0"/>
              </a:rPr>
              <a:t>// the end square is empty, and the knight can legally move from the</a:t>
            </a:r>
          </a:p>
          <a:p>
            <a:pPr marL="0" indent="0">
              <a:spcBef>
                <a:spcPts val="150"/>
              </a:spcBef>
              <a:buNone/>
            </a:pPr>
            <a:r>
              <a:rPr lang="en-US" sz="1800" dirty="0" smtClean="0">
                <a:solidFill>
                  <a:srgbClr val="4E9072"/>
                </a:solidFill>
                <a:latin typeface="Consolas" charset="0"/>
                <a:ea typeface="Consolas" charset="0"/>
                <a:cs typeface="Consolas" charset="0"/>
              </a:rPr>
              <a:t>// start square to the end square.</a:t>
            </a:r>
          </a:p>
          <a:p>
            <a:pPr marL="0" indent="0">
              <a:spcBef>
                <a:spcPts val="150"/>
              </a:spcBef>
              <a:buNone/>
            </a:pPr>
            <a:r>
              <a:rPr lang="en-US" sz="1800" dirty="0" smtClean="0">
                <a:solidFill>
                  <a:srgbClr val="931A68"/>
                </a:solidFill>
                <a:latin typeface="Consolas" charset="0"/>
                <a:ea typeface="Consolas" charset="0"/>
                <a:cs typeface="Consolas" charset="0"/>
              </a:rPr>
              <a:t>private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solidFill>
                  <a:srgbClr val="931A68"/>
                </a:solidFill>
                <a:latin typeface="Consolas" charset="0"/>
                <a:ea typeface="Consolas" charset="0"/>
                <a:cs typeface="Consolas" charset="0"/>
              </a:rPr>
              <a:t>boolean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knightCanMove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(String[][] </a:t>
            </a:r>
            <a:r>
              <a:rPr lang="en-US" sz="1800" dirty="0" smtClean="0">
                <a:solidFill>
                  <a:srgbClr val="7E504F"/>
                </a:solidFill>
                <a:latin typeface="Consolas" charset="0"/>
                <a:ea typeface="Consolas" charset="0"/>
                <a:cs typeface="Consolas" charset="0"/>
              </a:rPr>
              <a:t>board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1800" dirty="0" err="1" smtClean="0">
                <a:solidFill>
                  <a:srgbClr val="931A68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solidFill>
                  <a:srgbClr val="7E504F"/>
                </a:solidFill>
                <a:latin typeface="Consolas" charset="0"/>
                <a:ea typeface="Consolas" charset="0"/>
                <a:cs typeface="Consolas" charset="0"/>
              </a:rPr>
              <a:t>startRow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</a:t>
            </a:r>
          </a:p>
          <a:p>
            <a:pPr marL="0" indent="0">
              <a:spcBef>
                <a:spcPts val="150"/>
              </a:spcBef>
              <a:buNone/>
            </a:pPr>
            <a:r>
              <a:rPr lang="en-US" sz="1800" dirty="0" smtClean="0">
                <a:solidFill>
                  <a:srgbClr val="931A68"/>
                </a:solidFill>
                <a:latin typeface="Consolas" charset="0"/>
                <a:ea typeface="Consolas" charset="0"/>
                <a:cs typeface="Consolas" charset="0"/>
              </a:rPr>
              <a:t>                              </a:t>
            </a:r>
            <a:r>
              <a:rPr lang="en-US" sz="1800" dirty="0" err="1" smtClean="0">
                <a:solidFill>
                  <a:srgbClr val="931A68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solidFill>
                  <a:srgbClr val="7E504F"/>
                </a:solidFill>
                <a:latin typeface="Consolas" charset="0"/>
                <a:ea typeface="Consolas" charset="0"/>
                <a:cs typeface="Consolas" charset="0"/>
              </a:rPr>
              <a:t>startCol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1800" dirty="0" err="1" smtClean="0">
                <a:solidFill>
                  <a:srgbClr val="931A68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solidFill>
                  <a:srgbClr val="7E504F"/>
                </a:solidFill>
                <a:latin typeface="Consolas" charset="0"/>
                <a:ea typeface="Consolas" charset="0"/>
                <a:cs typeface="Consolas" charset="0"/>
              </a:rPr>
              <a:t>endRow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1800" dirty="0" err="1" smtClean="0">
                <a:solidFill>
                  <a:srgbClr val="931A68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solidFill>
                  <a:srgbClr val="7E504F"/>
                </a:solidFill>
                <a:latin typeface="Consolas" charset="0"/>
                <a:ea typeface="Consolas" charset="0"/>
                <a:cs typeface="Consolas" charset="0"/>
              </a:rPr>
              <a:t>endCol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 {</a:t>
            </a:r>
          </a:p>
          <a:p>
            <a:pPr marL="0" indent="0">
              <a:spcBef>
                <a:spcPts val="150"/>
              </a:spcBef>
              <a:buNone/>
            </a:pPr>
            <a:r>
              <a:rPr lang="en-US" sz="1800" dirty="0" smtClean="0">
                <a:solidFill>
                  <a:srgbClr val="931A68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1800" b="1" dirty="0" smtClean="0">
                <a:solidFill>
                  <a:srgbClr val="931A68"/>
                </a:solidFill>
                <a:latin typeface="Consolas" charset="0"/>
                <a:ea typeface="Consolas" charset="0"/>
                <a:cs typeface="Consolas" charset="0"/>
              </a:rPr>
              <a:t>if</a:t>
            </a:r>
            <a:r>
              <a:rPr lang="en-US" sz="1800" b="1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(</a:t>
            </a:r>
            <a:r>
              <a:rPr lang="en-US" sz="1800" b="1" dirty="0" smtClean="0">
                <a:solidFill>
                  <a:srgbClr val="7E504F"/>
                </a:solidFill>
                <a:latin typeface="Consolas" charset="0"/>
                <a:ea typeface="Consolas" charset="0"/>
                <a:cs typeface="Consolas" charset="0"/>
              </a:rPr>
              <a:t>board</a:t>
            </a:r>
            <a:r>
              <a:rPr lang="en-US" sz="1800" b="1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[</a:t>
            </a:r>
            <a:r>
              <a:rPr lang="en-US" sz="1800" b="1" dirty="0" err="1" smtClean="0">
                <a:solidFill>
                  <a:srgbClr val="7E504F"/>
                </a:solidFill>
                <a:latin typeface="Consolas" charset="0"/>
                <a:ea typeface="Consolas" charset="0"/>
                <a:cs typeface="Consolas" charset="0"/>
              </a:rPr>
              <a:t>startRow</a:t>
            </a:r>
            <a:r>
              <a:rPr lang="en-US" sz="1800" b="1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][</a:t>
            </a:r>
            <a:r>
              <a:rPr lang="en-US" sz="1800" b="1" dirty="0" err="1" smtClean="0">
                <a:solidFill>
                  <a:srgbClr val="7E504F"/>
                </a:solidFill>
                <a:latin typeface="Consolas" charset="0"/>
                <a:ea typeface="Consolas" charset="0"/>
                <a:cs typeface="Consolas" charset="0"/>
              </a:rPr>
              <a:t>startCol</a:t>
            </a:r>
            <a:r>
              <a:rPr lang="en-US" sz="1800" b="1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].equals(</a:t>
            </a:r>
            <a:r>
              <a:rPr lang="en-US" sz="1800" b="1" dirty="0" smtClean="0">
                <a:solidFill>
                  <a:srgbClr val="3933FF"/>
                </a:solidFill>
                <a:latin typeface="Consolas" charset="0"/>
                <a:ea typeface="Consolas" charset="0"/>
                <a:cs typeface="Consolas" charset="0"/>
              </a:rPr>
              <a:t>"knight"</a:t>
            </a:r>
            <a:r>
              <a:rPr lang="en-US" sz="1800" b="1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)) {</a:t>
            </a:r>
            <a:endParaRPr lang="en-US" sz="1800" b="1" dirty="0" smtClean="0">
              <a:solidFill>
                <a:srgbClr val="7E504F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spcBef>
                <a:spcPts val="150"/>
              </a:spcBef>
              <a:buNone/>
            </a:pPr>
            <a:r>
              <a:rPr lang="en-US" sz="1800" dirty="0" smtClean="0">
                <a:solidFill>
                  <a:srgbClr val="931A68"/>
                </a:solidFill>
                <a:latin typeface="Consolas" charset="0"/>
                <a:ea typeface="Consolas" charset="0"/>
                <a:cs typeface="Consolas" charset="0"/>
              </a:rPr>
              <a:t>        </a:t>
            </a:r>
            <a:endParaRPr lang="en-US" sz="18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spcBef>
                <a:spcPts val="150"/>
              </a:spcBef>
              <a:buNone/>
            </a:pPr>
            <a:r>
              <a:rPr lang="en-US" sz="1800" dirty="0" smtClean="0">
                <a:solidFill>
                  <a:srgbClr val="931A68"/>
                </a:solidFill>
                <a:latin typeface="Consolas" charset="0"/>
                <a:ea typeface="Consolas" charset="0"/>
                <a:cs typeface="Consolas" charset="0"/>
              </a:rPr>
              <a:t>            </a:t>
            </a:r>
            <a:endParaRPr lang="en-US" sz="1800" dirty="0" smtClean="0">
              <a:solidFill>
                <a:srgbClr val="7E504F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spcBef>
                <a:spcPts val="150"/>
              </a:spcBef>
              <a:buNone/>
            </a:pPr>
            <a:r>
              <a:rPr lang="en-US" sz="1800" dirty="0" smtClean="0">
                <a:solidFill>
                  <a:srgbClr val="931A68"/>
                </a:solidFill>
                <a:latin typeface="Consolas" charset="0"/>
                <a:ea typeface="Consolas" charset="0"/>
                <a:cs typeface="Consolas" charset="0"/>
              </a:rPr>
              <a:t>            </a:t>
            </a:r>
            <a:endParaRPr lang="en-US" sz="1800" dirty="0" smtClean="0">
              <a:solidFill>
                <a:srgbClr val="7E504F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spcBef>
                <a:spcPts val="150"/>
              </a:spcBef>
              <a:buNone/>
            </a:pPr>
            <a:r>
              <a:rPr lang="en-US" sz="1800" dirty="0" smtClean="0">
                <a:solidFill>
                  <a:srgbClr val="931A68"/>
                </a:solidFill>
                <a:latin typeface="Consolas" charset="0"/>
                <a:ea typeface="Consolas" charset="0"/>
                <a:cs typeface="Consolas" charset="0"/>
              </a:rPr>
              <a:t>            </a:t>
            </a:r>
            <a:r>
              <a:rPr lang="en-US" sz="1800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 </a:t>
            </a:r>
            <a:endParaRPr lang="en-US" sz="1800" dirty="0" smtClean="0">
              <a:solidFill>
                <a:srgbClr val="7E504F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spcBef>
                <a:spcPts val="150"/>
              </a:spcBef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                </a:t>
            </a:r>
          </a:p>
          <a:p>
            <a:pPr marL="0" indent="0">
              <a:spcBef>
                <a:spcPts val="150"/>
              </a:spcBef>
              <a:buNone/>
            </a:pPr>
            <a:r>
              <a:rPr lang="en-US" sz="1800" dirty="0" smtClean="0">
                <a:solidFill>
                  <a:srgbClr val="931A68"/>
                </a:solidFill>
                <a:latin typeface="Consolas" charset="0"/>
                <a:ea typeface="Consolas" charset="0"/>
                <a:cs typeface="Consolas" charset="0"/>
              </a:rPr>
              <a:t>                </a:t>
            </a:r>
          </a:p>
          <a:p>
            <a:pPr marL="0" indent="0">
              <a:spcBef>
                <a:spcPts val="150"/>
              </a:spcBef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           </a:t>
            </a:r>
          </a:p>
          <a:p>
            <a:pPr marL="0" indent="0">
              <a:spcBef>
                <a:spcPts val="150"/>
              </a:spcBef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       </a:t>
            </a:r>
          </a:p>
          <a:p>
            <a:pPr marL="0" indent="0">
              <a:spcBef>
                <a:spcPts val="150"/>
              </a:spcBef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1800" b="1" dirty="0" smtClean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 marL="0" indent="0">
              <a:spcBef>
                <a:spcPts val="150"/>
              </a:spcBef>
              <a:buNone/>
            </a:pPr>
            <a:r>
              <a:rPr lang="en-US" sz="1800" dirty="0" smtClean="0">
                <a:solidFill>
                  <a:srgbClr val="931A68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</a:p>
          <a:p>
            <a:pPr marL="0" indent="0">
              <a:spcBef>
                <a:spcPts val="150"/>
              </a:spcBef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}</a:t>
            </a:r>
            <a:endParaRPr lang="en-US" sz="1800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4597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knightCanMove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150"/>
              </a:spcBef>
              <a:buNone/>
            </a:pPr>
            <a:r>
              <a:rPr lang="en-US" sz="1800" dirty="0" smtClean="0">
                <a:solidFill>
                  <a:srgbClr val="4E9072"/>
                </a:solidFill>
                <a:latin typeface="Consolas" charset="0"/>
                <a:ea typeface="Consolas" charset="0"/>
                <a:cs typeface="Consolas" charset="0"/>
              </a:rPr>
              <a:t>// This method returns true if the starting square contains a knight,</a:t>
            </a:r>
          </a:p>
          <a:p>
            <a:pPr marL="0" indent="0">
              <a:spcBef>
                <a:spcPts val="150"/>
              </a:spcBef>
              <a:buNone/>
            </a:pPr>
            <a:r>
              <a:rPr lang="en-US" sz="1800" dirty="0" smtClean="0">
                <a:solidFill>
                  <a:srgbClr val="4E9072"/>
                </a:solidFill>
                <a:latin typeface="Consolas" charset="0"/>
                <a:ea typeface="Consolas" charset="0"/>
                <a:cs typeface="Consolas" charset="0"/>
              </a:rPr>
              <a:t>// </a:t>
            </a:r>
            <a:r>
              <a:rPr lang="en-US" sz="1800" b="1" u="sng" dirty="0" smtClean="0">
                <a:solidFill>
                  <a:srgbClr val="4E9072"/>
                </a:solidFill>
                <a:latin typeface="Consolas" charset="0"/>
                <a:ea typeface="Consolas" charset="0"/>
                <a:cs typeface="Consolas" charset="0"/>
              </a:rPr>
              <a:t>the end square is empty</a:t>
            </a:r>
            <a:r>
              <a:rPr lang="en-US" sz="1800" dirty="0" smtClean="0">
                <a:solidFill>
                  <a:srgbClr val="4E9072"/>
                </a:solidFill>
                <a:latin typeface="Consolas" charset="0"/>
                <a:ea typeface="Consolas" charset="0"/>
                <a:cs typeface="Consolas" charset="0"/>
              </a:rPr>
              <a:t>, and the knight can legally move from the</a:t>
            </a:r>
          </a:p>
          <a:p>
            <a:pPr marL="0" indent="0">
              <a:spcBef>
                <a:spcPts val="150"/>
              </a:spcBef>
              <a:buNone/>
            </a:pPr>
            <a:r>
              <a:rPr lang="en-US" sz="1800" dirty="0" smtClean="0">
                <a:solidFill>
                  <a:srgbClr val="4E9072"/>
                </a:solidFill>
                <a:latin typeface="Consolas" charset="0"/>
                <a:ea typeface="Consolas" charset="0"/>
                <a:cs typeface="Consolas" charset="0"/>
              </a:rPr>
              <a:t>// start square to the end square.</a:t>
            </a:r>
          </a:p>
          <a:p>
            <a:pPr marL="0" indent="0">
              <a:spcBef>
                <a:spcPts val="150"/>
              </a:spcBef>
              <a:buNone/>
            </a:pPr>
            <a:r>
              <a:rPr lang="en-US" sz="1800" dirty="0" smtClean="0">
                <a:solidFill>
                  <a:srgbClr val="931A68"/>
                </a:solidFill>
                <a:latin typeface="Consolas" charset="0"/>
                <a:ea typeface="Consolas" charset="0"/>
                <a:cs typeface="Consolas" charset="0"/>
              </a:rPr>
              <a:t>private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solidFill>
                  <a:srgbClr val="931A68"/>
                </a:solidFill>
                <a:latin typeface="Consolas" charset="0"/>
                <a:ea typeface="Consolas" charset="0"/>
                <a:cs typeface="Consolas" charset="0"/>
              </a:rPr>
              <a:t>boolean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knightCanMove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(String[][] </a:t>
            </a:r>
            <a:r>
              <a:rPr lang="en-US" sz="1800" dirty="0" smtClean="0">
                <a:solidFill>
                  <a:srgbClr val="7E504F"/>
                </a:solidFill>
                <a:latin typeface="Consolas" charset="0"/>
                <a:ea typeface="Consolas" charset="0"/>
                <a:cs typeface="Consolas" charset="0"/>
              </a:rPr>
              <a:t>board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1800" dirty="0" err="1" smtClean="0">
                <a:solidFill>
                  <a:srgbClr val="931A68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solidFill>
                  <a:srgbClr val="7E504F"/>
                </a:solidFill>
                <a:latin typeface="Consolas" charset="0"/>
                <a:ea typeface="Consolas" charset="0"/>
                <a:cs typeface="Consolas" charset="0"/>
              </a:rPr>
              <a:t>startRow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</a:t>
            </a:r>
          </a:p>
          <a:p>
            <a:pPr marL="0" indent="0">
              <a:spcBef>
                <a:spcPts val="150"/>
              </a:spcBef>
              <a:buNone/>
            </a:pPr>
            <a:r>
              <a:rPr lang="en-US" sz="1800" dirty="0" smtClean="0">
                <a:solidFill>
                  <a:srgbClr val="931A68"/>
                </a:solidFill>
                <a:latin typeface="Consolas" charset="0"/>
                <a:ea typeface="Consolas" charset="0"/>
                <a:cs typeface="Consolas" charset="0"/>
              </a:rPr>
              <a:t>                              </a:t>
            </a:r>
            <a:r>
              <a:rPr lang="en-US" sz="1800" dirty="0" err="1" smtClean="0">
                <a:solidFill>
                  <a:srgbClr val="931A68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solidFill>
                  <a:srgbClr val="7E504F"/>
                </a:solidFill>
                <a:latin typeface="Consolas" charset="0"/>
                <a:ea typeface="Consolas" charset="0"/>
                <a:cs typeface="Consolas" charset="0"/>
              </a:rPr>
              <a:t>startCol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1800" dirty="0" err="1" smtClean="0">
                <a:solidFill>
                  <a:srgbClr val="931A68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solidFill>
                  <a:srgbClr val="7E504F"/>
                </a:solidFill>
                <a:latin typeface="Consolas" charset="0"/>
                <a:ea typeface="Consolas" charset="0"/>
                <a:cs typeface="Consolas" charset="0"/>
              </a:rPr>
              <a:t>endRow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1800" dirty="0" err="1" smtClean="0">
                <a:solidFill>
                  <a:srgbClr val="931A68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solidFill>
                  <a:srgbClr val="7E504F"/>
                </a:solidFill>
                <a:latin typeface="Consolas" charset="0"/>
                <a:ea typeface="Consolas" charset="0"/>
                <a:cs typeface="Consolas" charset="0"/>
              </a:rPr>
              <a:t>endCol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 {</a:t>
            </a:r>
          </a:p>
          <a:p>
            <a:pPr marL="0" indent="0">
              <a:spcBef>
                <a:spcPts val="150"/>
              </a:spcBef>
              <a:buNone/>
            </a:pPr>
            <a:r>
              <a:rPr lang="en-US" sz="1800" dirty="0" smtClean="0">
                <a:solidFill>
                  <a:srgbClr val="931A68"/>
                </a:solidFill>
                <a:latin typeface="Consolas" charset="0"/>
                <a:ea typeface="Consolas" charset="0"/>
                <a:cs typeface="Consolas" charset="0"/>
              </a:rPr>
              <a:t>    if</a:t>
            </a:r>
            <a:r>
              <a:rPr lang="en-US" sz="1800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(</a:t>
            </a:r>
            <a:r>
              <a:rPr lang="en-US" sz="1800" dirty="0" smtClean="0">
                <a:solidFill>
                  <a:srgbClr val="7E504F"/>
                </a:solidFill>
                <a:latin typeface="Consolas" charset="0"/>
                <a:ea typeface="Consolas" charset="0"/>
                <a:cs typeface="Consolas" charset="0"/>
              </a:rPr>
              <a:t>board</a:t>
            </a:r>
            <a:r>
              <a:rPr lang="en-US" sz="1800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[</a:t>
            </a:r>
            <a:r>
              <a:rPr lang="en-US" sz="1800" dirty="0" err="1" smtClean="0">
                <a:solidFill>
                  <a:srgbClr val="7E504F"/>
                </a:solidFill>
                <a:latin typeface="Consolas" charset="0"/>
                <a:ea typeface="Consolas" charset="0"/>
                <a:cs typeface="Consolas" charset="0"/>
              </a:rPr>
              <a:t>startRow</a:t>
            </a:r>
            <a:r>
              <a:rPr lang="en-US" sz="1800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][</a:t>
            </a:r>
            <a:r>
              <a:rPr lang="en-US" sz="1800" dirty="0" err="1" smtClean="0">
                <a:solidFill>
                  <a:srgbClr val="7E504F"/>
                </a:solidFill>
                <a:latin typeface="Consolas" charset="0"/>
                <a:ea typeface="Consolas" charset="0"/>
                <a:cs typeface="Consolas" charset="0"/>
              </a:rPr>
              <a:t>startCol</a:t>
            </a:r>
            <a:r>
              <a:rPr lang="en-US" sz="1800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].equals(</a:t>
            </a:r>
            <a:r>
              <a:rPr lang="en-US" sz="1800" dirty="0" smtClean="0">
                <a:solidFill>
                  <a:srgbClr val="3933FF"/>
                </a:solidFill>
                <a:latin typeface="Consolas" charset="0"/>
                <a:ea typeface="Consolas" charset="0"/>
                <a:cs typeface="Consolas" charset="0"/>
              </a:rPr>
              <a:t>"knight"</a:t>
            </a:r>
            <a:r>
              <a:rPr lang="en-US" sz="1800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)) {</a:t>
            </a:r>
            <a:endParaRPr lang="en-US" sz="1800" dirty="0" smtClean="0">
              <a:solidFill>
                <a:srgbClr val="7E504F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spcBef>
                <a:spcPts val="150"/>
              </a:spcBef>
              <a:buNone/>
            </a:pPr>
            <a:r>
              <a:rPr lang="en-US" sz="1800" dirty="0" smtClean="0">
                <a:solidFill>
                  <a:srgbClr val="931A68"/>
                </a:solidFill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en-US" sz="1800" b="1" dirty="0" smtClean="0">
                <a:solidFill>
                  <a:srgbClr val="931A68"/>
                </a:solidFill>
                <a:latin typeface="Consolas" charset="0"/>
                <a:ea typeface="Consolas" charset="0"/>
                <a:cs typeface="Consolas" charset="0"/>
              </a:rPr>
              <a:t>if</a:t>
            </a:r>
            <a:r>
              <a:rPr lang="en-US" sz="1800" b="1" dirty="0" smtClean="0">
                <a:latin typeface="Consolas" charset="0"/>
                <a:ea typeface="Consolas" charset="0"/>
                <a:cs typeface="Consolas" charset="0"/>
              </a:rPr>
              <a:t> (</a:t>
            </a:r>
            <a:r>
              <a:rPr lang="en-US" sz="1800" b="1" dirty="0" smtClean="0">
                <a:solidFill>
                  <a:srgbClr val="7E504F"/>
                </a:solidFill>
                <a:latin typeface="Consolas" charset="0"/>
                <a:ea typeface="Consolas" charset="0"/>
                <a:cs typeface="Consolas" charset="0"/>
              </a:rPr>
              <a:t>board</a:t>
            </a:r>
            <a:r>
              <a:rPr lang="en-US" sz="1800" b="1" dirty="0" smtClean="0">
                <a:latin typeface="Consolas" charset="0"/>
                <a:ea typeface="Consolas" charset="0"/>
                <a:cs typeface="Consolas" charset="0"/>
              </a:rPr>
              <a:t>[</a:t>
            </a:r>
            <a:r>
              <a:rPr lang="en-US" sz="1800" b="1" dirty="0" err="1" smtClean="0">
                <a:solidFill>
                  <a:srgbClr val="7E504F"/>
                </a:solidFill>
                <a:latin typeface="Consolas" charset="0"/>
                <a:ea typeface="Consolas" charset="0"/>
                <a:cs typeface="Consolas" charset="0"/>
              </a:rPr>
              <a:t>endRow</a:t>
            </a:r>
            <a:r>
              <a:rPr lang="en-US" sz="1800" b="1" dirty="0" smtClean="0">
                <a:latin typeface="Consolas" charset="0"/>
                <a:ea typeface="Consolas" charset="0"/>
                <a:cs typeface="Consolas" charset="0"/>
              </a:rPr>
              <a:t>][</a:t>
            </a:r>
            <a:r>
              <a:rPr lang="en-US" sz="1800" b="1" dirty="0" err="1" smtClean="0">
                <a:solidFill>
                  <a:srgbClr val="7E504F"/>
                </a:solidFill>
                <a:latin typeface="Consolas" charset="0"/>
                <a:ea typeface="Consolas" charset="0"/>
                <a:cs typeface="Consolas" charset="0"/>
              </a:rPr>
              <a:t>endCol</a:t>
            </a:r>
            <a:r>
              <a:rPr lang="en-US" sz="1800" b="1" dirty="0" smtClean="0">
                <a:latin typeface="Consolas" charset="0"/>
                <a:ea typeface="Consolas" charset="0"/>
                <a:cs typeface="Consolas" charset="0"/>
              </a:rPr>
              <a:t>].equals(</a:t>
            </a:r>
            <a:r>
              <a:rPr lang="en-US" sz="1800" b="1" dirty="0" smtClean="0">
                <a:solidFill>
                  <a:srgbClr val="3933FF"/>
                </a:solidFill>
                <a:latin typeface="Consolas" charset="0"/>
                <a:ea typeface="Consolas" charset="0"/>
                <a:cs typeface="Consolas" charset="0"/>
              </a:rPr>
              <a:t>""</a:t>
            </a:r>
            <a:r>
              <a:rPr lang="en-US" sz="1800" b="1" dirty="0" smtClean="0">
                <a:latin typeface="Consolas" charset="0"/>
                <a:ea typeface="Consolas" charset="0"/>
                <a:cs typeface="Consolas" charset="0"/>
              </a:rPr>
              <a:t>)) {</a:t>
            </a:r>
          </a:p>
          <a:p>
            <a:pPr marL="0" indent="0">
              <a:spcBef>
                <a:spcPts val="150"/>
              </a:spcBef>
              <a:buNone/>
            </a:pPr>
            <a:endParaRPr lang="en-US" sz="1800" dirty="0" smtClean="0">
              <a:solidFill>
                <a:srgbClr val="7E504F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spcBef>
                <a:spcPts val="150"/>
              </a:spcBef>
              <a:buNone/>
            </a:pPr>
            <a:endParaRPr lang="en-US" sz="1800" dirty="0" smtClean="0">
              <a:solidFill>
                <a:srgbClr val="7E504F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spcBef>
                <a:spcPts val="150"/>
              </a:spcBef>
              <a:buNone/>
            </a:pPr>
            <a:endParaRPr lang="en-US" sz="1800" dirty="0" smtClean="0">
              <a:solidFill>
                <a:srgbClr val="7E504F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spcBef>
                <a:spcPts val="150"/>
              </a:spcBef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    </a:t>
            </a:r>
          </a:p>
          <a:p>
            <a:pPr marL="0" indent="0">
              <a:spcBef>
                <a:spcPts val="150"/>
              </a:spcBef>
              <a:buNone/>
            </a:pPr>
            <a:endParaRPr lang="en-US" sz="1800" dirty="0" smtClean="0">
              <a:solidFill>
                <a:srgbClr val="931A68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spcBef>
                <a:spcPts val="150"/>
              </a:spcBef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           </a:t>
            </a:r>
          </a:p>
          <a:p>
            <a:pPr marL="0" indent="0">
              <a:spcBef>
                <a:spcPts val="150"/>
              </a:spcBef>
              <a:buNone/>
            </a:pPr>
            <a:r>
              <a:rPr lang="en-US" sz="1800" b="1" dirty="0" smtClean="0">
                <a:latin typeface="Consolas" charset="0"/>
                <a:ea typeface="Consolas" charset="0"/>
                <a:cs typeface="Consolas" charset="0"/>
              </a:rPr>
              <a:t>        }</a:t>
            </a:r>
          </a:p>
          <a:p>
            <a:pPr marL="0" indent="0">
              <a:spcBef>
                <a:spcPts val="150"/>
              </a:spcBef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   }</a:t>
            </a:r>
          </a:p>
          <a:p>
            <a:pPr marL="0" indent="0">
              <a:spcBef>
                <a:spcPts val="150"/>
              </a:spcBef>
              <a:buNone/>
            </a:pPr>
            <a:r>
              <a:rPr lang="en-US" sz="1800" dirty="0" smtClean="0">
                <a:solidFill>
                  <a:srgbClr val="931A68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</a:p>
          <a:p>
            <a:pPr marL="0" indent="0">
              <a:spcBef>
                <a:spcPts val="150"/>
              </a:spcBef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}</a:t>
            </a:r>
            <a:endParaRPr lang="en-US" sz="1800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0240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knightCanMove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150"/>
              </a:spcBef>
              <a:buNone/>
            </a:pPr>
            <a:r>
              <a:rPr lang="en-US" sz="1800" dirty="0" smtClean="0">
                <a:solidFill>
                  <a:srgbClr val="4E9072"/>
                </a:solidFill>
                <a:latin typeface="Consolas" charset="0"/>
                <a:ea typeface="Consolas" charset="0"/>
                <a:cs typeface="Consolas" charset="0"/>
              </a:rPr>
              <a:t>// This method returns true if the starting square contains a knight,</a:t>
            </a:r>
          </a:p>
          <a:p>
            <a:pPr marL="0" indent="0">
              <a:spcBef>
                <a:spcPts val="150"/>
              </a:spcBef>
              <a:buNone/>
            </a:pPr>
            <a:r>
              <a:rPr lang="en-US" sz="1800" dirty="0" smtClean="0">
                <a:solidFill>
                  <a:srgbClr val="4E9072"/>
                </a:solidFill>
                <a:latin typeface="Consolas" charset="0"/>
                <a:ea typeface="Consolas" charset="0"/>
                <a:cs typeface="Consolas" charset="0"/>
              </a:rPr>
              <a:t>// the end square is empty, and </a:t>
            </a:r>
            <a:r>
              <a:rPr lang="en-US" sz="1800" b="1" u="sng" dirty="0" smtClean="0">
                <a:solidFill>
                  <a:srgbClr val="4E9072"/>
                </a:solidFill>
                <a:latin typeface="Consolas" charset="0"/>
                <a:ea typeface="Consolas" charset="0"/>
                <a:cs typeface="Consolas" charset="0"/>
              </a:rPr>
              <a:t>the knight can legally move from the</a:t>
            </a:r>
          </a:p>
          <a:p>
            <a:pPr marL="0" indent="0">
              <a:spcBef>
                <a:spcPts val="150"/>
              </a:spcBef>
              <a:buNone/>
            </a:pPr>
            <a:r>
              <a:rPr lang="en-US" sz="1800" dirty="0" smtClean="0">
                <a:solidFill>
                  <a:srgbClr val="4E9072"/>
                </a:solidFill>
                <a:latin typeface="Consolas" charset="0"/>
                <a:ea typeface="Consolas" charset="0"/>
                <a:cs typeface="Consolas" charset="0"/>
              </a:rPr>
              <a:t>// </a:t>
            </a:r>
            <a:r>
              <a:rPr lang="en-US" sz="1800" b="1" u="sng" dirty="0" smtClean="0">
                <a:solidFill>
                  <a:srgbClr val="4E9072"/>
                </a:solidFill>
                <a:latin typeface="Consolas" charset="0"/>
                <a:ea typeface="Consolas" charset="0"/>
                <a:cs typeface="Consolas" charset="0"/>
              </a:rPr>
              <a:t>start square to the end square</a:t>
            </a:r>
            <a:r>
              <a:rPr lang="en-US" sz="1800" dirty="0" smtClean="0">
                <a:solidFill>
                  <a:srgbClr val="4E9072"/>
                </a:solidFill>
                <a:latin typeface="Consolas" charset="0"/>
                <a:ea typeface="Consolas" charset="0"/>
                <a:cs typeface="Consolas" charset="0"/>
              </a:rPr>
              <a:t>.</a:t>
            </a:r>
          </a:p>
          <a:p>
            <a:pPr marL="0" indent="0">
              <a:spcBef>
                <a:spcPts val="150"/>
              </a:spcBef>
              <a:buNone/>
            </a:pPr>
            <a:r>
              <a:rPr lang="en-US" sz="1800" dirty="0" smtClean="0">
                <a:solidFill>
                  <a:srgbClr val="931A68"/>
                </a:solidFill>
                <a:latin typeface="Consolas" charset="0"/>
                <a:ea typeface="Consolas" charset="0"/>
                <a:cs typeface="Consolas" charset="0"/>
              </a:rPr>
              <a:t>private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solidFill>
                  <a:srgbClr val="931A68"/>
                </a:solidFill>
                <a:latin typeface="Consolas" charset="0"/>
                <a:ea typeface="Consolas" charset="0"/>
                <a:cs typeface="Consolas" charset="0"/>
              </a:rPr>
              <a:t>boolean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knightCanMove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(String[][] </a:t>
            </a:r>
            <a:r>
              <a:rPr lang="en-US" sz="1800" dirty="0" smtClean="0">
                <a:solidFill>
                  <a:srgbClr val="7E504F"/>
                </a:solidFill>
                <a:latin typeface="Consolas" charset="0"/>
                <a:ea typeface="Consolas" charset="0"/>
                <a:cs typeface="Consolas" charset="0"/>
              </a:rPr>
              <a:t>board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1800" dirty="0" err="1" smtClean="0">
                <a:solidFill>
                  <a:srgbClr val="931A68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solidFill>
                  <a:srgbClr val="7E504F"/>
                </a:solidFill>
                <a:latin typeface="Consolas" charset="0"/>
                <a:ea typeface="Consolas" charset="0"/>
                <a:cs typeface="Consolas" charset="0"/>
              </a:rPr>
              <a:t>startRow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</a:t>
            </a:r>
          </a:p>
          <a:p>
            <a:pPr marL="0" indent="0">
              <a:spcBef>
                <a:spcPts val="150"/>
              </a:spcBef>
              <a:buNone/>
            </a:pPr>
            <a:r>
              <a:rPr lang="en-US" sz="1800" dirty="0" smtClean="0">
                <a:solidFill>
                  <a:srgbClr val="931A68"/>
                </a:solidFill>
                <a:latin typeface="Consolas" charset="0"/>
                <a:ea typeface="Consolas" charset="0"/>
                <a:cs typeface="Consolas" charset="0"/>
              </a:rPr>
              <a:t>                              </a:t>
            </a:r>
            <a:r>
              <a:rPr lang="en-US" sz="1800" dirty="0" err="1" smtClean="0">
                <a:solidFill>
                  <a:srgbClr val="931A68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solidFill>
                  <a:srgbClr val="7E504F"/>
                </a:solidFill>
                <a:latin typeface="Consolas" charset="0"/>
                <a:ea typeface="Consolas" charset="0"/>
                <a:cs typeface="Consolas" charset="0"/>
              </a:rPr>
              <a:t>startCol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1800" dirty="0" err="1" smtClean="0">
                <a:solidFill>
                  <a:srgbClr val="931A68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solidFill>
                  <a:srgbClr val="7E504F"/>
                </a:solidFill>
                <a:latin typeface="Consolas" charset="0"/>
                <a:ea typeface="Consolas" charset="0"/>
                <a:cs typeface="Consolas" charset="0"/>
              </a:rPr>
              <a:t>endRow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1800" dirty="0" err="1" smtClean="0">
                <a:solidFill>
                  <a:srgbClr val="931A68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solidFill>
                  <a:srgbClr val="7E504F"/>
                </a:solidFill>
                <a:latin typeface="Consolas" charset="0"/>
                <a:ea typeface="Consolas" charset="0"/>
                <a:cs typeface="Consolas" charset="0"/>
              </a:rPr>
              <a:t>endCol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 {</a:t>
            </a:r>
          </a:p>
          <a:p>
            <a:pPr marL="0" indent="0">
              <a:spcBef>
                <a:spcPts val="150"/>
              </a:spcBef>
              <a:buNone/>
            </a:pPr>
            <a:r>
              <a:rPr lang="en-US" sz="1800" dirty="0" smtClean="0">
                <a:solidFill>
                  <a:srgbClr val="931A68"/>
                </a:solidFill>
                <a:latin typeface="Consolas" charset="0"/>
                <a:ea typeface="Consolas" charset="0"/>
                <a:cs typeface="Consolas" charset="0"/>
              </a:rPr>
              <a:t>    if</a:t>
            </a:r>
            <a:r>
              <a:rPr lang="en-US" sz="1800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(</a:t>
            </a:r>
            <a:r>
              <a:rPr lang="en-US" sz="1800" dirty="0" smtClean="0">
                <a:solidFill>
                  <a:srgbClr val="7E504F"/>
                </a:solidFill>
                <a:latin typeface="Consolas" charset="0"/>
                <a:ea typeface="Consolas" charset="0"/>
                <a:cs typeface="Consolas" charset="0"/>
              </a:rPr>
              <a:t>board</a:t>
            </a:r>
            <a:r>
              <a:rPr lang="en-US" sz="1800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[</a:t>
            </a:r>
            <a:r>
              <a:rPr lang="en-US" sz="1800" dirty="0" err="1" smtClean="0">
                <a:solidFill>
                  <a:srgbClr val="7E504F"/>
                </a:solidFill>
                <a:latin typeface="Consolas" charset="0"/>
                <a:ea typeface="Consolas" charset="0"/>
                <a:cs typeface="Consolas" charset="0"/>
              </a:rPr>
              <a:t>startRow</a:t>
            </a:r>
            <a:r>
              <a:rPr lang="en-US" sz="1800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][</a:t>
            </a:r>
            <a:r>
              <a:rPr lang="en-US" sz="1800" dirty="0" err="1" smtClean="0">
                <a:solidFill>
                  <a:srgbClr val="7E504F"/>
                </a:solidFill>
                <a:latin typeface="Consolas" charset="0"/>
                <a:ea typeface="Consolas" charset="0"/>
                <a:cs typeface="Consolas" charset="0"/>
              </a:rPr>
              <a:t>startCol</a:t>
            </a:r>
            <a:r>
              <a:rPr lang="en-US" sz="1800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].equals(</a:t>
            </a:r>
            <a:r>
              <a:rPr lang="en-US" sz="1800" dirty="0" smtClean="0">
                <a:solidFill>
                  <a:srgbClr val="3933FF"/>
                </a:solidFill>
                <a:latin typeface="Consolas" charset="0"/>
                <a:ea typeface="Consolas" charset="0"/>
                <a:cs typeface="Consolas" charset="0"/>
              </a:rPr>
              <a:t>"knight"</a:t>
            </a:r>
            <a:r>
              <a:rPr lang="en-US" sz="1800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)) {</a:t>
            </a:r>
            <a:endParaRPr lang="en-US" sz="1800" dirty="0" smtClean="0">
              <a:solidFill>
                <a:srgbClr val="7E504F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spcBef>
                <a:spcPts val="150"/>
              </a:spcBef>
              <a:buNone/>
            </a:pPr>
            <a:r>
              <a:rPr lang="en-US" sz="1800" dirty="0" smtClean="0">
                <a:solidFill>
                  <a:srgbClr val="931A68"/>
                </a:solidFill>
                <a:latin typeface="Consolas" charset="0"/>
                <a:ea typeface="Consolas" charset="0"/>
                <a:cs typeface="Consolas" charset="0"/>
              </a:rPr>
              <a:t>        if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(</a:t>
            </a:r>
            <a:r>
              <a:rPr lang="en-US" sz="1800" dirty="0" smtClean="0">
                <a:solidFill>
                  <a:srgbClr val="7E504F"/>
                </a:solidFill>
                <a:latin typeface="Consolas" charset="0"/>
                <a:ea typeface="Consolas" charset="0"/>
                <a:cs typeface="Consolas" charset="0"/>
              </a:rPr>
              <a:t>board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[</a:t>
            </a:r>
            <a:r>
              <a:rPr lang="en-US" sz="1800" dirty="0" err="1" smtClean="0">
                <a:solidFill>
                  <a:srgbClr val="7E504F"/>
                </a:solidFill>
                <a:latin typeface="Consolas" charset="0"/>
                <a:ea typeface="Consolas" charset="0"/>
                <a:cs typeface="Consolas" charset="0"/>
              </a:rPr>
              <a:t>endRow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][</a:t>
            </a:r>
            <a:r>
              <a:rPr lang="en-US" sz="1800" dirty="0" err="1" smtClean="0">
                <a:solidFill>
                  <a:srgbClr val="7E504F"/>
                </a:solidFill>
                <a:latin typeface="Consolas" charset="0"/>
                <a:ea typeface="Consolas" charset="0"/>
                <a:cs typeface="Consolas" charset="0"/>
              </a:rPr>
              <a:t>endCol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].equals(</a:t>
            </a:r>
            <a:r>
              <a:rPr lang="en-US" sz="1800" dirty="0" smtClean="0">
                <a:solidFill>
                  <a:srgbClr val="3933FF"/>
                </a:solidFill>
                <a:latin typeface="Consolas" charset="0"/>
                <a:ea typeface="Consolas" charset="0"/>
                <a:cs typeface="Consolas" charset="0"/>
              </a:rPr>
              <a:t>""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)) {</a:t>
            </a:r>
          </a:p>
          <a:p>
            <a:pPr marL="0" indent="0">
              <a:spcBef>
                <a:spcPts val="150"/>
              </a:spcBef>
              <a:buNone/>
            </a:pPr>
            <a:r>
              <a:rPr lang="en-US" sz="1800" b="1" dirty="0" smtClean="0">
                <a:solidFill>
                  <a:srgbClr val="931A68"/>
                </a:solidFill>
                <a:latin typeface="Consolas" charset="0"/>
                <a:ea typeface="Consolas" charset="0"/>
                <a:cs typeface="Consolas" charset="0"/>
              </a:rPr>
              <a:t>            </a:t>
            </a:r>
            <a:r>
              <a:rPr lang="en-US" sz="1800" b="1" dirty="0" err="1" smtClean="0">
                <a:solidFill>
                  <a:srgbClr val="931A68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800" b="1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b="1" dirty="0" err="1" smtClean="0">
                <a:solidFill>
                  <a:srgbClr val="7E504F"/>
                </a:solidFill>
                <a:latin typeface="Consolas" charset="0"/>
                <a:ea typeface="Consolas" charset="0"/>
                <a:cs typeface="Consolas" charset="0"/>
              </a:rPr>
              <a:t>rowDifference</a:t>
            </a:r>
            <a:r>
              <a:rPr lang="en-US" sz="1800" b="1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sz="1800" b="1" dirty="0" err="1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Math.abs</a:t>
            </a:r>
            <a:r>
              <a:rPr lang="en-US" sz="1800" b="1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800" b="1" dirty="0" err="1" smtClean="0">
                <a:solidFill>
                  <a:srgbClr val="7E504F"/>
                </a:solidFill>
                <a:latin typeface="Consolas" charset="0"/>
                <a:ea typeface="Consolas" charset="0"/>
                <a:cs typeface="Consolas" charset="0"/>
              </a:rPr>
              <a:t>startRow</a:t>
            </a:r>
            <a:r>
              <a:rPr lang="en-US" sz="1800" b="1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- </a:t>
            </a:r>
            <a:r>
              <a:rPr lang="en-US" sz="1800" b="1" dirty="0" err="1" smtClean="0">
                <a:solidFill>
                  <a:srgbClr val="7E504F"/>
                </a:solidFill>
                <a:latin typeface="Consolas" charset="0"/>
                <a:ea typeface="Consolas" charset="0"/>
                <a:cs typeface="Consolas" charset="0"/>
              </a:rPr>
              <a:t>endRow</a:t>
            </a:r>
            <a:r>
              <a:rPr lang="en-US" sz="1800" b="1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  <a:endParaRPr lang="en-US" sz="1800" b="1" dirty="0" smtClean="0">
              <a:solidFill>
                <a:srgbClr val="7E504F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spcBef>
                <a:spcPts val="150"/>
              </a:spcBef>
              <a:buNone/>
            </a:pPr>
            <a:r>
              <a:rPr lang="en-US" sz="1800" b="1" dirty="0" smtClean="0">
                <a:solidFill>
                  <a:srgbClr val="931A68"/>
                </a:solidFill>
                <a:latin typeface="Consolas" charset="0"/>
                <a:ea typeface="Consolas" charset="0"/>
                <a:cs typeface="Consolas" charset="0"/>
              </a:rPr>
              <a:t>            </a:t>
            </a:r>
            <a:r>
              <a:rPr lang="en-US" sz="1800" b="1" dirty="0" err="1" smtClean="0">
                <a:solidFill>
                  <a:srgbClr val="931A68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800" b="1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b="1" dirty="0" err="1" smtClean="0">
                <a:solidFill>
                  <a:srgbClr val="7E504F"/>
                </a:solidFill>
                <a:latin typeface="Consolas" charset="0"/>
                <a:ea typeface="Consolas" charset="0"/>
                <a:cs typeface="Consolas" charset="0"/>
              </a:rPr>
              <a:t>colDifference</a:t>
            </a:r>
            <a:r>
              <a:rPr lang="en-US" sz="1800" b="1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sz="1800" b="1" dirty="0" err="1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Math.abs</a:t>
            </a:r>
            <a:r>
              <a:rPr lang="en-US" sz="1800" b="1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800" b="1" dirty="0" err="1" smtClean="0">
                <a:solidFill>
                  <a:srgbClr val="7E504F"/>
                </a:solidFill>
                <a:latin typeface="Consolas" charset="0"/>
                <a:ea typeface="Consolas" charset="0"/>
                <a:cs typeface="Consolas" charset="0"/>
              </a:rPr>
              <a:t>startCol</a:t>
            </a:r>
            <a:r>
              <a:rPr lang="en-US" sz="1800" b="1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- </a:t>
            </a:r>
            <a:r>
              <a:rPr lang="en-US" sz="1800" b="1" dirty="0" err="1" smtClean="0">
                <a:solidFill>
                  <a:srgbClr val="7E504F"/>
                </a:solidFill>
                <a:latin typeface="Consolas" charset="0"/>
                <a:ea typeface="Consolas" charset="0"/>
                <a:cs typeface="Consolas" charset="0"/>
              </a:rPr>
              <a:t>endCol</a:t>
            </a:r>
            <a:r>
              <a:rPr lang="en-US" sz="1800" b="1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  <a:endParaRPr lang="en-US" sz="1800" b="1" dirty="0" smtClean="0">
              <a:solidFill>
                <a:srgbClr val="7E504F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spcBef>
                <a:spcPts val="150"/>
              </a:spcBef>
              <a:buNone/>
            </a:pPr>
            <a:r>
              <a:rPr lang="en-US" sz="1800" b="1" dirty="0" smtClean="0">
                <a:solidFill>
                  <a:srgbClr val="931A68"/>
                </a:solidFill>
                <a:latin typeface="Consolas" charset="0"/>
                <a:ea typeface="Consolas" charset="0"/>
                <a:cs typeface="Consolas" charset="0"/>
              </a:rPr>
              <a:t>            if</a:t>
            </a:r>
            <a:r>
              <a:rPr lang="en-US" sz="1800" b="1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((</a:t>
            </a:r>
            <a:r>
              <a:rPr lang="en-US" sz="1800" b="1" dirty="0" err="1" smtClean="0">
                <a:solidFill>
                  <a:srgbClr val="7E504F"/>
                </a:solidFill>
                <a:latin typeface="Consolas" charset="0"/>
                <a:ea typeface="Consolas" charset="0"/>
                <a:cs typeface="Consolas" charset="0"/>
              </a:rPr>
              <a:t>rowDifference</a:t>
            </a:r>
            <a:r>
              <a:rPr lang="en-US" sz="1800" b="1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== 1 &amp;&amp; </a:t>
            </a:r>
            <a:r>
              <a:rPr lang="en-US" sz="1800" b="1" dirty="0" err="1" smtClean="0">
                <a:solidFill>
                  <a:srgbClr val="7E504F"/>
                </a:solidFill>
                <a:latin typeface="Consolas" charset="0"/>
                <a:ea typeface="Consolas" charset="0"/>
                <a:cs typeface="Consolas" charset="0"/>
              </a:rPr>
              <a:t>colDifference</a:t>
            </a:r>
            <a:r>
              <a:rPr lang="en-US" sz="1800" b="1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== 2) || </a:t>
            </a:r>
            <a:endParaRPr lang="en-US" sz="1800" b="1" dirty="0" smtClean="0">
              <a:solidFill>
                <a:srgbClr val="7E504F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spcBef>
                <a:spcPts val="150"/>
              </a:spcBef>
              <a:buNone/>
            </a:pPr>
            <a:r>
              <a:rPr lang="en-US" sz="1800" b="1" dirty="0" smtClean="0">
                <a:latin typeface="Consolas" charset="0"/>
                <a:ea typeface="Consolas" charset="0"/>
                <a:cs typeface="Consolas" charset="0"/>
              </a:rPr>
              <a:t>                (</a:t>
            </a:r>
            <a:r>
              <a:rPr lang="en-US" sz="1800" b="1" dirty="0" err="1" smtClean="0">
                <a:solidFill>
                  <a:srgbClr val="7E504F"/>
                </a:solidFill>
                <a:latin typeface="Consolas" charset="0"/>
                <a:ea typeface="Consolas" charset="0"/>
                <a:cs typeface="Consolas" charset="0"/>
              </a:rPr>
              <a:t>rowDifference</a:t>
            </a:r>
            <a:r>
              <a:rPr lang="en-US" sz="1800" b="1" dirty="0" smtClean="0">
                <a:latin typeface="Consolas" charset="0"/>
                <a:ea typeface="Consolas" charset="0"/>
                <a:cs typeface="Consolas" charset="0"/>
              </a:rPr>
              <a:t> == 2 &amp;&amp; </a:t>
            </a:r>
            <a:r>
              <a:rPr lang="en-US" sz="1800" b="1" dirty="0" err="1" smtClean="0">
                <a:solidFill>
                  <a:srgbClr val="7E504F"/>
                </a:solidFill>
                <a:latin typeface="Consolas" charset="0"/>
                <a:ea typeface="Consolas" charset="0"/>
                <a:cs typeface="Consolas" charset="0"/>
              </a:rPr>
              <a:t>colDifference</a:t>
            </a:r>
            <a:r>
              <a:rPr lang="en-US" sz="1800" b="1" dirty="0" smtClean="0">
                <a:latin typeface="Consolas" charset="0"/>
                <a:ea typeface="Consolas" charset="0"/>
                <a:cs typeface="Consolas" charset="0"/>
              </a:rPr>
              <a:t> == 1)) {</a:t>
            </a:r>
          </a:p>
          <a:p>
            <a:pPr marL="0" indent="0">
              <a:spcBef>
                <a:spcPts val="150"/>
              </a:spcBef>
              <a:buNone/>
            </a:pPr>
            <a:r>
              <a:rPr lang="en-US" sz="1800" b="1" dirty="0" smtClean="0">
                <a:solidFill>
                  <a:srgbClr val="931A68"/>
                </a:solidFill>
                <a:latin typeface="Consolas" charset="0"/>
                <a:ea typeface="Consolas" charset="0"/>
                <a:cs typeface="Consolas" charset="0"/>
              </a:rPr>
              <a:t>                return</a:t>
            </a:r>
            <a:r>
              <a:rPr lang="en-US" sz="1800" b="1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b="1" dirty="0" smtClean="0">
                <a:solidFill>
                  <a:srgbClr val="931A68"/>
                </a:solidFill>
                <a:latin typeface="Consolas" charset="0"/>
                <a:ea typeface="Consolas" charset="0"/>
                <a:cs typeface="Consolas" charset="0"/>
              </a:rPr>
              <a:t>true</a:t>
            </a:r>
            <a:r>
              <a:rPr lang="en-US" sz="1800" b="1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  <a:endParaRPr lang="en-US" sz="1800" b="1" dirty="0" smtClean="0">
              <a:solidFill>
                <a:srgbClr val="931A68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spcBef>
                <a:spcPts val="150"/>
              </a:spcBef>
              <a:buNone/>
            </a:pPr>
            <a:r>
              <a:rPr lang="en-US" sz="1800" b="1" dirty="0" smtClean="0">
                <a:latin typeface="Consolas" charset="0"/>
                <a:ea typeface="Consolas" charset="0"/>
                <a:cs typeface="Consolas" charset="0"/>
              </a:rPr>
              <a:t>            }</a:t>
            </a:r>
          </a:p>
          <a:p>
            <a:pPr marL="0" indent="0">
              <a:spcBef>
                <a:spcPts val="150"/>
              </a:spcBef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       }</a:t>
            </a:r>
          </a:p>
          <a:p>
            <a:pPr marL="0" indent="0">
              <a:spcBef>
                <a:spcPts val="150"/>
              </a:spcBef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   }</a:t>
            </a:r>
          </a:p>
          <a:p>
            <a:pPr marL="0" indent="0">
              <a:spcBef>
                <a:spcPts val="150"/>
              </a:spcBef>
              <a:buNone/>
            </a:pPr>
            <a:r>
              <a:rPr lang="en-US" sz="1800" dirty="0" smtClean="0">
                <a:solidFill>
                  <a:srgbClr val="931A68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</a:p>
          <a:p>
            <a:pPr marL="0" indent="0">
              <a:spcBef>
                <a:spcPts val="150"/>
              </a:spcBef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}</a:t>
            </a:r>
            <a:endParaRPr lang="en-US" sz="1800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8669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Final </a:t>
            </a:r>
            <a:r>
              <a:rPr lang="nb-NO" dirty="0" err="1" smtClean="0"/>
              <a:t>exam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152400" y="1295399"/>
            <a:ext cx="8839200" cy="5494867"/>
          </a:xfrm>
        </p:spPr>
        <p:txBody>
          <a:bodyPr/>
          <a:lstStyle/>
          <a:p>
            <a:r>
              <a:rPr lang="nb-NO" dirty="0" smtClean="0"/>
              <a:t>Is </a:t>
            </a:r>
            <a:r>
              <a:rPr lang="nb-NO" dirty="0" err="1" smtClean="0"/>
              <a:t>the</a:t>
            </a:r>
            <a:r>
              <a:rPr lang="nb-NO" dirty="0" smtClean="0"/>
              <a:t> final </a:t>
            </a:r>
            <a:r>
              <a:rPr lang="nb-NO" dirty="0" err="1" smtClean="0"/>
              <a:t>exam</a:t>
            </a:r>
            <a:r>
              <a:rPr lang="nb-NO" dirty="0" smtClean="0"/>
              <a:t> </a:t>
            </a:r>
            <a:r>
              <a:rPr lang="nb-NO" dirty="0" err="1" smtClean="0"/>
              <a:t>cumulative</a:t>
            </a:r>
            <a:r>
              <a:rPr lang="nb-NO" dirty="0" smtClean="0"/>
              <a:t>?</a:t>
            </a:r>
          </a:p>
          <a:p>
            <a:r>
              <a:rPr lang="nb-NO" dirty="0" err="1" smtClean="0"/>
              <a:t>What</a:t>
            </a:r>
            <a:r>
              <a:rPr lang="nb-NO" dirty="0" smtClean="0"/>
              <a:t> </a:t>
            </a:r>
            <a:r>
              <a:rPr lang="nb-NO" dirty="0" err="1" smtClean="0"/>
              <a:t>will</a:t>
            </a:r>
            <a:r>
              <a:rPr lang="nb-NO" dirty="0" smtClean="0"/>
              <a:t> be </a:t>
            </a:r>
            <a:r>
              <a:rPr lang="nb-NO" dirty="0" err="1" smtClean="0"/>
              <a:t>tested</a:t>
            </a:r>
            <a:r>
              <a:rPr lang="nb-NO" dirty="0" smtClean="0"/>
              <a:t> </a:t>
            </a:r>
            <a:r>
              <a:rPr lang="nb-NO" dirty="0" err="1" smtClean="0"/>
              <a:t>on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final </a:t>
            </a:r>
            <a:r>
              <a:rPr lang="nb-NO" dirty="0" err="1" smtClean="0"/>
              <a:t>exam</a:t>
            </a:r>
            <a:r>
              <a:rPr lang="nb-NO" dirty="0" smtClean="0"/>
              <a:t>?</a:t>
            </a:r>
          </a:p>
          <a:p>
            <a:r>
              <a:rPr lang="nb-NO" dirty="0" err="1" smtClean="0"/>
              <a:t>What</a:t>
            </a:r>
            <a:r>
              <a:rPr lang="nb-NO" dirty="0" smtClean="0"/>
              <a:t> </a:t>
            </a:r>
            <a:r>
              <a:rPr lang="nb-NO" dirty="0" err="1" smtClean="0"/>
              <a:t>about</a:t>
            </a:r>
            <a:r>
              <a:rPr lang="nb-NO" dirty="0" smtClean="0"/>
              <a:t> all </a:t>
            </a:r>
            <a:r>
              <a:rPr lang="nb-NO" dirty="0" err="1" smtClean="0"/>
              <a:t>this</a:t>
            </a:r>
            <a:r>
              <a:rPr lang="nb-NO" dirty="0" smtClean="0"/>
              <a:t> </a:t>
            </a:r>
            <a:r>
              <a:rPr lang="nb-NO" dirty="0" err="1" smtClean="0"/>
              <a:t>stuff</a:t>
            </a:r>
            <a:r>
              <a:rPr lang="nb-NO" dirty="0" smtClean="0"/>
              <a:t> </a:t>
            </a:r>
            <a:r>
              <a:rPr lang="nb-NO" dirty="0" err="1" smtClean="0"/>
              <a:t>you</a:t>
            </a:r>
            <a:r>
              <a:rPr lang="nb-NO" dirty="0" smtClean="0"/>
              <a:t> </a:t>
            </a:r>
            <a:r>
              <a:rPr lang="nb-NO" dirty="0" err="1" smtClean="0"/>
              <a:t>aren’t</a:t>
            </a:r>
            <a:r>
              <a:rPr lang="nb-NO" dirty="0" smtClean="0"/>
              <a:t> </a:t>
            </a:r>
            <a:r>
              <a:rPr lang="nb-NO" dirty="0" err="1" smtClean="0"/>
              <a:t>covering</a:t>
            </a:r>
            <a:r>
              <a:rPr lang="nb-NO" dirty="0" smtClean="0"/>
              <a:t> </a:t>
            </a:r>
            <a:r>
              <a:rPr lang="nb-NO" dirty="0" err="1" smtClean="0"/>
              <a:t>today</a:t>
            </a:r>
            <a:r>
              <a:rPr lang="nb-NO" dirty="0" smtClean="0"/>
              <a:t>?</a:t>
            </a:r>
          </a:p>
          <a:p>
            <a:pPr lvl="1"/>
            <a:r>
              <a:rPr lang="nb-NO" dirty="0" smtClean="0"/>
              <a:t>Expressions and Variables</a:t>
            </a:r>
          </a:p>
          <a:p>
            <a:pPr lvl="1"/>
            <a:r>
              <a:rPr lang="nb-NO" dirty="0" smtClean="0"/>
              <a:t>Java Control Statements</a:t>
            </a:r>
          </a:p>
          <a:p>
            <a:pPr lvl="1"/>
            <a:r>
              <a:rPr lang="nb-NO" dirty="0" smtClean="0"/>
              <a:t>Console Programs</a:t>
            </a:r>
          </a:p>
          <a:p>
            <a:pPr lvl="1"/>
            <a:r>
              <a:rPr lang="nb-NO" dirty="0" smtClean="0"/>
              <a:t>Methods, parameters, </a:t>
            </a:r>
            <a:r>
              <a:rPr lang="nb-NO" dirty="0" err="1" smtClean="0"/>
              <a:t>returns</a:t>
            </a:r>
            <a:endParaRPr lang="nb-NO" dirty="0" smtClean="0"/>
          </a:p>
          <a:p>
            <a:pPr lvl="1"/>
            <a:r>
              <a:rPr lang="nb-NO" dirty="0" err="1" smtClean="0"/>
              <a:t>Randomness</a:t>
            </a:r>
            <a:endParaRPr lang="nb-NO" dirty="0" smtClean="0"/>
          </a:p>
          <a:p>
            <a:pPr lvl="1"/>
            <a:r>
              <a:rPr lang="nb-NO" dirty="0" err="1" smtClean="0"/>
              <a:t>Strings</a:t>
            </a:r>
            <a:r>
              <a:rPr lang="nb-NO" dirty="0" smtClean="0"/>
              <a:t> and </a:t>
            </a:r>
            <a:r>
              <a:rPr lang="nb-NO" dirty="0" err="1" smtClean="0"/>
              <a:t>chars</a:t>
            </a:r>
            <a:endParaRPr lang="nb-NO" dirty="0" smtClean="0"/>
          </a:p>
          <a:p>
            <a:pPr lvl="1"/>
            <a:r>
              <a:rPr lang="nb-NO" dirty="0" err="1" smtClean="0"/>
              <a:t>Scanners</a:t>
            </a:r>
            <a:r>
              <a:rPr lang="nb-NO" dirty="0" smtClean="0"/>
              <a:t> and file </a:t>
            </a:r>
            <a:r>
              <a:rPr lang="nb-NO" dirty="0" err="1" smtClean="0"/>
              <a:t>processing</a:t>
            </a:r>
            <a:endParaRPr lang="nb-NO" dirty="0" smtClean="0"/>
          </a:p>
          <a:p>
            <a:pPr lvl="1"/>
            <a:r>
              <a:rPr lang="nb-NO" dirty="0" smtClean="0"/>
              <a:t>Memory</a:t>
            </a:r>
          </a:p>
          <a:p>
            <a:r>
              <a:rPr lang="nb-NO" dirty="0" smtClean="0"/>
              <a:t>Is </a:t>
            </a:r>
            <a:r>
              <a:rPr lang="nb-NO" dirty="0" err="1" smtClean="0"/>
              <a:t>the</a:t>
            </a:r>
            <a:r>
              <a:rPr lang="nb-NO" dirty="0" smtClean="0"/>
              <a:t> final </a:t>
            </a:r>
            <a:r>
              <a:rPr lang="nb-NO" dirty="0" err="1" smtClean="0"/>
              <a:t>exam</a:t>
            </a:r>
            <a:r>
              <a:rPr lang="nb-NO" dirty="0" smtClean="0"/>
              <a:t> </a:t>
            </a:r>
            <a:r>
              <a:rPr lang="nb-NO" dirty="0" err="1" smtClean="0"/>
              <a:t>going</a:t>
            </a:r>
            <a:r>
              <a:rPr lang="nb-NO" dirty="0" smtClean="0"/>
              <a:t> to be </a:t>
            </a:r>
            <a:r>
              <a:rPr lang="nb-NO" dirty="0" err="1" smtClean="0"/>
              <a:t>difficult</a:t>
            </a:r>
            <a:r>
              <a:rPr lang="nb-NO" dirty="0" smtClean="0"/>
              <a:t>/</a:t>
            </a:r>
            <a:r>
              <a:rPr lang="nb-NO" dirty="0" err="1" smtClean="0"/>
              <a:t>curved</a:t>
            </a:r>
            <a:r>
              <a:rPr lang="nb-NO" dirty="0" smtClean="0"/>
              <a:t>?</a:t>
            </a:r>
          </a:p>
          <a:p>
            <a:r>
              <a:rPr lang="nb-NO" dirty="0" smtClean="0"/>
              <a:t>How </a:t>
            </a:r>
            <a:r>
              <a:rPr lang="nb-NO" dirty="0" err="1" smtClean="0"/>
              <a:t>can</a:t>
            </a:r>
            <a:r>
              <a:rPr lang="nb-NO" dirty="0" smtClean="0"/>
              <a:t> I </a:t>
            </a:r>
            <a:r>
              <a:rPr lang="nb-NO" dirty="0" err="1" smtClean="0"/>
              <a:t>practice</a:t>
            </a:r>
            <a:r>
              <a:rPr lang="nb-NO" dirty="0" smtClean="0"/>
              <a:t> for </a:t>
            </a:r>
            <a:r>
              <a:rPr lang="nb-NO" dirty="0" err="1" smtClean="0"/>
              <a:t>the</a:t>
            </a:r>
            <a:r>
              <a:rPr lang="nb-NO" dirty="0" smtClean="0"/>
              <a:t> final?</a:t>
            </a:r>
            <a:endParaRPr lang="nb-NO" dirty="0"/>
          </a:p>
        </p:txBody>
      </p:sp>
      <p:pic>
        <p:nvPicPr>
          <p:cNvPr id="4" name="Bild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2755900"/>
            <a:ext cx="2495550" cy="3124991"/>
          </a:xfrm>
          <a:prstGeom prst="rect">
            <a:avLst/>
          </a:prstGeom>
        </p:spPr>
      </p:pic>
      <p:sp>
        <p:nvSpPr>
          <p:cNvPr id="5" name="TekstSylinder 4"/>
          <p:cNvSpPr txBox="1"/>
          <p:nvPr/>
        </p:nvSpPr>
        <p:spPr>
          <a:xfrm>
            <a:off x="6341533" y="2853267"/>
            <a:ext cx="25230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err="1" smtClean="0"/>
              <a:t>Midterm</a:t>
            </a:r>
            <a:r>
              <a:rPr lang="nb-NO" dirty="0" smtClean="0"/>
              <a:t> </a:t>
            </a:r>
            <a:r>
              <a:rPr lang="nb-NO" dirty="0" err="1" smtClean="0"/>
              <a:t>review</a:t>
            </a:r>
            <a:r>
              <a:rPr lang="nb-NO" dirty="0" smtClean="0"/>
              <a:t> </a:t>
            </a:r>
            <a:r>
              <a:rPr lang="nb-NO" dirty="0" err="1" smtClean="0"/>
              <a:t>session</a:t>
            </a:r>
            <a:r>
              <a:rPr lang="nb-NO" dirty="0" smtClean="0"/>
              <a:t> </a:t>
            </a:r>
            <a:r>
              <a:rPr lang="nb-NO" dirty="0" err="1" smtClean="0"/>
              <a:t>was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recorded</a:t>
            </a:r>
            <a:r>
              <a:rPr lang="nb-NO" dirty="0" smtClean="0"/>
              <a:t> </a:t>
            </a:r>
            <a:r>
              <a:rPr lang="nb-NO" dirty="0" err="1" smtClean="0"/>
              <a:t>section</a:t>
            </a:r>
            <a:r>
              <a:rPr lang="nb-NO" dirty="0" smtClean="0"/>
              <a:t> </a:t>
            </a:r>
            <a:r>
              <a:rPr lang="nb-NO" dirty="0" err="1" smtClean="0"/>
              <a:t>on</a:t>
            </a:r>
            <a:r>
              <a:rPr lang="nb-NO" dirty="0" smtClean="0"/>
              <a:t> Friday </a:t>
            </a:r>
            <a:r>
              <a:rPr lang="nb-NO" dirty="0" err="1" smtClean="0"/>
              <a:t>of</a:t>
            </a:r>
            <a:r>
              <a:rPr lang="nb-NO" dirty="0" smtClean="0"/>
              <a:t> </a:t>
            </a:r>
            <a:r>
              <a:rPr lang="nb-NO" dirty="0" err="1" smtClean="0"/>
              <a:t>Week</a:t>
            </a:r>
            <a:r>
              <a:rPr lang="nb-NO" dirty="0" smtClean="0"/>
              <a:t> 4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429982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knightCanMove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150"/>
              </a:spcBef>
              <a:buNone/>
            </a:pPr>
            <a:r>
              <a:rPr lang="en-US" sz="1800" dirty="0" smtClean="0">
                <a:solidFill>
                  <a:srgbClr val="4E9072"/>
                </a:solidFill>
                <a:latin typeface="Consolas" charset="0"/>
                <a:ea typeface="Consolas" charset="0"/>
                <a:cs typeface="Consolas" charset="0"/>
              </a:rPr>
              <a:t>// This method returns true if the starting square contains a knight,</a:t>
            </a:r>
          </a:p>
          <a:p>
            <a:pPr marL="0" indent="0">
              <a:spcBef>
                <a:spcPts val="150"/>
              </a:spcBef>
              <a:buNone/>
            </a:pPr>
            <a:r>
              <a:rPr lang="en-US" sz="1800" dirty="0" smtClean="0">
                <a:solidFill>
                  <a:srgbClr val="4E9072"/>
                </a:solidFill>
                <a:latin typeface="Consolas" charset="0"/>
                <a:ea typeface="Consolas" charset="0"/>
                <a:cs typeface="Consolas" charset="0"/>
              </a:rPr>
              <a:t>// the end square is empty, and the knight can legally move from the</a:t>
            </a:r>
          </a:p>
          <a:p>
            <a:pPr marL="0" indent="0">
              <a:spcBef>
                <a:spcPts val="150"/>
              </a:spcBef>
              <a:buNone/>
            </a:pPr>
            <a:r>
              <a:rPr lang="en-US" sz="1800" dirty="0" smtClean="0">
                <a:solidFill>
                  <a:srgbClr val="4E9072"/>
                </a:solidFill>
                <a:latin typeface="Consolas" charset="0"/>
                <a:ea typeface="Consolas" charset="0"/>
                <a:cs typeface="Consolas" charset="0"/>
              </a:rPr>
              <a:t>// start square to the end square.</a:t>
            </a:r>
          </a:p>
          <a:p>
            <a:pPr marL="0" indent="0">
              <a:spcBef>
                <a:spcPts val="150"/>
              </a:spcBef>
              <a:buNone/>
            </a:pPr>
            <a:r>
              <a:rPr lang="en-US" sz="1800" dirty="0" smtClean="0">
                <a:solidFill>
                  <a:srgbClr val="931A68"/>
                </a:solidFill>
                <a:latin typeface="Consolas" charset="0"/>
                <a:ea typeface="Consolas" charset="0"/>
                <a:cs typeface="Consolas" charset="0"/>
              </a:rPr>
              <a:t>private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solidFill>
                  <a:srgbClr val="931A68"/>
                </a:solidFill>
                <a:latin typeface="Consolas" charset="0"/>
                <a:ea typeface="Consolas" charset="0"/>
                <a:cs typeface="Consolas" charset="0"/>
              </a:rPr>
              <a:t>boolean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knightCanMove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(String[][] </a:t>
            </a:r>
            <a:r>
              <a:rPr lang="en-US" sz="1800" dirty="0" smtClean="0">
                <a:solidFill>
                  <a:srgbClr val="7E504F"/>
                </a:solidFill>
                <a:latin typeface="Consolas" charset="0"/>
                <a:ea typeface="Consolas" charset="0"/>
                <a:cs typeface="Consolas" charset="0"/>
              </a:rPr>
              <a:t>board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1800" dirty="0" err="1" smtClean="0">
                <a:solidFill>
                  <a:srgbClr val="931A68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solidFill>
                  <a:srgbClr val="7E504F"/>
                </a:solidFill>
                <a:latin typeface="Consolas" charset="0"/>
                <a:ea typeface="Consolas" charset="0"/>
                <a:cs typeface="Consolas" charset="0"/>
              </a:rPr>
              <a:t>startRow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</a:t>
            </a:r>
          </a:p>
          <a:p>
            <a:pPr marL="0" indent="0">
              <a:spcBef>
                <a:spcPts val="150"/>
              </a:spcBef>
              <a:buNone/>
            </a:pPr>
            <a:r>
              <a:rPr lang="en-US" sz="1800" dirty="0" smtClean="0">
                <a:solidFill>
                  <a:srgbClr val="931A68"/>
                </a:solidFill>
                <a:latin typeface="Consolas" charset="0"/>
                <a:ea typeface="Consolas" charset="0"/>
                <a:cs typeface="Consolas" charset="0"/>
              </a:rPr>
              <a:t>                              </a:t>
            </a:r>
            <a:r>
              <a:rPr lang="en-US" sz="1800" dirty="0" err="1" smtClean="0">
                <a:solidFill>
                  <a:srgbClr val="931A68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solidFill>
                  <a:srgbClr val="7E504F"/>
                </a:solidFill>
                <a:latin typeface="Consolas" charset="0"/>
                <a:ea typeface="Consolas" charset="0"/>
                <a:cs typeface="Consolas" charset="0"/>
              </a:rPr>
              <a:t>startCol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1800" dirty="0" err="1" smtClean="0">
                <a:solidFill>
                  <a:srgbClr val="931A68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solidFill>
                  <a:srgbClr val="7E504F"/>
                </a:solidFill>
                <a:latin typeface="Consolas" charset="0"/>
                <a:ea typeface="Consolas" charset="0"/>
                <a:cs typeface="Consolas" charset="0"/>
              </a:rPr>
              <a:t>endRow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1800" dirty="0" err="1" smtClean="0">
                <a:solidFill>
                  <a:srgbClr val="931A68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solidFill>
                  <a:srgbClr val="7E504F"/>
                </a:solidFill>
                <a:latin typeface="Consolas" charset="0"/>
                <a:ea typeface="Consolas" charset="0"/>
                <a:cs typeface="Consolas" charset="0"/>
              </a:rPr>
              <a:t>endCol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 {</a:t>
            </a:r>
          </a:p>
          <a:p>
            <a:pPr marL="0" indent="0">
              <a:spcBef>
                <a:spcPts val="150"/>
              </a:spcBef>
              <a:buNone/>
            </a:pPr>
            <a:r>
              <a:rPr lang="en-US" sz="1800" dirty="0" smtClean="0">
                <a:solidFill>
                  <a:srgbClr val="931A68"/>
                </a:solidFill>
                <a:latin typeface="Consolas" charset="0"/>
                <a:ea typeface="Consolas" charset="0"/>
                <a:cs typeface="Consolas" charset="0"/>
              </a:rPr>
              <a:t>    if</a:t>
            </a:r>
            <a:r>
              <a:rPr lang="en-US" sz="1800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(</a:t>
            </a:r>
            <a:r>
              <a:rPr lang="en-US" sz="1800" dirty="0" smtClean="0">
                <a:solidFill>
                  <a:srgbClr val="7E504F"/>
                </a:solidFill>
                <a:latin typeface="Consolas" charset="0"/>
                <a:ea typeface="Consolas" charset="0"/>
                <a:cs typeface="Consolas" charset="0"/>
              </a:rPr>
              <a:t>board</a:t>
            </a:r>
            <a:r>
              <a:rPr lang="en-US" sz="1800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[</a:t>
            </a:r>
            <a:r>
              <a:rPr lang="en-US" sz="1800" dirty="0" err="1" smtClean="0">
                <a:solidFill>
                  <a:srgbClr val="7E504F"/>
                </a:solidFill>
                <a:latin typeface="Consolas" charset="0"/>
                <a:ea typeface="Consolas" charset="0"/>
                <a:cs typeface="Consolas" charset="0"/>
              </a:rPr>
              <a:t>startRow</a:t>
            </a:r>
            <a:r>
              <a:rPr lang="en-US" sz="1800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][</a:t>
            </a:r>
            <a:r>
              <a:rPr lang="en-US" sz="1800" dirty="0" err="1" smtClean="0">
                <a:solidFill>
                  <a:srgbClr val="7E504F"/>
                </a:solidFill>
                <a:latin typeface="Consolas" charset="0"/>
                <a:ea typeface="Consolas" charset="0"/>
                <a:cs typeface="Consolas" charset="0"/>
              </a:rPr>
              <a:t>startCol</a:t>
            </a:r>
            <a:r>
              <a:rPr lang="en-US" sz="1800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].equals(</a:t>
            </a:r>
            <a:r>
              <a:rPr lang="en-US" sz="1800" dirty="0" smtClean="0">
                <a:solidFill>
                  <a:srgbClr val="3933FF"/>
                </a:solidFill>
                <a:latin typeface="Consolas" charset="0"/>
                <a:ea typeface="Consolas" charset="0"/>
                <a:cs typeface="Consolas" charset="0"/>
              </a:rPr>
              <a:t>"knight"</a:t>
            </a:r>
            <a:r>
              <a:rPr lang="en-US" sz="1800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)) {</a:t>
            </a:r>
            <a:endParaRPr lang="en-US" sz="1800" dirty="0" smtClean="0">
              <a:solidFill>
                <a:srgbClr val="7E504F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spcBef>
                <a:spcPts val="150"/>
              </a:spcBef>
              <a:buNone/>
            </a:pPr>
            <a:r>
              <a:rPr lang="en-US" sz="1800" dirty="0" smtClean="0">
                <a:solidFill>
                  <a:srgbClr val="931A68"/>
                </a:solidFill>
                <a:latin typeface="Consolas" charset="0"/>
                <a:ea typeface="Consolas" charset="0"/>
                <a:cs typeface="Consolas" charset="0"/>
              </a:rPr>
              <a:t>        if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(</a:t>
            </a:r>
            <a:r>
              <a:rPr lang="en-US" sz="1800" dirty="0" smtClean="0">
                <a:solidFill>
                  <a:srgbClr val="7E504F"/>
                </a:solidFill>
                <a:latin typeface="Consolas" charset="0"/>
                <a:ea typeface="Consolas" charset="0"/>
                <a:cs typeface="Consolas" charset="0"/>
              </a:rPr>
              <a:t>board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[</a:t>
            </a:r>
            <a:r>
              <a:rPr lang="en-US" sz="1800" dirty="0" err="1" smtClean="0">
                <a:solidFill>
                  <a:srgbClr val="7E504F"/>
                </a:solidFill>
                <a:latin typeface="Consolas" charset="0"/>
                <a:ea typeface="Consolas" charset="0"/>
                <a:cs typeface="Consolas" charset="0"/>
              </a:rPr>
              <a:t>endRow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][</a:t>
            </a:r>
            <a:r>
              <a:rPr lang="en-US" sz="1800" dirty="0" err="1" smtClean="0">
                <a:solidFill>
                  <a:srgbClr val="7E504F"/>
                </a:solidFill>
                <a:latin typeface="Consolas" charset="0"/>
                <a:ea typeface="Consolas" charset="0"/>
                <a:cs typeface="Consolas" charset="0"/>
              </a:rPr>
              <a:t>endCol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].equals(</a:t>
            </a:r>
            <a:r>
              <a:rPr lang="en-US" sz="1800" dirty="0" smtClean="0">
                <a:solidFill>
                  <a:srgbClr val="3933FF"/>
                </a:solidFill>
                <a:latin typeface="Consolas" charset="0"/>
                <a:ea typeface="Consolas" charset="0"/>
                <a:cs typeface="Consolas" charset="0"/>
              </a:rPr>
              <a:t>""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)) {</a:t>
            </a:r>
          </a:p>
          <a:p>
            <a:pPr marL="0" indent="0">
              <a:spcBef>
                <a:spcPts val="150"/>
              </a:spcBef>
              <a:buNone/>
            </a:pPr>
            <a:r>
              <a:rPr lang="en-US" sz="1800" dirty="0" smtClean="0">
                <a:solidFill>
                  <a:srgbClr val="931A68"/>
                </a:solidFill>
                <a:latin typeface="Consolas" charset="0"/>
                <a:ea typeface="Consolas" charset="0"/>
                <a:cs typeface="Consolas" charset="0"/>
              </a:rPr>
              <a:t>            </a:t>
            </a:r>
            <a:r>
              <a:rPr lang="en-US" sz="1800" dirty="0" err="1" smtClean="0">
                <a:solidFill>
                  <a:srgbClr val="931A68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800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solidFill>
                  <a:srgbClr val="7E504F"/>
                </a:solidFill>
                <a:latin typeface="Consolas" charset="0"/>
                <a:ea typeface="Consolas" charset="0"/>
                <a:cs typeface="Consolas" charset="0"/>
              </a:rPr>
              <a:t>rowDifference</a:t>
            </a:r>
            <a:r>
              <a:rPr lang="en-US" sz="1800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sz="1800" dirty="0" err="1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Math.abs</a:t>
            </a:r>
            <a:r>
              <a:rPr lang="en-US" sz="1800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800" dirty="0" err="1" smtClean="0">
                <a:solidFill>
                  <a:srgbClr val="7E504F"/>
                </a:solidFill>
                <a:latin typeface="Consolas" charset="0"/>
                <a:ea typeface="Consolas" charset="0"/>
                <a:cs typeface="Consolas" charset="0"/>
              </a:rPr>
              <a:t>startRow</a:t>
            </a:r>
            <a:r>
              <a:rPr lang="en-US" sz="1800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- </a:t>
            </a:r>
            <a:r>
              <a:rPr lang="en-US" sz="1800" dirty="0" err="1" smtClean="0">
                <a:solidFill>
                  <a:srgbClr val="7E504F"/>
                </a:solidFill>
                <a:latin typeface="Consolas" charset="0"/>
                <a:ea typeface="Consolas" charset="0"/>
                <a:cs typeface="Consolas" charset="0"/>
              </a:rPr>
              <a:t>endRow</a:t>
            </a:r>
            <a:r>
              <a:rPr lang="en-US" sz="1800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  <a:endParaRPr lang="en-US" sz="1800" dirty="0" smtClean="0">
              <a:solidFill>
                <a:srgbClr val="7E504F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spcBef>
                <a:spcPts val="150"/>
              </a:spcBef>
              <a:buNone/>
            </a:pPr>
            <a:r>
              <a:rPr lang="en-US" sz="1800" dirty="0" smtClean="0">
                <a:solidFill>
                  <a:srgbClr val="931A68"/>
                </a:solidFill>
                <a:latin typeface="Consolas" charset="0"/>
                <a:ea typeface="Consolas" charset="0"/>
                <a:cs typeface="Consolas" charset="0"/>
              </a:rPr>
              <a:t>            </a:t>
            </a:r>
            <a:r>
              <a:rPr lang="en-US" sz="1800" dirty="0" err="1" smtClean="0">
                <a:solidFill>
                  <a:srgbClr val="931A68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800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solidFill>
                  <a:srgbClr val="7E504F"/>
                </a:solidFill>
                <a:latin typeface="Consolas" charset="0"/>
                <a:ea typeface="Consolas" charset="0"/>
                <a:cs typeface="Consolas" charset="0"/>
              </a:rPr>
              <a:t>colDifference</a:t>
            </a:r>
            <a:r>
              <a:rPr lang="en-US" sz="1800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sz="1800" dirty="0" err="1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Math.abs</a:t>
            </a:r>
            <a:r>
              <a:rPr lang="en-US" sz="1800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800" dirty="0" err="1" smtClean="0">
                <a:solidFill>
                  <a:srgbClr val="7E504F"/>
                </a:solidFill>
                <a:latin typeface="Consolas" charset="0"/>
                <a:ea typeface="Consolas" charset="0"/>
                <a:cs typeface="Consolas" charset="0"/>
              </a:rPr>
              <a:t>startCol</a:t>
            </a:r>
            <a:r>
              <a:rPr lang="en-US" sz="1800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- </a:t>
            </a:r>
            <a:r>
              <a:rPr lang="en-US" sz="1800" dirty="0" err="1" smtClean="0">
                <a:solidFill>
                  <a:srgbClr val="7E504F"/>
                </a:solidFill>
                <a:latin typeface="Consolas" charset="0"/>
                <a:ea typeface="Consolas" charset="0"/>
                <a:cs typeface="Consolas" charset="0"/>
              </a:rPr>
              <a:t>endCol</a:t>
            </a:r>
            <a:r>
              <a:rPr lang="en-US" sz="1800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  <a:endParaRPr lang="en-US" sz="1800" dirty="0" smtClean="0">
              <a:solidFill>
                <a:srgbClr val="7E504F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spcBef>
                <a:spcPts val="150"/>
              </a:spcBef>
              <a:buNone/>
            </a:pPr>
            <a:r>
              <a:rPr lang="en-US" sz="1800" dirty="0" smtClean="0">
                <a:solidFill>
                  <a:srgbClr val="931A68"/>
                </a:solidFill>
                <a:latin typeface="Consolas" charset="0"/>
                <a:ea typeface="Consolas" charset="0"/>
                <a:cs typeface="Consolas" charset="0"/>
              </a:rPr>
              <a:t>            if</a:t>
            </a:r>
            <a:r>
              <a:rPr lang="en-US" sz="1800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((</a:t>
            </a:r>
            <a:r>
              <a:rPr lang="en-US" sz="1800" dirty="0" err="1" smtClean="0">
                <a:solidFill>
                  <a:srgbClr val="7E504F"/>
                </a:solidFill>
                <a:latin typeface="Consolas" charset="0"/>
                <a:ea typeface="Consolas" charset="0"/>
                <a:cs typeface="Consolas" charset="0"/>
              </a:rPr>
              <a:t>rowDifference</a:t>
            </a:r>
            <a:r>
              <a:rPr lang="en-US" sz="1800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== 1 &amp;&amp; </a:t>
            </a:r>
            <a:r>
              <a:rPr lang="en-US" sz="1800" dirty="0" err="1" smtClean="0">
                <a:solidFill>
                  <a:srgbClr val="7E504F"/>
                </a:solidFill>
                <a:latin typeface="Consolas" charset="0"/>
                <a:ea typeface="Consolas" charset="0"/>
                <a:cs typeface="Consolas" charset="0"/>
              </a:rPr>
              <a:t>colDifference</a:t>
            </a:r>
            <a:r>
              <a:rPr lang="en-US" sz="1800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== 2) || </a:t>
            </a:r>
            <a:endParaRPr lang="en-US" sz="1800" dirty="0" smtClean="0">
              <a:solidFill>
                <a:srgbClr val="7E504F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spcBef>
                <a:spcPts val="150"/>
              </a:spcBef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                (</a:t>
            </a:r>
            <a:r>
              <a:rPr lang="en-US" sz="1800" dirty="0" err="1" smtClean="0">
                <a:solidFill>
                  <a:srgbClr val="7E504F"/>
                </a:solidFill>
                <a:latin typeface="Consolas" charset="0"/>
                <a:ea typeface="Consolas" charset="0"/>
                <a:cs typeface="Consolas" charset="0"/>
              </a:rPr>
              <a:t>rowDifference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== 2 &amp;&amp; </a:t>
            </a:r>
            <a:r>
              <a:rPr lang="en-US" sz="1800" dirty="0" err="1" smtClean="0">
                <a:solidFill>
                  <a:srgbClr val="7E504F"/>
                </a:solidFill>
                <a:latin typeface="Consolas" charset="0"/>
                <a:ea typeface="Consolas" charset="0"/>
                <a:cs typeface="Consolas" charset="0"/>
              </a:rPr>
              <a:t>colDifference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== 1)) {</a:t>
            </a:r>
          </a:p>
          <a:p>
            <a:pPr marL="0" indent="0">
              <a:spcBef>
                <a:spcPts val="150"/>
              </a:spcBef>
              <a:buNone/>
            </a:pPr>
            <a:r>
              <a:rPr lang="en-US" sz="1800" dirty="0" smtClean="0">
                <a:solidFill>
                  <a:srgbClr val="931A68"/>
                </a:solidFill>
                <a:latin typeface="Consolas" charset="0"/>
                <a:ea typeface="Consolas" charset="0"/>
                <a:cs typeface="Consolas" charset="0"/>
              </a:rPr>
              <a:t>                return</a:t>
            </a:r>
            <a:r>
              <a:rPr lang="en-US" sz="1800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solidFill>
                  <a:srgbClr val="931A68"/>
                </a:solidFill>
                <a:latin typeface="Consolas" charset="0"/>
                <a:ea typeface="Consolas" charset="0"/>
                <a:cs typeface="Consolas" charset="0"/>
              </a:rPr>
              <a:t>true</a:t>
            </a:r>
            <a:r>
              <a:rPr lang="en-US" sz="1800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  <a:endParaRPr lang="en-US" sz="1800" dirty="0" smtClean="0">
              <a:solidFill>
                <a:srgbClr val="931A68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spcBef>
                <a:spcPts val="150"/>
              </a:spcBef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           }</a:t>
            </a:r>
          </a:p>
          <a:p>
            <a:pPr marL="0" indent="0">
              <a:spcBef>
                <a:spcPts val="150"/>
              </a:spcBef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       }</a:t>
            </a:r>
          </a:p>
          <a:p>
            <a:pPr marL="0" indent="0">
              <a:spcBef>
                <a:spcPts val="150"/>
              </a:spcBef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   }</a:t>
            </a:r>
          </a:p>
          <a:p>
            <a:pPr marL="0" indent="0">
              <a:spcBef>
                <a:spcPts val="150"/>
              </a:spcBef>
              <a:buNone/>
            </a:pPr>
            <a:r>
              <a:rPr lang="en-US" sz="1800" dirty="0" smtClean="0">
                <a:solidFill>
                  <a:srgbClr val="931A68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1800" b="1" dirty="0" smtClean="0">
                <a:solidFill>
                  <a:srgbClr val="931A68"/>
                </a:solidFill>
                <a:latin typeface="Consolas" charset="0"/>
                <a:ea typeface="Consolas" charset="0"/>
                <a:cs typeface="Consolas" charset="0"/>
              </a:rPr>
              <a:t>return</a:t>
            </a:r>
            <a:r>
              <a:rPr lang="en-US" sz="1800" b="1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b="1" dirty="0" smtClean="0">
                <a:solidFill>
                  <a:srgbClr val="931A68"/>
                </a:solidFill>
                <a:latin typeface="Consolas" charset="0"/>
                <a:ea typeface="Consolas" charset="0"/>
                <a:cs typeface="Consolas" charset="0"/>
              </a:rPr>
              <a:t>false</a:t>
            </a:r>
            <a:r>
              <a:rPr lang="en-US" sz="1800" b="1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  <a:endParaRPr lang="en-US" sz="1800" b="1" dirty="0" smtClean="0">
              <a:solidFill>
                <a:srgbClr val="931A68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spcBef>
                <a:spcPts val="150"/>
              </a:spcBef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}</a:t>
            </a:r>
            <a:endParaRPr lang="en-US" sz="1800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3350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 for today</a:t>
            </a:r>
            <a:endParaRPr lang="en-US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 smtClean="0">
                <a:solidFill>
                  <a:schemeClr val="bg1">
                    <a:lumMod val="75000"/>
                  </a:schemeClr>
                </a:solidFill>
              </a:rPr>
              <a:t>Announcements/Exam logistics</a:t>
            </a:r>
          </a:p>
          <a:p>
            <a:r>
              <a:rPr lang="en-US" sz="3600" dirty="0" smtClean="0">
                <a:solidFill>
                  <a:schemeClr val="bg1">
                    <a:lumMod val="75000"/>
                  </a:schemeClr>
                </a:solidFill>
              </a:rPr>
              <a:t>Graphics, Animation, Events</a:t>
            </a:r>
          </a:p>
          <a:p>
            <a:r>
              <a:rPr lang="en-US" sz="3600" dirty="0" smtClean="0">
                <a:solidFill>
                  <a:schemeClr val="bg1">
                    <a:lumMod val="75000"/>
                  </a:schemeClr>
                </a:solidFill>
              </a:rPr>
              <a:t>1D Arrays</a:t>
            </a:r>
          </a:p>
          <a:p>
            <a:r>
              <a:rPr lang="en-US" sz="3600" dirty="0" smtClean="0">
                <a:solidFill>
                  <a:schemeClr val="bg1">
                    <a:lumMod val="75000"/>
                  </a:schemeClr>
                </a:solidFill>
              </a:rPr>
              <a:t>2D Arrays</a:t>
            </a:r>
          </a:p>
          <a:p>
            <a:r>
              <a:rPr lang="en-US" sz="3600" dirty="0" err="1" smtClean="0"/>
              <a:t>ArrayList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413764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ArrayList</a:t>
            </a:r>
            <a:endParaRPr lang="en-US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</a:t>
            </a:r>
            <a:r>
              <a:rPr lang="en-US" b="1" dirty="0" err="1" smtClean="0"/>
              <a:t>ArrayList</a:t>
            </a:r>
            <a:r>
              <a:rPr lang="en-US" dirty="0" smtClean="0"/>
              <a:t> is a flexible-length list of a single type of thing.</a:t>
            </a:r>
          </a:p>
          <a:p>
            <a:r>
              <a:rPr lang="en-US" dirty="0" smtClean="0"/>
              <a:t>An </a:t>
            </a:r>
            <a:r>
              <a:rPr lang="en-US" dirty="0" err="1" smtClean="0"/>
              <a:t>ArrayList</a:t>
            </a:r>
            <a:r>
              <a:rPr lang="en-US" dirty="0" smtClean="0"/>
              <a:t> can only store </a:t>
            </a:r>
            <a:r>
              <a:rPr lang="en-US" b="1" dirty="0" smtClean="0"/>
              <a:t>objects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For primitives use e.g. </a:t>
            </a:r>
            <a:r>
              <a:rPr lang="en-US" b="1" dirty="0" err="1" smtClean="0"/>
              <a:t>ArrayList</a:t>
            </a:r>
            <a:r>
              <a:rPr lang="en-US" b="1" dirty="0" smtClean="0"/>
              <a:t>&lt;Integer&gt;</a:t>
            </a:r>
            <a:r>
              <a:rPr lang="en-US" dirty="0" smtClean="0"/>
              <a:t> instead of </a:t>
            </a:r>
            <a:r>
              <a:rPr lang="en-US" dirty="0" err="1" smtClean="0"/>
              <a:t>ArrayList</a:t>
            </a:r>
            <a:r>
              <a:rPr lang="en-US" dirty="0" smtClean="0"/>
              <a:t>&lt;</a:t>
            </a:r>
            <a:r>
              <a:rPr lang="en-US" dirty="0" err="1" smtClean="0"/>
              <a:t>int</a:t>
            </a:r>
            <a:r>
              <a:rPr lang="en-US" dirty="0" smtClean="0"/>
              <a:t>&gt;. (</a:t>
            </a:r>
            <a:r>
              <a:rPr lang="en-US" b="1" dirty="0" smtClean="0"/>
              <a:t>Integer</a:t>
            </a:r>
            <a:r>
              <a:rPr lang="en-US" dirty="0" smtClean="0"/>
              <a:t> is a wrapper class for </a:t>
            </a:r>
            <a:r>
              <a:rPr lang="en-US" dirty="0" err="1" smtClean="0"/>
              <a:t>int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Other wrapper classes: </a:t>
            </a:r>
            <a:r>
              <a:rPr lang="en-US" b="1" dirty="0" smtClean="0"/>
              <a:t>Double</a:t>
            </a:r>
            <a:r>
              <a:rPr lang="en-US" dirty="0" smtClean="0"/>
              <a:t> instead of double, </a:t>
            </a:r>
            <a:r>
              <a:rPr lang="en-US" b="1" dirty="0" smtClean="0"/>
              <a:t>Character</a:t>
            </a:r>
            <a:r>
              <a:rPr lang="en-US" dirty="0" smtClean="0"/>
              <a:t> instead of char, </a:t>
            </a:r>
            <a:r>
              <a:rPr lang="en-US" b="1" dirty="0" smtClean="0"/>
              <a:t>Boolean</a:t>
            </a:r>
            <a:r>
              <a:rPr lang="en-US" dirty="0" smtClean="0"/>
              <a:t> instead of </a:t>
            </a:r>
            <a:r>
              <a:rPr lang="en-US" dirty="0" err="1" smtClean="0"/>
              <a:t>boolean</a:t>
            </a:r>
            <a:r>
              <a:rPr lang="en-US" dirty="0" smtClean="0"/>
              <a:t>.</a:t>
            </a:r>
          </a:p>
          <a:p>
            <a:r>
              <a:rPr lang="en-US" dirty="0" smtClean="0"/>
              <a:t>An </a:t>
            </a:r>
            <a:r>
              <a:rPr lang="en-US" dirty="0" err="1" smtClean="0"/>
              <a:t>ArrayList</a:t>
            </a:r>
            <a:r>
              <a:rPr lang="en-US" dirty="0" smtClean="0"/>
              <a:t> has a variety of methods you can use like </a:t>
            </a:r>
            <a:r>
              <a:rPr lang="en-US" i="1" dirty="0" smtClean="0"/>
              <a:t>.contains, .get, .add, .remove, .size</a:t>
            </a:r>
            <a:r>
              <a:rPr lang="en-US" dirty="0" smtClean="0"/>
              <a:t>,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7677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vs </a:t>
            </a:r>
            <a:r>
              <a:rPr lang="en-US" dirty="0" err="1" smtClean="0"/>
              <a:t>ArrayList</a:t>
            </a:r>
            <a:endParaRPr lang="en-US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Array</a:t>
            </a:r>
          </a:p>
          <a:p>
            <a:pPr lvl="1"/>
            <a:r>
              <a:rPr lang="en-US" dirty="0" smtClean="0"/>
              <a:t>Fixed size</a:t>
            </a:r>
          </a:p>
          <a:p>
            <a:pPr lvl="1"/>
            <a:r>
              <a:rPr lang="en-US" dirty="0" smtClean="0"/>
              <a:t>Efficient (not a concern in this class)</a:t>
            </a:r>
          </a:p>
          <a:p>
            <a:pPr lvl="1"/>
            <a:r>
              <a:rPr lang="en-US" dirty="0" smtClean="0"/>
              <a:t>No methods, can only use </a:t>
            </a:r>
            <a:r>
              <a:rPr lang="en-US" dirty="0" err="1" smtClean="0"/>
              <a:t>myArray.length</a:t>
            </a:r>
            <a:r>
              <a:rPr lang="en-US" dirty="0" smtClean="0"/>
              <a:t> (no parentheses!)</a:t>
            </a:r>
          </a:p>
          <a:p>
            <a:pPr lvl="1"/>
            <a:r>
              <a:rPr lang="en-US" dirty="0" smtClean="0"/>
              <a:t>Can store any object or primitive</a:t>
            </a:r>
          </a:p>
          <a:p>
            <a:r>
              <a:rPr lang="en-US" dirty="0" err="1" smtClean="0"/>
              <a:t>ArrayList</a:t>
            </a:r>
            <a:endParaRPr lang="en-US" dirty="0" smtClean="0"/>
          </a:p>
          <a:p>
            <a:pPr lvl="1"/>
            <a:r>
              <a:rPr lang="en-US" dirty="0" smtClean="0"/>
              <a:t>Expandable</a:t>
            </a:r>
          </a:p>
          <a:p>
            <a:pPr lvl="1"/>
            <a:r>
              <a:rPr lang="en-US" dirty="0" smtClean="0"/>
              <a:t>Less efficient than Array (not a concern in this class)</a:t>
            </a:r>
          </a:p>
          <a:p>
            <a:pPr lvl="1"/>
            <a:r>
              <a:rPr lang="en-US" dirty="0" smtClean="0"/>
              <a:t>Convenient methods like .add(), .remove(), .contains()</a:t>
            </a:r>
          </a:p>
          <a:p>
            <a:pPr lvl="1"/>
            <a:r>
              <a:rPr lang="en-US" dirty="0" smtClean="0"/>
              <a:t>Cannot store primitives, so use their wrapper classes instead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069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deleteDuplicates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      private void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deleteDuplicates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ArrayList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&lt;String&gt; list)</a:t>
            </a:r>
          </a:p>
          <a:p>
            <a:endParaRPr lang="en-US" sz="1800" dirty="0" smtClean="0"/>
          </a:p>
          <a:p>
            <a:r>
              <a:rPr lang="en-US" dirty="0" smtClean="0"/>
              <a:t>Guaranteed that list is in sorted order</a:t>
            </a:r>
          </a:p>
          <a:p>
            <a:r>
              <a:rPr lang="en-US" dirty="0" smtClean="0"/>
              <a:t>{"be", "be", "is", "not", "or", "question", "that", "the", "to", "to"} becomes {“be”, “is”, “not”, “or”, “question”, “that”, “the”, “to”}</a:t>
            </a:r>
          </a:p>
          <a:p>
            <a:endParaRPr lang="en-US" dirty="0" smtClean="0"/>
          </a:p>
          <a:p>
            <a:r>
              <a:rPr lang="en-US" dirty="0" smtClean="0"/>
              <a:t>Solution strategy:</a:t>
            </a:r>
          </a:p>
          <a:p>
            <a:pPr lvl="1"/>
            <a:r>
              <a:rPr lang="en-US" dirty="0" smtClean="0"/>
              <a:t>Loop through </a:t>
            </a:r>
            <a:r>
              <a:rPr lang="en-US" dirty="0" err="1" smtClean="0"/>
              <a:t>ArrayList</a:t>
            </a:r>
            <a:endParaRPr lang="en-US" dirty="0" smtClean="0"/>
          </a:p>
          <a:p>
            <a:pPr lvl="1"/>
            <a:r>
              <a:rPr lang="en-US" dirty="0" smtClean="0"/>
              <a:t>Compare pairs of elements</a:t>
            </a:r>
          </a:p>
          <a:p>
            <a:pPr lvl="1"/>
            <a:r>
              <a:rPr lang="en-US" dirty="0" smtClean="0"/>
              <a:t>If </a:t>
            </a:r>
            <a:r>
              <a:rPr lang="en-US" dirty="0" err="1" smtClean="0"/>
              <a:t>element.equals</a:t>
            </a:r>
            <a:r>
              <a:rPr lang="en-US" dirty="0" smtClean="0"/>
              <a:t>(</a:t>
            </a:r>
            <a:r>
              <a:rPr lang="en-US" dirty="0" err="1" smtClean="0"/>
              <a:t>nextElement</a:t>
            </a:r>
            <a:r>
              <a:rPr lang="en-US" dirty="0" smtClean="0"/>
              <a:t>), remove element from the 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538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deleteDuplicates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Loop through </a:t>
            </a:r>
            <a:r>
              <a:rPr lang="en-US" dirty="0" err="1"/>
              <a:t>ArrayList</a:t>
            </a:r>
            <a:endParaRPr lang="en-US" dirty="0"/>
          </a:p>
          <a:p>
            <a:r>
              <a:rPr lang="en-US" dirty="0"/>
              <a:t>Compare pairs of elements</a:t>
            </a:r>
          </a:p>
          <a:p>
            <a:r>
              <a:rPr lang="en-US" dirty="0"/>
              <a:t>If </a:t>
            </a:r>
            <a:r>
              <a:rPr lang="en-US" dirty="0" err="1"/>
              <a:t>element.equals</a:t>
            </a:r>
            <a:r>
              <a:rPr lang="en-US" dirty="0"/>
              <a:t>(</a:t>
            </a:r>
            <a:r>
              <a:rPr lang="en-US" dirty="0" err="1"/>
              <a:t>nextElement</a:t>
            </a:r>
            <a:r>
              <a:rPr lang="en-US" dirty="0"/>
              <a:t>), remove element from the list</a:t>
            </a:r>
          </a:p>
          <a:p>
            <a:pPr marL="0" lvl="0" indent="0" fontAlgn="auto">
              <a:spcBef>
                <a:spcPts val="0"/>
              </a:spcBef>
              <a:spcAft>
                <a:spcPts val="0"/>
              </a:spcAft>
              <a:buNone/>
            </a:pPr>
            <a:endParaRPr lang="nb-NO" dirty="0"/>
          </a:p>
        </p:txBody>
      </p:sp>
      <p:pic>
        <p:nvPicPr>
          <p:cNvPr id="4" name="Bild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890927"/>
            <a:ext cx="8229600" cy="3366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963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deleteDuplicatesReverse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Loop through </a:t>
            </a:r>
            <a:r>
              <a:rPr lang="en-US" dirty="0" err="1" smtClean="0"/>
              <a:t>ArrayList</a:t>
            </a:r>
            <a:r>
              <a:rPr lang="en-US" dirty="0" smtClean="0"/>
              <a:t> </a:t>
            </a:r>
            <a:r>
              <a:rPr lang="en-US" b="1" dirty="0" smtClean="0"/>
              <a:t>in reverse</a:t>
            </a:r>
            <a:endParaRPr lang="en-US" b="1" dirty="0"/>
          </a:p>
          <a:p>
            <a:r>
              <a:rPr lang="en-US" dirty="0"/>
              <a:t>Compare pairs of elements</a:t>
            </a:r>
          </a:p>
          <a:p>
            <a:r>
              <a:rPr lang="en-US" dirty="0"/>
              <a:t>If </a:t>
            </a:r>
            <a:r>
              <a:rPr lang="en-US" dirty="0" err="1" smtClean="0"/>
              <a:t>element.equals</a:t>
            </a:r>
            <a:r>
              <a:rPr lang="en-US" dirty="0" smtClean="0"/>
              <a:t>(</a:t>
            </a:r>
            <a:r>
              <a:rPr lang="en-US" b="1" dirty="0" err="1" smtClean="0"/>
              <a:t>previous</a:t>
            </a:r>
            <a:r>
              <a:rPr lang="en-US" dirty="0" err="1" smtClean="0"/>
              <a:t>Element</a:t>
            </a:r>
            <a:r>
              <a:rPr lang="en-US" dirty="0"/>
              <a:t>), remove element from the list</a:t>
            </a:r>
          </a:p>
          <a:p>
            <a:pPr marL="0" lvl="0" indent="0" fontAlgn="auto">
              <a:spcBef>
                <a:spcPts val="0"/>
              </a:spcBef>
              <a:spcAft>
                <a:spcPts val="0"/>
              </a:spcAft>
              <a:buNone/>
            </a:pPr>
            <a:endParaRPr lang="nb-NO" dirty="0"/>
          </a:p>
        </p:txBody>
      </p:sp>
      <p:pic>
        <p:nvPicPr>
          <p:cNvPr id="5" name="Bild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751" y="2838208"/>
            <a:ext cx="8479399" cy="2838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391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</a:t>
            </a:r>
            <a:endParaRPr lang="en-US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152400" y="1295399"/>
            <a:ext cx="8839200" cy="5376333"/>
          </a:xfrm>
        </p:spPr>
        <p:txBody>
          <a:bodyPr/>
          <a:lstStyle/>
          <a:p>
            <a:r>
              <a:rPr lang="en-US" sz="3600" dirty="0" smtClean="0"/>
              <a:t>Announcements/Exam logistics</a:t>
            </a:r>
          </a:p>
          <a:p>
            <a:r>
              <a:rPr lang="en-US" sz="3600" dirty="0" smtClean="0"/>
              <a:t>Graphics, Animation, Events</a:t>
            </a:r>
          </a:p>
          <a:p>
            <a:r>
              <a:rPr lang="en-US" sz="3600" dirty="0" smtClean="0"/>
              <a:t>1D Arrays</a:t>
            </a:r>
          </a:p>
          <a:p>
            <a:r>
              <a:rPr lang="en-US" sz="3600" dirty="0" smtClean="0"/>
              <a:t>2D Arrays</a:t>
            </a:r>
          </a:p>
          <a:p>
            <a:r>
              <a:rPr lang="en-US" sz="3600" dirty="0" err="1" smtClean="0"/>
              <a:t>ArrayList</a:t>
            </a:r>
            <a:endParaRPr lang="en-US" sz="3600" dirty="0" smtClean="0"/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endParaRPr lang="en-US" sz="3600" dirty="0" smtClean="0"/>
          </a:p>
          <a:p>
            <a:pPr marL="0" indent="0">
              <a:buNone/>
            </a:pPr>
            <a:r>
              <a:rPr lang="en-US" sz="3600" b="1" dirty="0" smtClean="0"/>
              <a:t>Next time: Final Exam Review 2</a:t>
            </a:r>
          </a:p>
        </p:txBody>
      </p:sp>
    </p:spTree>
    <p:extLst>
      <p:ext uri="{BB962C8B-B14F-4D97-AF65-F5344CB8AC3E}">
        <p14:creationId xmlns:p14="http://schemas.microsoft.com/office/powerpoint/2010/main" val="768812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Practicing for the final</a:t>
            </a:r>
            <a:endParaRPr lang="en-US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Review concepts you’re unsure of</a:t>
            </a:r>
            <a:endParaRPr lang="en-US" dirty="0"/>
          </a:p>
          <a:p>
            <a:r>
              <a:rPr lang="en-US" dirty="0"/>
              <a:t>Review concepts from previous </a:t>
            </a:r>
            <a:r>
              <a:rPr lang="en-US" dirty="0" smtClean="0"/>
              <a:t>assignments</a:t>
            </a:r>
          </a:p>
          <a:p>
            <a:r>
              <a:rPr lang="en-US" dirty="0" smtClean="0"/>
              <a:t>Do section problems</a:t>
            </a:r>
          </a:p>
          <a:p>
            <a:r>
              <a:rPr lang="en-US" dirty="0" smtClean="0"/>
              <a:t>Do practice final under real conditions</a:t>
            </a:r>
          </a:p>
          <a:p>
            <a:r>
              <a:rPr lang="en-US" dirty="0" smtClean="0">
                <a:hlinkClick r:id="rId2"/>
              </a:rPr>
              <a:t>codestepbystep.com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36150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 for today</a:t>
            </a:r>
            <a:endParaRPr lang="en-US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 smtClean="0">
                <a:solidFill>
                  <a:schemeClr val="bg1">
                    <a:lumMod val="75000"/>
                  </a:schemeClr>
                </a:solidFill>
              </a:rPr>
              <a:t>Announcements/Exam logistics</a:t>
            </a:r>
          </a:p>
          <a:p>
            <a:r>
              <a:rPr lang="en-US" sz="3600" dirty="0" smtClean="0"/>
              <a:t>Graphics, Animation, Events</a:t>
            </a:r>
          </a:p>
          <a:p>
            <a:r>
              <a:rPr lang="en-US" sz="3600" dirty="0" smtClean="0">
                <a:solidFill>
                  <a:schemeClr val="bg1">
                    <a:lumMod val="75000"/>
                  </a:schemeClr>
                </a:solidFill>
              </a:rPr>
              <a:t>1D Arrays</a:t>
            </a:r>
          </a:p>
          <a:p>
            <a:r>
              <a:rPr lang="en-US" sz="3600" dirty="0" smtClean="0">
                <a:solidFill>
                  <a:schemeClr val="bg1">
                    <a:lumMod val="75000"/>
                  </a:schemeClr>
                </a:solidFill>
              </a:rPr>
              <a:t>2D Arrays</a:t>
            </a:r>
          </a:p>
          <a:p>
            <a:r>
              <a:rPr lang="en-US" sz="3600" dirty="0" err="1" smtClean="0">
                <a:solidFill>
                  <a:schemeClr val="bg1">
                    <a:lumMod val="75000"/>
                  </a:schemeClr>
                </a:solidFill>
              </a:rPr>
              <a:t>ArrayList</a:t>
            </a:r>
            <a:endParaRPr lang="en-US" sz="36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2192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Graphics</a:t>
            </a:r>
            <a:endParaRPr lang="en-US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Look at lecture slides for lists of different </a:t>
            </a:r>
            <a:r>
              <a:rPr lang="en-US" dirty="0" err="1" smtClean="0"/>
              <a:t>GObject</a:t>
            </a:r>
            <a:r>
              <a:rPr lang="en-US" dirty="0" smtClean="0"/>
              <a:t> types and their methods</a:t>
            </a:r>
          </a:p>
          <a:p>
            <a:r>
              <a:rPr lang="en-US" dirty="0" smtClean="0"/>
              <a:t>Remember: the x and y of </a:t>
            </a:r>
            <a:r>
              <a:rPr lang="en-US" dirty="0" err="1" smtClean="0"/>
              <a:t>GRect</a:t>
            </a:r>
            <a:r>
              <a:rPr lang="en-US" dirty="0" smtClean="0"/>
              <a:t>, </a:t>
            </a:r>
            <a:r>
              <a:rPr lang="en-US" dirty="0" err="1" smtClean="0"/>
              <a:t>GOval</a:t>
            </a:r>
            <a:r>
              <a:rPr lang="en-US" dirty="0" smtClean="0"/>
              <a:t>, etc. Is their </a:t>
            </a:r>
            <a:r>
              <a:rPr lang="en-US" b="1" dirty="0" smtClean="0"/>
              <a:t>upper left corner</a:t>
            </a:r>
            <a:r>
              <a:rPr lang="en-US" dirty="0" smtClean="0"/>
              <a:t>, but the x and y of </a:t>
            </a:r>
            <a:r>
              <a:rPr lang="en-US" dirty="0" err="1" smtClean="0"/>
              <a:t>GLabel</a:t>
            </a:r>
            <a:r>
              <a:rPr lang="en-US" dirty="0" smtClean="0"/>
              <a:t> is its </a:t>
            </a:r>
            <a:r>
              <a:rPr lang="en-US" b="1" dirty="0" smtClean="0"/>
              <a:t>leftmost baseline coordinate</a:t>
            </a:r>
            <a:r>
              <a:rPr lang="en-US" dirty="0" smtClean="0"/>
              <a:t>.</a:t>
            </a:r>
          </a:p>
          <a:p>
            <a:r>
              <a:rPr lang="en-US" dirty="0" smtClean="0"/>
              <a:t>Remember for labels: </a:t>
            </a:r>
            <a:r>
              <a:rPr lang="en-US" b="1" dirty="0" err="1" smtClean="0"/>
              <a:t>getHeight</a:t>
            </a:r>
            <a:r>
              <a:rPr lang="en-US" b="1" dirty="0" smtClean="0"/>
              <a:t>() = </a:t>
            </a:r>
            <a:r>
              <a:rPr lang="en-US" b="1" dirty="0" err="1" smtClean="0"/>
              <a:t>getAscent</a:t>
            </a:r>
            <a:r>
              <a:rPr lang="en-US" b="1" dirty="0" smtClean="0"/>
              <a:t>() + </a:t>
            </a:r>
            <a:r>
              <a:rPr lang="en-US" b="1" dirty="0" err="1" smtClean="0"/>
              <a:t>getDescent</a:t>
            </a:r>
            <a:r>
              <a:rPr lang="en-US" b="1" dirty="0" smtClean="0"/>
              <a:t>()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4" name="Bild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8788" y="3687148"/>
            <a:ext cx="6246423" cy="2942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869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Animation</a:t>
            </a:r>
            <a:endParaRPr lang="en-US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Standard format for animation code: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olidFill>
                  <a:srgbClr val="931A68"/>
                </a:solidFill>
                <a:latin typeface="Consolas" charset="0"/>
                <a:ea typeface="Consolas" charset="0"/>
                <a:cs typeface="Consolas" charset="0"/>
              </a:rPr>
              <a:t>while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(</a:t>
            </a:r>
            <a:r>
              <a:rPr lang="en-US" b="1" i="1" dirty="0" smtClean="0">
                <a:latin typeface="Consolas" charset="0"/>
                <a:ea typeface="Consolas" charset="0"/>
                <a:cs typeface="Consolas" charset="0"/>
              </a:rPr>
              <a:t>condition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) {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b="1" i="1" dirty="0" smtClean="0">
                <a:latin typeface="Consolas" charset="0"/>
                <a:ea typeface="Consolas" charset="0"/>
                <a:cs typeface="Consolas" charset="0"/>
              </a:rPr>
              <a:t>update graphics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b="1" i="1" dirty="0" smtClean="0">
                <a:latin typeface="Consolas" charset="0"/>
                <a:ea typeface="Consolas" charset="0"/>
                <a:cs typeface="Consolas" charset="0"/>
              </a:rPr>
              <a:t>perform checks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	pause(</a:t>
            </a:r>
            <a:r>
              <a:rPr lang="en-US" dirty="0" smtClean="0">
                <a:solidFill>
                  <a:srgbClr val="0326CC"/>
                </a:solidFill>
                <a:latin typeface="Consolas" charset="0"/>
                <a:ea typeface="Consolas" charset="0"/>
                <a:cs typeface="Consolas" charset="0"/>
              </a:rPr>
              <a:t>PAUSE_TIME</a:t>
            </a:r>
            <a:r>
              <a:rPr lang="en-US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  <a:endParaRPr lang="en-US" dirty="0" smtClean="0">
              <a:solidFill>
                <a:srgbClr val="0326CC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}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70831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Events</a:t>
            </a:r>
            <a:endParaRPr lang="en-US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ways for Java to run your code: from run() and from event handlers (</a:t>
            </a:r>
            <a:r>
              <a:rPr lang="en-US" dirty="0" err="1" smtClean="0"/>
              <a:t>mouseClicked</a:t>
            </a:r>
            <a:r>
              <a:rPr lang="en-US" dirty="0" smtClean="0"/>
              <a:t>, </a:t>
            </a:r>
            <a:r>
              <a:rPr lang="en-US" dirty="0" err="1" smtClean="0"/>
              <a:t>mouseMoved</a:t>
            </a:r>
            <a:r>
              <a:rPr lang="en-US" dirty="0" smtClean="0"/>
              <a:t>, </a:t>
            </a:r>
            <a:r>
              <a:rPr lang="en-US" dirty="0" err="1" smtClean="0"/>
              <a:t>actionPerformed</a:t>
            </a:r>
            <a:r>
              <a:rPr lang="en-US" dirty="0" smtClean="0"/>
              <a:t>, etc.)</a:t>
            </a:r>
          </a:p>
          <a:p>
            <a:r>
              <a:rPr lang="en-US" dirty="0" smtClean="0"/>
              <a:t>Event handlers must have exactly the specified signature otherwise they won’t work!</a:t>
            </a:r>
            <a:endParaRPr lang="en-US" dirty="0"/>
          </a:p>
          <a:p>
            <a:pPr marL="344487" lvl="1" indent="0">
              <a:buNone/>
            </a:pPr>
            <a:r>
              <a:rPr lang="en-US" dirty="0"/>
              <a:t>	</a:t>
            </a:r>
            <a:r>
              <a:rPr lang="en-US" dirty="0" smtClean="0"/>
              <a:t>e.g.  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public void </a:t>
            </a:r>
            <a:r>
              <a:rPr lang="en-US" b="1" dirty="0" err="1" smtClean="0">
                <a:latin typeface="Consolas" charset="0"/>
                <a:ea typeface="Consolas" charset="0"/>
                <a:cs typeface="Consolas" charset="0"/>
              </a:rPr>
              <a:t>mouseClicked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b="1" dirty="0" err="1" smtClean="0">
                <a:latin typeface="Consolas" charset="0"/>
                <a:ea typeface="Consolas" charset="0"/>
                <a:cs typeface="Consolas" charset="0"/>
              </a:rPr>
              <a:t>MouseEvent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 e)</a:t>
            </a:r>
            <a:endParaRPr lang="en-US" b="1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If you need to modify something in an event handler that you use elsewhere in your code, it should be an instance variable (e.g. paddle in Breakout!)</a:t>
            </a:r>
          </a:p>
        </p:txBody>
      </p:sp>
    </p:spTree>
    <p:extLst>
      <p:ext uri="{BB962C8B-B14F-4D97-AF65-F5344CB8AC3E}">
        <p14:creationId xmlns:p14="http://schemas.microsoft.com/office/powerpoint/2010/main" val="436600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arkRedTop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Tahom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DarkRedTop" id="{ED291D7B-52D5-7F4D-8D0F-478BBECA120D}" vid="{49A1DCBC-0F56-6B46-960A-7A45F67CC7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DarkRedTop</Template>
  <TotalTime>8247</TotalTime>
  <Words>1922</Words>
  <Application>Microsoft Macintosh PowerPoint</Application>
  <PresentationFormat>Skjermfremvisning (4:3)</PresentationFormat>
  <Paragraphs>490</Paragraphs>
  <Slides>47</Slides>
  <Notes>3</Notes>
  <HiddenSlides>0</HiddenSlides>
  <MMClips>0</MMClips>
  <ScaleCrop>false</ScaleCrop>
  <HeadingPairs>
    <vt:vector size="6" baseType="variant">
      <vt:variant>
        <vt:lpstr>Brukte skrifter</vt:lpstr>
      </vt:variant>
      <vt:variant>
        <vt:i4>6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47</vt:i4>
      </vt:variant>
    </vt:vector>
  </HeadingPairs>
  <TitlesOfParts>
    <vt:vector size="54" baseType="lpstr">
      <vt:lpstr>Andale Mono</vt:lpstr>
      <vt:lpstr>Calibri</vt:lpstr>
      <vt:lpstr>Consolas</vt:lpstr>
      <vt:lpstr>Tahoma</vt:lpstr>
      <vt:lpstr>Verdana</vt:lpstr>
      <vt:lpstr>Arial</vt:lpstr>
      <vt:lpstr>DarkRedTop</vt:lpstr>
      <vt:lpstr>CS 106A, Lecture 27 Final Exam Review 1</vt:lpstr>
      <vt:lpstr>Plan for today</vt:lpstr>
      <vt:lpstr>Plan for today</vt:lpstr>
      <vt:lpstr>Final exam</vt:lpstr>
      <vt:lpstr>Practicing for the final</vt:lpstr>
      <vt:lpstr>Plan for today</vt:lpstr>
      <vt:lpstr>Graphics</vt:lpstr>
      <vt:lpstr>Animation</vt:lpstr>
      <vt:lpstr>Events</vt:lpstr>
      <vt:lpstr>Demo: Seeker</vt:lpstr>
      <vt:lpstr>Seeker</vt:lpstr>
      <vt:lpstr>Instance variables</vt:lpstr>
      <vt:lpstr>run()</vt:lpstr>
      <vt:lpstr>run()</vt:lpstr>
      <vt:lpstr>initTarget()</vt:lpstr>
      <vt:lpstr>initSeeker()</vt:lpstr>
      <vt:lpstr>run()</vt:lpstr>
      <vt:lpstr>seek()</vt:lpstr>
      <vt:lpstr>moveAmount()</vt:lpstr>
      <vt:lpstr>mouseClicked()</vt:lpstr>
      <vt:lpstr>Plan for today</vt:lpstr>
      <vt:lpstr>1D Arrays</vt:lpstr>
      <vt:lpstr>Program traces</vt:lpstr>
      <vt:lpstr>Trace</vt:lpstr>
      <vt:lpstr>Trace</vt:lpstr>
      <vt:lpstr>Extra 1D Array problem</vt:lpstr>
      <vt:lpstr>Plan for today</vt:lpstr>
      <vt:lpstr>2D Arrays = Arrays of Arrays!</vt:lpstr>
      <vt:lpstr>Chess</vt:lpstr>
      <vt:lpstr>knightCanMove()</vt:lpstr>
      <vt:lpstr>knightCanMove()</vt:lpstr>
      <vt:lpstr>knightCanMove()</vt:lpstr>
      <vt:lpstr>knightCanMove()</vt:lpstr>
      <vt:lpstr>knightCanMove()</vt:lpstr>
      <vt:lpstr>knightCanMove()</vt:lpstr>
      <vt:lpstr>knightCanMove()</vt:lpstr>
      <vt:lpstr>knightCanMove()</vt:lpstr>
      <vt:lpstr>knightCanMove()</vt:lpstr>
      <vt:lpstr>knightCanMove()</vt:lpstr>
      <vt:lpstr>knightCanMove()</vt:lpstr>
      <vt:lpstr>Plan for today</vt:lpstr>
      <vt:lpstr>ArrayList</vt:lpstr>
      <vt:lpstr>Array vs ArrayList</vt:lpstr>
      <vt:lpstr>deleteDuplicates()</vt:lpstr>
      <vt:lpstr>deleteDuplicates</vt:lpstr>
      <vt:lpstr>deleteDuplicatesReverse</vt:lpstr>
      <vt:lpstr>Recap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Nick Troccoli</dc:creator>
  <cp:lastModifiedBy>Aleksander Dash</cp:lastModifiedBy>
  <cp:revision>894</cp:revision>
  <cp:lastPrinted>2017-08-08T08:58:53Z</cp:lastPrinted>
  <dcterms:created xsi:type="dcterms:W3CDTF">2017-04-27T05:20:22Z</dcterms:created>
  <dcterms:modified xsi:type="dcterms:W3CDTF">2017-08-14T17:43:27Z</dcterms:modified>
</cp:coreProperties>
</file>