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431" r:id="rId3"/>
    <p:sldId id="707" r:id="rId4"/>
    <p:sldId id="834" r:id="rId5"/>
    <p:sldId id="763" r:id="rId6"/>
    <p:sldId id="765" r:id="rId7"/>
    <p:sldId id="766" r:id="rId8"/>
    <p:sldId id="767" r:id="rId9"/>
    <p:sldId id="840" r:id="rId10"/>
    <p:sldId id="772" r:id="rId11"/>
    <p:sldId id="775" r:id="rId12"/>
    <p:sldId id="776" r:id="rId13"/>
    <p:sldId id="801" r:id="rId14"/>
    <p:sldId id="802" r:id="rId15"/>
    <p:sldId id="781" r:id="rId16"/>
    <p:sldId id="778" r:id="rId17"/>
    <p:sldId id="780" r:id="rId18"/>
    <p:sldId id="785" r:id="rId19"/>
    <p:sldId id="835" r:id="rId20"/>
    <p:sldId id="786" r:id="rId21"/>
    <p:sldId id="787" r:id="rId22"/>
    <p:sldId id="798" r:id="rId23"/>
    <p:sldId id="799" r:id="rId24"/>
    <p:sldId id="800" r:id="rId25"/>
    <p:sldId id="836" r:id="rId26"/>
    <p:sldId id="824" r:id="rId27"/>
    <p:sldId id="803" r:id="rId28"/>
    <p:sldId id="804" r:id="rId29"/>
    <p:sldId id="805" r:id="rId30"/>
    <p:sldId id="806" r:id="rId31"/>
    <p:sldId id="807" r:id="rId32"/>
    <p:sldId id="808" r:id="rId33"/>
    <p:sldId id="809" r:id="rId34"/>
    <p:sldId id="810" r:id="rId35"/>
    <p:sldId id="811" r:id="rId36"/>
    <p:sldId id="812" r:id="rId37"/>
    <p:sldId id="813" r:id="rId38"/>
    <p:sldId id="814" r:id="rId39"/>
    <p:sldId id="815" r:id="rId40"/>
    <p:sldId id="828" r:id="rId41"/>
    <p:sldId id="827" r:id="rId42"/>
    <p:sldId id="829" r:id="rId43"/>
    <p:sldId id="830" r:id="rId44"/>
    <p:sldId id="831" r:id="rId45"/>
    <p:sldId id="816" r:id="rId46"/>
    <p:sldId id="817" r:id="rId47"/>
    <p:sldId id="818" r:id="rId48"/>
    <p:sldId id="819" r:id="rId49"/>
    <p:sldId id="820" r:id="rId50"/>
    <p:sldId id="821" r:id="rId51"/>
    <p:sldId id="822" r:id="rId52"/>
    <p:sldId id="823" r:id="rId53"/>
    <p:sldId id="837" r:id="rId54"/>
    <p:sldId id="825" r:id="rId55"/>
    <p:sldId id="838" r:id="rId56"/>
    <p:sldId id="832" r:id="rId57"/>
    <p:sldId id="833" r:id="rId58"/>
    <p:sldId id="839" r:id="rId59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5B17CCC-18FC-054B-9476-25007078A7C5}">
          <p14:sldIdLst>
            <p14:sldId id="256"/>
            <p14:sldId id="431"/>
            <p14:sldId id="707"/>
          </p14:sldIdLst>
        </p14:section>
        <p14:section name="Recap" id="{01AD856B-B237-624C-832B-112AD1BB1088}">
          <p14:sldIdLst>
            <p14:sldId id="834"/>
            <p14:sldId id="763"/>
            <p14:sldId id="765"/>
            <p14:sldId id="766"/>
            <p14:sldId id="767"/>
            <p14:sldId id="840"/>
            <p14:sldId id="772"/>
            <p14:sldId id="775"/>
            <p14:sldId id="776"/>
            <p14:sldId id="801"/>
            <p14:sldId id="802"/>
            <p14:sldId id="781"/>
            <p14:sldId id="778"/>
            <p14:sldId id="780"/>
            <p14:sldId id="785"/>
          </p14:sldIdLst>
        </p14:section>
        <p14:section name="Looping over strings" id="{C51BD93C-B62F-3C41-A191-B61699F1DD32}">
          <p14:sldIdLst>
            <p14:sldId id="835"/>
            <p14:sldId id="786"/>
            <p14:sldId id="787"/>
            <p14:sldId id="798"/>
            <p14:sldId id="799"/>
            <p14:sldId id="800"/>
          </p14:sldIdLst>
        </p14:section>
        <p14:section name="Reverse" id="{359A4F83-1898-E446-A659-9240147BB040}">
          <p14:sldIdLst>
            <p14:sldId id="836"/>
            <p14:sldId id="824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28"/>
            <p14:sldId id="827"/>
            <p14:sldId id="829"/>
            <p14:sldId id="830"/>
            <p14:sldId id="831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</p14:sldIdLst>
        </p14:section>
        <p14:section name="Palindromes" id="{6AE43278-3357-7346-84D7-6234899549F6}">
          <p14:sldIdLst>
            <p14:sldId id="837"/>
            <p14:sldId id="825"/>
          </p14:sldIdLst>
        </p14:section>
        <p14:section name="Caesar Cipher" id="{DCB7A942-3C53-594B-819E-8F723A964FEF}">
          <p14:sldIdLst>
            <p14:sldId id="838"/>
            <p14:sldId id="832"/>
            <p14:sldId id="833"/>
            <p14:sldId id="8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8C1515"/>
    <a:srgbClr val="FF9300"/>
    <a:srgbClr val="DDDDDD"/>
    <a:srgbClr val="008000"/>
    <a:srgbClr val="F8F8F8"/>
    <a:srgbClr val="FF9999"/>
    <a:srgbClr val="FFFFC0"/>
    <a:srgbClr val="FFFF8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02" autoAdjust="0"/>
    <p:restoredTop sz="90248" autoAdjust="0"/>
  </p:normalViewPr>
  <p:slideViewPr>
    <p:cSldViewPr>
      <p:cViewPr>
        <p:scale>
          <a:sx n="166" d="100"/>
          <a:sy n="166" d="100"/>
        </p:scale>
        <p:origin x="2432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7488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char ‘A’ is different</a:t>
            </a:r>
            <a:r>
              <a:rPr lang="en-US" baseline="0" dirty="0" smtClean="0"/>
              <a:t> from string “A”!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1725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Next slide NEW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5990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char ‘A’ is different</a:t>
            </a:r>
            <a:r>
              <a:rPr lang="en-US" baseline="0" dirty="0" smtClean="0"/>
              <a:t> from string “A”!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23118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have to name them these, just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7147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27604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new string on the right, putting</a:t>
            </a:r>
            <a:r>
              <a:rPr lang="en-US" baseline="0" dirty="0" smtClean="0"/>
              <a:t> it in variable on the left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4640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new string on the right, putting</a:t>
            </a:r>
            <a:r>
              <a:rPr lang="en-US" baseline="0" dirty="0" smtClean="0"/>
              <a:t> it in variable on the left</a:t>
            </a:r>
          </a:p>
          <a:p>
            <a:r>
              <a:rPr lang="en-US" baseline="0" dirty="0" smtClean="0"/>
              <a:t>If time: count upper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58417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new string on the right, putting</a:t>
            </a:r>
            <a:r>
              <a:rPr lang="en-US" baseline="0" dirty="0" smtClean="0"/>
              <a:t> it in variable on the left</a:t>
            </a:r>
          </a:p>
          <a:p>
            <a:r>
              <a:rPr lang="en-US" baseline="0" dirty="0" smtClean="0"/>
              <a:t>If time: count upper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1993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new string on the right, putting</a:t>
            </a:r>
            <a:r>
              <a:rPr lang="en-US" baseline="0" dirty="0" smtClean="0"/>
              <a:t> it in variable on the left</a:t>
            </a:r>
          </a:p>
          <a:p>
            <a:r>
              <a:rPr lang="en-US" baseline="0" dirty="0" smtClean="0"/>
              <a:t>If time: count upper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93686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4563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1202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pair 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68623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E1D503-D90C-7746-83DB-59EBA3FADCB3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73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73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604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E1D503-D90C-7746-83DB-59EBA3FADCB3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73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73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22453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CFCAEE-7E08-1A4E-85A3-5FCED407BBA1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83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83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5690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29614C-718F-0F40-AE26-D4903BCE7B72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93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93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9718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B1F4E1-DF62-0043-85DE-BC177FD0D33D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604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04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90276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4F736E-205C-974A-8C9F-995B1EDC724E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614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0031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5C2DFC-1771-CB42-9EBF-6B58555CA6B0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624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24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17181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755FED-A67E-4545-8D07-BF36B9A81424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634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34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24986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2FAFFD-54A5-5C43-89A9-8C617D6BABF5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645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45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695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OAE for Midterm</a:t>
            </a:r>
          </a:p>
          <a:p>
            <a:r>
              <a:rPr lang="en-US" dirty="0" smtClean="0"/>
              <a:t>Style</a:t>
            </a:r>
            <a:r>
              <a:rPr lang="en-US" baseline="0" dirty="0" smtClean="0"/>
              <a:t> guide update</a:t>
            </a:r>
          </a:p>
          <a:p>
            <a:r>
              <a:rPr lang="en-US" baseline="0" dirty="0" smtClean="0"/>
              <a:t>Lecture 7 slides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71932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5D9D03-3CEA-1D47-9241-BDE57E767060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655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55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091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9F40B2-78F2-4D4E-B231-C184015E0421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665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65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9188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CD938C-B3EB-8E49-A814-99B46C31E8C2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675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75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26617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47289C-6318-5B49-AC61-641A0E8D5727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686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86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7640" rIns="0" bIns="0"/>
          <a:lstStyle/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dirty="0">
              <a:latin typeface="Arial" charset="0"/>
              <a:ea typeface="Droid Sans Fallback" charset="0"/>
              <a:cs typeface="Droid Sans Fallb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435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new string on the right, putting</a:t>
            </a:r>
            <a:r>
              <a:rPr lang="en-US" baseline="0" dirty="0" smtClean="0"/>
              <a:t> it in variable on the left</a:t>
            </a:r>
          </a:p>
          <a:p>
            <a:r>
              <a:rPr lang="en-US" baseline="0" dirty="0" smtClean="0"/>
              <a:t>If time: count upper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636797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new string on the right, putting</a:t>
            </a:r>
            <a:r>
              <a:rPr lang="en-US" baseline="0" dirty="0" smtClean="0"/>
              <a:t> it in variable on the left</a:t>
            </a:r>
          </a:p>
          <a:p>
            <a:r>
              <a:rPr lang="en-US" baseline="0" dirty="0" smtClean="0"/>
              <a:t>If time: count upper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90700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new string on the right, putting</a:t>
            </a:r>
            <a:r>
              <a:rPr lang="en-US" baseline="0" dirty="0" smtClean="0"/>
              <a:t> it in variable on the left</a:t>
            </a:r>
          </a:p>
          <a:p>
            <a:r>
              <a:rPr lang="en-US" baseline="0" dirty="0" smtClean="0"/>
              <a:t>If time: count upper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76412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new string on the right, putting</a:t>
            </a:r>
            <a:r>
              <a:rPr lang="en-US" baseline="0" dirty="0" smtClean="0"/>
              <a:t> it in variable on the left</a:t>
            </a:r>
          </a:p>
          <a:p>
            <a:r>
              <a:rPr lang="en-US" baseline="0" dirty="0" smtClean="0"/>
              <a:t>If time: count upper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511734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new string on the right, putting</a:t>
            </a:r>
            <a:r>
              <a:rPr lang="en-US" baseline="0" dirty="0" smtClean="0"/>
              <a:t> it in variable on the left</a:t>
            </a:r>
          </a:p>
          <a:p>
            <a:r>
              <a:rPr lang="en-US" baseline="0" dirty="0" smtClean="0"/>
              <a:t>If time: count upper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68166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EC69FE-81D4-8C45-95E1-3A31A6D1608E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696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96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709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99030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1A415C-2E69-704B-BC43-0E0EED519595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7065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06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92820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53140F-ACD4-7D46-A715-CFAD3BC2316E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716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6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32126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17E059-043F-2947-A0EE-8544F99C7EBC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727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27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0756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D7CD49-EB6A-AB40-8F66-F04D7E18F584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737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37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66276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453470-B289-2942-93F3-AB95E23C3F5D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747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47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62210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B4EB16-0D76-FC4F-ADB5-4167C6C1C4A5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757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57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5509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11200"/>
            <a:ext cx="4605338" cy="34544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8800"/>
            <a:ext cx="5029200" cy="40640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6766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13031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pair share, then live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300693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8851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Surrounded by single quotes</a:t>
            </a:r>
          </a:p>
          <a:p>
            <a:r>
              <a:rPr lang="en-US" smtClean="0"/>
              <a:t>Can’t</a:t>
            </a:r>
            <a:r>
              <a:rPr lang="en-US" baseline="0" smtClean="0"/>
              <a:t> </a:t>
            </a:r>
            <a:r>
              <a:rPr lang="en-US" baseline="0" dirty="0" smtClean="0"/>
              <a:t>get char from user </a:t>
            </a:r>
            <a:r>
              <a:rPr lang="mr-IN" baseline="0" dirty="0" smtClean="0"/>
              <a:t>–</a:t>
            </a:r>
            <a:r>
              <a:rPr lang="en-US" baseline="0" dirty="0" smtClean="0"/>
              <a:t> but can get string, which we’ll see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77791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11200"/>
            <a:ext cx="4605338" cy="345440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8800"/>
            <a:ext cx="5029200" cy="40640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Live code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3641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11200"/>
            <a:ext cx="4605338" cy="345440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8800"/>
            <a:ext cx="5029200" cy="40640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7497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7597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3753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all</a:t>
            </a:r>
            <a:r>
              <a:rPr lang="en-US" baseline="0" dirty="0" smtClean="0"/>
              <a:t> integer operators we have learned about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193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Casting just like in a play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Casts</a:t>
            </a:r>
            <a:r>
              <a:rPr lang="en-US" baseline="0" dirty="0" smtClean="0"/>
              <a:t> just the first term it sees!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Don</a:t>
            </a:r>
            <a:r>
              <a:rPr lang="mr-IN" baseline="0" dirty="0" smtClean="0"/>
              <a:t>’</a:t>
            </a:r>
            <a:r>
              <a:rPr lang="en-US" baseline="0" dirty="0" smtClean="0"/>
              <a:t>t need to always cast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Also some Character methods, but they look weird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2563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3548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 userDrawn="1"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>
                <a:latin typeface="Calibri" charset="0"/>
              </a:rPr>
              <a:t>This document is copyright (C) Stanford Computer Science and Marty Stepp, licensed under Creative Commons Attribution 2.5 License.  All rights reserved.</a:t>
            </a:r>
            <a:br>
              <a:rPr lang="en-US" altLang="x-none" sz="800">
                <a:latin typeface="Calibri" charset="0"/>
              </a:rPr>
            </a:br>
            <a:r>
              <a:rPr lang="en-US" altLang="x-none" sz="800">
                <a:latin typeface="Calibri" charset="0"/>
              </a:rPr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0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4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82209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97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7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0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30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8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1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1039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CS 106A, Lecture </a:t>
            </a:r>
            <a:r>
              <a:rPr lang="en-US" altLang="x-none" dirty="0" smtClean="0"/>
              <a:t>9</a:t>
            </a:r>
            <a:r>
              <a:rPr lang="en-US" altLang="x-none" dirty="0"/>
              <a:t/>
            </a:r>
            <a:br>
              <a:rPr lang="en-US" altLang="x-none" dirty="0"/>
            </a:br>
            <a:r>
              <a:rPr lang="en-US" altLang="x-none" sz="3400" dirty="0" smtClean="0"/>
              <a:t>Problem-Solving with Strings</a:t>
            </a:r>
            <a:endParaRPr lang="en-US" altLang="x-none" sz="3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 smtClean="0"/>
              <a:t>Java Ch. 8.5</a:t>
            </a:r>
            <a:endParaRPr lang="en-US" altLang="x-none" sz="15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Methods</a:t>
            </a:r>
            <a:endParaRPr lang="en-US" dirty="0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396842"/>
              </p:ext>
            </p:extLst>
          </p:nvPr>
        </p:nvGraphicFramePr>
        <p:xfrm>
          <a:off x="76200" y="1371600"/>
          <a:ext cx="8953500" cy="3921444"/>
        </p:xfrm>
        <a:graphic>
          <a:graphicData uri="http://schemas.openxmlformats.org/drawingml/2006/table">
            <a:tbl>
              <a:tblPr/>
              <a:tblGrid>
                <a:gridCol w="3581400"/>
                <a:gridCol w="5372100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Character.isDigit(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true if </a:t>
                      </a: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is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'0'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through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'9'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Character.isLetter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true if </a:t>
                      </a: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is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through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'z'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or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through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'Z'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Character.isLetterOrDigit</a:t>
                      </a:r>
                      <a:r>
                        <a:rPr kumimoji="0" lang="en-US" altLang="x-non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true if </a:t>
                      </a:r>
                      <a:r>
                        <a:rPr kumimoji="0" lang="en-US" altLang="x-none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is 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through 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'z'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through 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'Z' or '0'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through 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'9' 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Character.isLowerCase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true if </a:t>
                      </a: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is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through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'z'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Character.isUpperCase(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true if </a:t>
                      </a: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is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through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'Z'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Character.toLowerCase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lowercase equivalent of a letter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Character.toUpperCase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uppercase equivalent of a letter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Character.isWhitespace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true if </a:t>
                      </a:r>
                      <a:r>
                        <a:rPr kumimoji="0" lang="en-US" altLang="x-none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is a space, tab, new line,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79680" y="5410200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Remember: these </a:t>
            </a:r>
            <a:r>
              <a:rPr lang="en-US" sz="2600" b="1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return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the new char, they cannot modify an existing char!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80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Strings</a:t>
            </a:r>
            <a:endParaRPr lang="en-US" altLang="x-none" dirty="0"/>
          </a:p>
        </p:txBody>
      </p:sp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x-none" sz="3000" dirty="0" smtClean="0"/>
              <a:t>A </a:t>
            </a:r>
            <a:r>
              <a:rPr lang="en-US" altLang="x-none" sz="3000" b="1" dirty="0" smtClean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altLang="x-none" sz="3000" dirty="0" smtClean="0"/>
              <a:t> is a variable type representing a sequence of characters.</a:t>
            </a:r>
          </a:p>
          <a:p>
            <a:pPr marL="0" indent="0">
              <a:buNone/>
            </a:pPr>
            <a:endParaRPr lang="en-US" altLang="x-none" sz="3000" dirty="0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smtClean="0">
                <a:latin typeface="Consolas" charset="0"/>
              </a:rPr>
              <a:t>String </a:t>
            </a:r>
            <a:r>
              <a:rPr lang="en-US" altLang="x-none" dirty="0">
                <a:latin typeface="Consolas" charset="0"/>
              </a:rPr>
              <a:t>text = "Hi </a:t>
            </a:r>
            <a:r>
              <a:rPr lang="en-US" altLang="x-none" dirty="0" smtClean="0">
                <a:latin typeface="Consolas" charset="0"/>
              </a:rPr>
              <a:t>parents!";</a:t>
            </a:r>
            <a:endParaRPr lang="en-US" altLang="x-none" dirty="0">
              <a:latin typeface="Consolas" charset="0"/>
            </a:endParaRPr>
          </a:p>
          <a:p>
            <a:pPr lvl="1"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/>
            <a:r>
              <a:rPr lang="en-US" altLang="x-none" dirty="0" smtClean="0"/>
              <a:t>Each character is assigned an </a:t>
            </a:r>
            <a:r>
              <a:rPr lang="en-US" altLang="x-none" i="1" dirty="0" smtClean="0"/>
              <a:t>index</a:t>
            </a:r>
            <a:r>
              <a:rPr lang="en-US" altLang="x-none" dirty="0" smtClean="0"/>
              <a:t>, going from 0 to length-1</a:t>
            </a:r>
          </a:p>
          <a:p>
            <a:pPr lvl="1"/>
            <a:r>
              <a:rPr lang="en-US" altLang="x-none" dirty="0" smtClean="0"/>
              <a:t>There is a </a:t>
            </a:r>
            <a:r>
              <a:rPr lang="en-US" altLang="x-none" b="1" dirty="0" smtClean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altLang="x-none" dirty="0" smtClean="0"/>
              <a:t> at each index</a:t>
            </a:r>
            <a:endParaRPr lang="en-US" altLang="x-none" dirty="0"/>
          </a:p>
          <a:p>
            <a:pPr>
              <a:buFontTx/>
              <a:buNone/>
            </a:pPr>
            <a:endParaRPr lang="en-US" altLang="x-none" dirty="0"/>
          </a:p>
        </p:txBody>
      </p:sp>
      <p:graphicFrame>
        <p:nvGraphicFramePr>
          <p:cNvPr id="1266751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317798"/>
              </p:ext>
            </p:extLst>
          </p:nvPr>
        </p:nvGraphicFramePr>
        <p:xfrm>
          <a:off x="152400" y="3352800"/>
          <a:ext cx="8534403" cy="830263"/>
        </p:xfrm>
        <a:graphic>
          <a:graphicData uri="http://schemas.openxmlformats.org/drawingml/2006/table">
            <a:tbl>
              <a:tblPr/>
              <a:tblGrid>
                <a:gridCol w="1389819"/>
                <a:gridCol w="650618"/>
                <a:gridCol w="650618"/>
                <a:gridCol w="649092"/>
                <a:gridCol w="649091"/>
                <a:gridCol w="649092"/>
                <a:gridCol w="650618"/>
                <a:gridCol w="649091"/>
                <a:gridCol w="649091"/>
                <a:gridCol w="649091"/>
                <a:gridCol w="649091"/>
                <a:gridCol w="649091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character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'i'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'p'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'n'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't'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's'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6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sz="3200" i="1" u="sng" dirty="0" smtClean="0">
                <a:ea typeface="Arial" charset="0"/>
                <a:cs typeface="Arial" charset="0"/>
              </a:rPr>
              <a:t>Remember</a:t>
            </a:r>
            <a:r>
              <a:rPr lang="en-US" altLang="x-none" sz="3200" dirty="0" smtClean="0">
                <a:ea typeface="Arial" charset="0"/>
                <a:cs typeface="Arial" charset="0"/>
              </a:rPr>
              <a:t>: chars and length-1 strings are different!</a:t>
            </a:r>
          </a:p>
          <a:p>
            <a:pPr>
              <a:buFontTx/>
              <a:buNone/>
            </a:pPr>
            <a:endParaRPr lang="en-US" altLang="x-none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char </a:t>
            </a:r>
            <a:r>
              <a:rPr lang="en-US" altLang="x-none" dirty="0" err="1" smtClean="0">
                <a:latin typeface="Courier" charset="0"/>
                <a:ea typeface="Courier" charset="0"/>
                <a:cs typeface="Courier" charset="0"/>
              </a:rPr>
              <a:t>ch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 = 'A' </a:t>
            </a:r>
            <a:r>
              <a:rPr lang="en-US" altLang="x-none" b="1" dirty="0" smtClean="0">
                <a:latin typeface="Arial" charset="0"/>
                <a:ea typeface="Arial" charset="0"/>
                <a:cs typeface="Arial" charset="0"/>
              </a:rPr>
              <a:t>DIFFERENT FROM  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altLang="x-none" dirty="0" err="1" smtClean="0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 = "A"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vs. Chars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2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altLang="x-none" dirty="0" err="1" smtClean="0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x-none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"Hello, world!"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>
              <a:buFontTx/>
              <a:buNone/>
            </a:pP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String empty = </a:t>
            </a:r>
            <a:r>
              <a:rPr lang="en-US" altLang="x-none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>
              <a:buFontTx/>
              <a:buNone/>
            </a:pPr>
            <a:r>
              <a:rPr lang="en-US" altLang="x-none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x-none" dirty="0" err="1" smtClean="0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>
              <a:buFontTx/>
              <a:buNone/>
            </a:pP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altLang="x-none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Read in text from the user</a:t>
            </a:r>
          </a:p>
          <a:p>
            <a:pPr>
              <a:buFontTx/>
              <a:buNone/>
            </a:pP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String name = </a:t>
            </a:r>
            <a:r>
              <a:rPr lang="en-US" altLang="x-none" dirty="0" err="1" smtClean="0">
                <a:latin typeface="Courier" charset="0"/>
                <a:ea typeface="Courier" charset="0"/>
                <a:cs typeface="Courier" charset="0"/>
              </a:rPr>
              <a:t>readLine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x-none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"What is your name? "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>
              <a:buFontTx/>
              <a:buNone/>
            </a:pP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altLang="x-none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altLang="x-none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String concatenation (using “+”)</a:t>
            </a:r>
            <a:endParaRPr lang="en-US" altLang="x-none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message = 2 + </a:t>
            </a:r>
            <a:r>
              <a:rPr lang="en-US" altLang="x-none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cool "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 + 2 + </a:t>
            </a:r>
            <a:r>
              <a:rPr lang="en-US" altLang="x-none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handle"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>
              <a:buFontTx/>
              <a:buNone/>
            </a:pPr>
            <a:r>
              <a:rPr lang="en-US" altLang="x-none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x = 2;</a:t>
            </a:r>
          </a:p>
          <a:p>
            <a:pPr>
              <a:buFontTx/>
              <a:buNone/>
            </a:pPr>
            <a:r>
              <a:rPr lang="en-US" altLang="x-none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x-none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"x has the value "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 + x);</a:t>
            </a: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endParaRPr lang="en-US" altLang="x-none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char c1 = </a:t>
            </a:r>
            <a:r>
              <a:rPr lang="en-US" altLang="x-none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>
              <a:buFontTx/>
              <a:buNone/>
            </a:pP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char c2 = </a:t>
            </a:r>
            <a:r>
              <a:rPr lang="en-US" altLang="x-none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'b'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>
              <a:buFontTx/>
              <a:buNone/>
            </a:pP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altLang="x-none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How do we concatenate these characters?</a:t>
            </a:r>
          </a:p>
          <a:p>
            <a:pPr>
              <a:buFontTx/>
              <a:buNone/>
            </a:pPr>
            <a:endParaRPr lang="en-US" altLang="x-none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altLang="x-none" dirty="0" err="1" smtClean="0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 = c1 + c2;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// ERROR: this is an </a:t>
            </a:r>
            <a:r>
              <a:rPr lang="en-US" altLang="x-none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!</a:t>
            </a:r>
          </a:p>
          <a:p>
            <a:pPr>
              <a:buFontTx/>
              <a:buNone/>
            </a:pPr>
            <a:endParaRPr lang="en-US" altLang="x-none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buNone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x-none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 + c1 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+ c2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altLang="x-none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✔</a:t>
            </a:r>
            <a:endParaRPr lang="en-US" altLang="x-none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Chars to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graphicFrame>
        <p:nvGraphicFramePr>
          <p:cNvPr id="4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419086"/>
              </p:ext>
            </p:extLst>
          </p:nvPr>
        </p:nvGraphicFramePr>
        <p:xfrm>
          <a:off x="152400" y="1449388"/>
          <a:ext cx="8845550" cy="3168014"/>
        </p:xfrm>
        <a:graphic>
          <a:graphicData uri="http://schemas.openxmlformats.org/drawingml/2006/table">
            <a:tbl>
              <a:tblPr/>
              <a:tblGrid>
                <a:gridCol w="3702050"/>
                <a:gridCol w="5143500"/>
              </a:tblGrid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Method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.length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number of characters in this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.charAt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index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 at the given index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.indexOf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 where the start of the given string appears in this string (-1 if not found)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.substring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index1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index2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or  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.substring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index1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the characters in this string from 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(inclusive) to 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(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exclusive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); if 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is omitted, 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goes until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.toLowerCase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a new string with all lowercase letters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.toUpperCase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a new string with all uppercase letters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5029200"/>
            <a:ext cx="88392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dirty="0" smtClean="0"/>
              <a:t>These methods are called using </a:t>
            </a:r>
            <a:r>
              <a:rPr lang="en-US" altLang="x-none" b="1" dirty="0" smtClean="0"/>
              <a:t>dot notation:</a:t>
            </a:r>
          </a:p>
          <a:p>
            <a:pPr lvl="1">
              <a:buFontTx/>
              <a:buNone/>
            </a:pPr>
            <a:endParaRPr lang="en-US" altLang="x-none" sz="900" dirty="0" smtClean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 smtClean="0">
                <a:latin typeface="Consolas" charset="0"/>
              </a:rPr>
              <a:t>String </a:t>
            </a:r>
            <a:r>
              <a:rPr lang="en-US" altLang="x-none" dirty="0" err="1" smtClean="0">
                <a:latin typeface="Consolas" charset="0"/>
              </a:rPr>
              <a:t>className</a:t>
            </a:r>
            <a:r>
              <a:rPr lang="en-US" altLang="x-none" dirty="0" smtClean="0">
                <a:latin typeface="Consolas" charset="0"/>
              </a:rPr>
              <a:t> = </a:t>
            </a:r>
            <a:r>
              <a:rPr lang="en-US" altLang="x-none" dirty="0" smtClean="0">
                <a:solidFill>
                  <a:srgbClr val="0432FF"/>
                </a:solidFill>
                <a:latin typeface="Consolas" charset="0"/>
              </a:rPr>
              <a:t>"CS 106A yay!"</a:t>
            </a:r>
            <a:r>
              <a:rPr lang="en-US" altLang="x-none" dirty="0" smtClean="0">
                <a:latin typeface="Consolas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 err="1" smtClean="0">
                <a:latin typeface="Consolas" charset="0"/>
              </a:rPr>
              <a:t>println</a:t>
            </a:r>
            <a:r>
              <a:rPr lang="en-US" altLang="x-none" dirty="0" smtClean="0">
                <a:latin typeface="Consolas" charset="0"/>
              </a:rPr>
              <a:t>(</a:t>
            </a:r>
            <a:r>
              <a:rPr lang="en-US" altLang="x-none" b="1" dirty="0" err="1" smtClean="0">
                <a:latin typeface="Consolas" charset="0"/>
              </a:rPr>
              <a:t>className.length</a:t>
            </a:r>
            <a:r>
              <a:rPr lang="en-US" altLang="x-none" b="1" dirty="0" smtClean="0">
                <a:latin typeface="Consolas" charset="0"/>
              </a:rPr>
              <a:t>()</a:t>
            </a:r>
            <a:r>
              <a:rPr lang="en-US" altLang="x-none" dirty="0" smtClean="0">
                <a:latin typeface="Consolas" charset="0"/>
              </a:rPr>
              <a:t>);   </a:t>
            </a:r>
            <a:r>
              <a:rPr lang="en-US" altLang="x-none" dirty="0" smtClean="0">
                <a:solidFill>
                  <a:srgbClr val="008000"/>
                </a:solidFill>
                <a:latin typeface="Consolas" charset="0"/>
              </a:rPr>
              <a:t>// 12</a:t>
            </a:r>
            <a:endParaRPr lang="en-US" altLang="x-none" dirty="0">
              <a:solidFill>
                <a:srgbClr val="008000"/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9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Substrings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A </a:t>
            </a:r>
            <a:r>
              <a:rPr lang="en-US" sz="3200" i="1" dirty="0" smtClean="0"/>
              <a:t>substring</a:t>
            </a:r>
            <a:r>
              <a:rPr lang="en-US" sz="3200" dirty="0" smtClean="0"/>
              <a:t> is a subset of a string.</a:t>
            </a:r>
            <a:endParaRPr lang="en-US" sz="3200" dirty="0"/>
          </a:p>
          <a:p>
            <a:pPr marL="0" indent="0">
              <a:buNone/>
            </a:pPr>
            <a:endParaRPr lang="en-US" sz="2100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x-none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"Hello, world!"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>
              <a:buFontTx/>
              <a:buNone/>
            </a:pP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String hello = </a:t>
            </a:r>
            <a:r>
              <a:rPr lang="en-US" altLang="x-none" dirty="0" err="1" smtClean="0">
                <a:latin typeface="Courier" charset="0"/>
                <a:ea typeface="Courier" charset="0"/>
                <a:cs typeface="Courier" charset="0"/>
              </a:rPr>
              <a:t>str.substring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(0, 5);	</a:t>
            </a:r>
            <a:endParaRPr lang="en-US" altLang="x-none" sz="20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7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583662"/>
              </p:ext>
            </p:extLst>
          </p:nvPr>
        </p:nvGraphicFramePr>
        <p:xfrm>
          <a:off x="152399" y="4114800"/>
          <a:ext cx="8839193" cy="830263"/>
        </p:xfrm>
        <a:graphic>
          <a:graphicData uri="http://schemas.openxmlformats.org/drawingml/2006/table">
            <a:tbl>
              <a:tblPr/>
              <a:tblGrid>
                <a:gridCol w="681167"/>
                <a:gridCol w="681167"/>
                <a:gridCol w="679570"/>
                <a:gridCol w="679569"/>
                <a:gridCol w="679570"/>
                <a:gridCol w="681167"/>
                <a:gridCol w="679569"/>
                <a:gridCol w="679569"/>
                <a:gridCol w="679569"/>
                <a:gridCol w="679569"/>
                <a:gridCol w="679569"/>
                <a:gridCol w="679569"/>
                <a:gridCol w="679569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0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Substrings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A </a:t>
            </a:r>
            <a:r>
              <a:rPr lang="en-US" sz="3200" i="1" dirty="0" smtClean="0"/>
              <a:t>substring</a:t>
            </a:r>
            <a:r>
              <a:rPr lang="en-US" sz="3200" dirty="0" smtClean="0"/>
              <a:t> is a subset of a string.</a:t>
            </a:r>
            <a:endParaRPr lang="en-US" sz="3200" dirty="0"/>
          </a:p>
          <a:p>
            <a:pPr marL="0" indent="0">
              <a:buNone/>
            </a:pPr>
            <a:endParaRPr lang="en-US" sz="2100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x-none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"Hello, world!"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>
              <a:buFontTx/>
              <a:buNone/>
            </a:pP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altLang="x-none" dirty="0" err="1" smtClean="0">
                <a:latin typeface="Courier" charset="0"/>
                <a:ea typeface="Courier" charset="0"/>
                <a:cs typeface="Courier" charset="0"/>
              </a:rPr>
              <a:t>worldExclm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x-none" dirty="0" err="1" smtClean="0">
                <a:latin typeface="Courier" charset="0"/>
                <a:ea typeface="Courier" charset="0"/>
                <a:cs typeface="Courier" charset="0"/>
              </a:rPr>
              <a:t>str.substring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(7); </a:t>
            </a:r>
            <a:r>
              <a:rPr lang="en-US" altLang="x-none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to end</a:t>
            </a:r>
            <a:endParaRPr lang="en-US" altLang="x-none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7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08191"/>
              </p:ext>
            </p:extLst>
          </p:nvPr>
        </p:nvGraphicFramePr>
        <p:xfrm>
          <a:off x="152399" y="4114800"/>
          <a:ext cx="8839193" cy="830263"/>
        </p:xfrm>
        <a:graphic>
          <a:graphicData uri="http://schemas.openxmlformats.org/drawingml/2006/table">
            <a:tbl>
              <a:tblPr/>
              <a:tblGrid>
                <a:gridCol w="681167"/>
                <a:gridCol w="681167"/>
                <a:gridCol w="679570"/>
                <a:gridCol w="679569"/>
                <a:gridCol w="679570"/>
                <a:gridCol w="681167"/>
                <a:gridCol w="679569"/>
                <a:gridCol w="679569"/>
                <a:gridCol w="679569"/>
                <a:gridCol w="679569"/>
                <a:gridCol w="679569"/>
                <a:gridCol w="679569"/>
                <a:gridCol w="679569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91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Strings</a:t>
            </a:r>
            <a:endParaRPr 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186131"/>
              </p:ext>
            </p:extLst>
          </p:nvPr>
        </p:nvGraphicFramePr>
        <p:xfrm>
          <a:off x="76200" y="1371600"/>
          <a:ext cx="8953500" cy="2691131"/>
        </p:xfrm>
        <a:graphic>
          <a:graphicData uri="http://schemas.openxmlformats.org/drawingml/2006/table">
            <a:tbl>
              <a:tblPr/>
              <a:tblGrid>
                <a:gridCol w="3467100"/>
                <a:gridCol w="5486400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s1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.equals(</a:t>
                      </a:r>
                      <a:r>
                        <a:rPr kumimoji="0" lang="en-US" altLang="x-non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s2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whether two strings contain the same characters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s1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.equalsIgnoreCase(</a:t>
                      </a:r>
                      <a:r>
                        <a:rPr kumimoji="0" lang="en-US" altLang="x-non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s2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whether two strings contain the same characters, ignoring upper vs. lower 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s1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.startsWith(</a:t>
                      </a:r>
                      <a:r>
                        <a:rPr kumimoji="0" lang="en-US" altLang="x-non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s2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whether </a:t>
                      </a:r>
                      <a:r>
                        <a:rPr kumimoji="0" lang="en-US" altLang="x-non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contains </a:t>
                      </a:r>
                      <a:r>
                        <a:rPr kumimoji="0" lang="en-US" altLang="x-non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’s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characters at start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s1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.endsWith(</a:t>
                      </a:r>
                      <a:r>
                        <a:rPr kumimoji="0" lang="en-US" altLang="x-non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s2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whether </a:t>
                      </a:r>
                      <a:r>
                        <a:rPr kumimoji="0" lang="en-US" altLang="x-non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contains </a:t>
                      </a:r>
                      <a:r>
                        <a:rPr kumimoji="0" lang="en-US" altLang="x-non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’s characters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at 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s1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.contains(</a:t>
                      </a:r>
                      <a:r>
                        <a:rPr kumimoji="0" lang="en-US" altLang="x-non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s2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whether </a:t>
                      </a:r>
                      <a:r>
                        <a:rPr kumimoji="0" lang="en-US" altLang="x-non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is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found within </a:t>
                      </a:r>
                      <a:r>
                        <a:rPr kumimoji="0" lang="en-US" altLang="x-non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79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Characters and Strings</a:t>
            </a:r>
          </a:p>
          <a:p>
            <a:r>
              <a:rPr lang="en-US" altLang="x-none" sz="3600" dirty="0" smtClean="0"/>
              <a:t>Looping over Strings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Practice: Reversing a String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Practice: Palindromes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Practice: Caesar Cipher</a:t>
            </a:r>
          </a:p>
        </p:txBody>
      </p:sp>
    </p:spTree>
    <p:extLst>
      <p:ext uri="{BB962C8B-B14F-4D97-AF65-F5344CB8AC3E}">
        <p14:creationId xmlns:p14="http://schemas.microsoft.com/office/powerpoint/2010/main" val="8278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Learning Goals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400" dirty="0" smtClean="0"/>
              <a:t>Be able to write string algorithms that operate on each character. </a:t>
            </a:r>
          </a:p>
          <a:p>
            <a:r>
              <a:rPr lang="en-US" altLang="x-none" sz="3400" dirty="0" smtClean="0"/>
              <a:t>Be able to build up new strings from existing strings using built-in String methods.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553171"/>
            <a:ext cx="7315200" cy="333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</a:t>
            </a:r>
            <a:r>
              <a:rPr lang="en-US" dirty="0"/>
              <a:t>O</a:t>
            </a:r>
            <a:r>
              <a:rPr lang="en-US" dirty="0" smtClean="0"/>
              <a:t>ver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A common String programming pattern is looping over a string and operating on each character.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"Hello!"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str.length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str.charAt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Do something with </a:t>
            </a:r>
            <a:r>
              <a:rPr lang="en-US" b="1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ch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here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28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</a:t>
            </a:r>
            <a:r>
              <a:rPr lang="en-US" dirty="0"/>
              <a:t>O</a:t>
            </a:r>
            <a:r>
              <a:rPr lang="en-US" dirty="0" smtClean="0"/>
              <a:t>ver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A common String programming pattern is looping over a string and operating on each character.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Prints out each letter on a separate line</a:t>
            </a:r>
            <a:endParaRPr lang="en-US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"Hello!"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str.length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str.charAt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790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</a:t>
            </a:r>
            <a:r>
              <a:rPr lang="en-US" dirty="0"/>
              <a:t>O</a:t>
            </a:r>
            <a:r>
              <a:rPr lang="en-US" dirty="0" smtClean="0"/>
              <a:t>ver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A common String programming pattern is looping over a string and operating on each character.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Creates a new String in all caps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"Hello!"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str.length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();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ch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str.charAt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Character.toUpperCase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ch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		</a:t>
            </a:r>
            <a:r>
              <a:rPr lang="en-US" sz="23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HELLO!</a:t>
            </a:r>
          </a:p>
        </p:txBody>
      </p:sp>
    </p:spTree>
    <p:extLst>
      <p:ext uri="{BB962C8B-B14F-4D97-AF65-F5344CB8AC3E}">
        <p14:creationId xmlns:p14="http://schemas.microsoft.com/office/powerpoint/2010/main" val="5952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</a:t>
            </a:r>
            <a:r>
              <a:rPr lang="en-US" dirty="0"/>
              <a:t>O</a:t>
            </a:r>
            <a:r>
              <a:rPr lang="en-US" dirty="0" smtClean="0"/>
              <a:t>ver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A common String programming pattern is looping over a string and operating on each character.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Creates a new String in all caps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"Hello!"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str.length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();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ch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str.charAt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en-US" sz="23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Character.toUpperCase</a:t>
            </a:r>
            <a:r>
              <a:rPr lang="en-US" sz="2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ch</a:t>
            </a:r>
            <a:r>
              <a:rPr lang="en-US" sz="2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		</a:t>
            </a:r>
            <a:r>
              <a:rPr lang="en-US" sz="23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HELLO!</a:t>
            </a:r>
          </a:p>
        </p:txBody>
      </p:sp>
    </p:spTree>
    <p:extLst>
      <p:ext uri="{BB962C8B-B14F-4D97-AF65-F5344CB8AC3E}">
        <p14:creationId xmlns:p14="http://schemas.microsoft.com/office/powerpoint/2010/main" val="50408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Up New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Another common String programming pattern is building up a new string by adding characters to it over time.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Creates a new String in all caps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&lt; 5;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		</a:t>
            </a:r>
            <a:r>
              <a:rPr lang="en-US" sz="23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sz="23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01234</a:t>
            </a:r>
            <a:endParaRPr lang="en-US" sz="2300" b="1" dirty="0" smtClean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20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Characters and Strings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Looping over Strings</a:t>
            </a:r>
          </a:p>
          <a:p>
            <a:r>
              <a:rPr lang="en-US" altLang="x-none" sz="3600" dirty="0" smtClean="0"/>
              <a:t>Practice: Reversing a String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Practice: Palindromes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Practice: Caesar Cipher</a:t>
            </a:r>
          </a:p>
        </p:txBody>
      </p:sp>
    </p:spTree>
    <p:extLst>
      <p:ext uri="{BB962C8B-B14F-4D97-AF65-F5344CB8AC3E}">
        <p14:creationId xmlns:p14="http://schemas.microsoft.com/office/powerpoint/2010/main" val="139277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Reversing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Let’s write a method called </a:t>
            </a:r>
            <a:r>
              <a:rPr lang="en-US" sz="3200" b="1" dirty="0" err="1" smtClean="0">
                <a:latin typeface="Courier" charset="0"/>
                <a:ea typeface="Courier" charset="0"/>
                <a:cs typeface="Courier" charset="0"/>
              </a:rPr>
              <a:t>reverseString</a:t>
            </a:r>
            <a:r>
              <a:rPr lang="en-US" sz="3200" dirty="0" smtClean="0"/>
              <a:t> that takes one String parameter, and returns a new String with the characters in the opposite order.</a:t>
            </a:r>
            <a:endParaRPr lang="en-US" sz="3200" b="1" dirty="0" smtClean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32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reverseString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("Hello!") -&gt; "!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olleH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5812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16392" name="AutoShape 8"/>
          <p:cNvSpPr>
            <a:spLocks noChangeArrowheads="1"/>
          </p:cNvSpPr>
          <p:nvPr/>
        </p:nvSpPr>
        <p:spPr bwMode="auto">
          <a:xfrm>
            <a:off x="68428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34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16392" name="AutoShape 8"/>
          <p:cNvSpPr>
            <a:spLocks noChangeArrowheads="1"/>
          </p:cNvSpPr>
          <p:nvPr/>
        </p:nvSpPr>
        <p:spPr bwMode="auto">
          <a:xfrm>
            <a:off x="68428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729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17416" name="AutoShape 8"/>
          <p:cNvSpPr>
            <a:spLocks noChangeArrowheads="1"/>
          </p:cNvSpPr>
          <p:nvPr/>
        </p:nvSpPr>
        <p:spPr bwMode="auto">
          <a:xfrm>
            <a:off x="58060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223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Recap: Characters and Strings</a:t>
            </a:r>
          </a:p>
          <a:p>
            <a:r>
              <a:rPr lang="en-US" altLang="x-none" sz="3600" dirty="0" smtClean="0"/>
              <a:t>Looping over Strings</a:t>
            </a:r>
          </a:p>
          <a:p>
            <a:r>
              <a:rPr lang="en-US" altLang="x-none" sz="3600" dirty="0" smtClean="0"/>
              <a:t>Practice: Reversing a String</a:t>
            </a:r>
          </a:p>
          <a:p>
            <a:r>
              <a:rPr lang="en-US" altLang="x-none" sz="3600" dirty="0" smtClean="0"/>
              <a:t>Practice: Palindromes</a:t>
            </a:r>
          </a:p>
          <a:p>
            <a:r>
              <a:rPr lang="en-US" altLang="x-none" sz="3600" dirty="0" smtClean="0"/>
              <a:t>Practice: Caesar Cipher</a:t>
            </a:r>
          </a:p>
        </p:txBody>
      </p:sp>
    </p:spTree>
    <p:extLst>
      <p:ext uri="{BB962C8B-B14F-4D97-AF65-F5344CB8AC3E}">
        <p14:creationId xmlns:p14="http://schemas.microsoft.com/office/powerpoint/2010/main" val="119031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18440" name="AutoShape 8"/>
          <p:cNvSpPr>
            <a:spLocks noChangeArrowheads="1"/>
          </p:cNvSpPr>
          <p:nvPr/>
        </p:nvSpPr>
        <p:spPr bwMode="auto">
          <a:xfrm>
            <a:off x="58060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77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19464" name="AutoShape 8"/>
          <p:cNvSpPr>
            <a:spLocks noChangeArrowheads="1"/>
          </p:cNvSpPr>
          <p:nvPr/>
        </p:nvSpPr>
        <p:spPr bwMode="auto">
          <a:xfrm>
            <a:off x="47692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28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0488" name="AutoShape 8"/>
          <p:cNvSpPr>
            <a:spLocks noChangeArrowheads="1"/>
          </p:cNvSpPr>
          <p:nvPr/>
        </p:nvSpPr>
        <p:spPr bwMode="auto">
          <a:xfrm>
            <a:off x="47692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29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1512" name="AutoShape 8"/>
          <p:cNvSpPr>
            <a:spLocks noChangeArrowheads="1"/>
          </p:cNvSpPr>
          <p:nvPr/>
        </p:nvSpPr>
        <p:spPr bwMode="auto">
          <a:xfrm>
            <a:off x="37324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796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2536" name="AutoShape 8"/>
          <p:cNvSpPr>
            <a:spLocks noChangeArrowheads="1"/>
          </p:cNvSpPr>
          <p:nvPr/>
        </p:nvSpPr>
        <p:spPr bwMode="auto">
          <a:xfrm>
            <a:off x="37324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45619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20527040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>
            <a:off x="26956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45619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20373978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4584" name="AutoShape 8"/>
          <p:cNvSpPr>
            <a:spLocks noChangeArrowheads="1"/>
          </p:cNvSpPr>
          <p:nvPr/>
        </p:nvSpPr>
        <p:spPr bwMode="auto">
          <a:xfrm>
            <a:off x="26956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45619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55987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1001825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auto">
          <a:xfrm>
            <a:off x="16588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45619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55987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15474772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6632" name="AutoShape 8"/>
          <p:cNvSpPr>
            <a:spLocks noChangeArrowheads="1"/>
          </p:cNvSpPr>
          <p:nvPr/>
        </p:nvSpPr>
        <p:spPr bwMode="auto">
          <a:xfrm>
            <a:off x="16588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45619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55987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6635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1323131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45619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55987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6635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16388101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Recap: Characters and Strings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Looping over Strings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Practice: Reversing a String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Practice: Palindromes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Practice: Caesar Cipher</a:t>
            </a:r>
          </a:p>
        </p:txBody>
      </p:sp>
    </p:spTree>
    <p:extLst>
      <p:ext uri="{BB962C8B-B14F-4D97-AF65-F5344CB8AC3E}">
        <p14:creationId xmlns:p14="http://schemas.microsoft.com/office/powerpoint/2010/main" val="13849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"Hello!"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(??? ; ??? ; ???) {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	...</a:t>
            </a: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617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"Hello!"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str.length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() - 1; ??? ; ???) {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	...</a:t>
            </a: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754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122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 dirty="0">
                <a:latin typeface="DejaVu Serif" charset="0"/>
              </a:rPr>
              <a:t>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5490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858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6226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6594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866760" y="285816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477800" y="54102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5187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"Hello!"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str.length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() - 1;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&gt;= 0; ???) {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	...</a:t>
            </a: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14754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 dirty="0">
                <a:latin typeface="DejaVu Serif" charset="0"/>
              </a:rPr>
              <a:t>!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25122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 dirty="0">
                <a:latin typeface="DejaVu Serif" charset="0"/>
              </a:rPr>
              <a:t>o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35490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 dirty="0">
                <a:latin typeface="DejaVu Serif" charset="0"/>
              </a:rPr>
              <a:t>l</a:t>
            </a: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45858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6226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6594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14754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5122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 dirty="0">
                <a:latin typeface="DejaVu Serif" charset="0"/>
              </a:rPr>
              <a:t>e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5490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45858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6226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66594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1682760" y="2856239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3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"Hello!"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str.length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() - 1;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&gt;= 0;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--) {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	...</a:t>
            </a: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14754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 dirty="0">
                <a:latin typeface="DejaVu Serif" charset="0"/>
              </a:rPr>
              <a:t>!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25122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 dirty="0">
                <a:latin typeface="DejaVu Serif" charset="0"/>
              </a:rPr>
              <a:t>o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35490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 dirty="0">
                <a:latin typeface="DejaVu Serif" charset="0"/>
              </a:rPr>
              <a:t>l</a:t>
            </a: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45858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6226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6594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14754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5122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 dirty="0">
                <a:latin typeface="DejaVu Serif" charset="0"/>
              </a:rPr>
              <a:t>e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5490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45858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6226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66594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1682760" y="2856239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"Hello!"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str.length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() - 1;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&gt;= 0;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--) {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str.charAt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23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8680" name="AutoShape 8"/>
          <p:cNvSpPr>
            <a:spLocks noChangeArrowheads="1"/>
          </p:cNvSpPr>
          <p:nvPr/>
        </p:nvSpPr>
        <p:spPr bwMode="auto">
          <a:xfrm>
            <a:off x="16588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9644526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9705" name="AutoShape 9"/>
          <p:cNvSpPr>
            <a:spLocks noChangeArrowheads="1"/>
          </p:cNvSpPr>
          <p:nvPr/>
        </p:nvSpPr>
        <p:spPr bwMode="auto">
          <a:xfrm>
            <a:off x="26956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20479216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30730" name="AutoShape 10"/>
          <p:cNvSpPr>
            <a:spLocks noChangeArrowheads="1"/>
          </p:cNvSpPr>
          <p:nvPr/>
        </p:nvSpPr>
        <p:spPr bwMode="auto">
          <a:xfrm>
            <a:off x="37324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4491996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1755" name="AutoShape 11"/>
          <p:cNvSpPr>
            <a:spLocks noChangeArrowheads="1"/>
          </p:cNvSpPr>
          <p:nvPr/>
        </p:nvSpPr>
        <p:spPr bwMode="auto">
          <a:xfrm>
            <a:off x="47692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3426138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45619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2780" name="AutoShape 12"/>
          <p:cNvSpPr>
            <a:spLocks noChangeArrowheads="1"/>
          </p:cNvSpPr>
          <p:nvPr/>
        </p:nvSpPr>
        <p:spPr bwMode="auto">
          <a:xfrm>
            <a:off x="58060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20087884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Processing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371600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14600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629179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14600"/>
            <a:ext cx="1828800" cy="1828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876799"/>
            <a:ext cx="1819782" cy="133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5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55987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45619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33805" name="AutoShape 13"/>
          <p:cNvSpPr>
            <a:spLocks noChangeArrowheads="1"/>
          </p:cNvSpPr>
          <p:nvPr/>
        </p:nvSpPr>
        <p:spPr bwMode="auto">
          <a:xfrm>
            <a:off x="68428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3018434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6635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5987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45619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</p:spTree>
    <p:extLst>
      <p:ext uri="{BB962C8B-B14F-4D97-AF65-F5344CB8AC3E}">
        <p14:creationId xmlns:p14="http://schemas.microsoft.com/office/powerpoint/2010/main" val="14471844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String</a:t>
            </a:r>
            <a:endParaRPr lang="en-US" dirty="0"/>
          </a:p>
        </p:txBody>
      </p:sp>
      <p:sp>
        <p:nvSpPr>
          <p:cNvPr id="128" name="Rectangle 3"/>
          <p:cNvSpPr>
            <a:spLocks noChangeArrowheads="1"/>
          </p:cNvSpPr>
          <p:nvPr/>
        </p:nvSpPr>
        <p:spPr bwMode="auto">
          <a:xfrm>
            <a:off x="76200" y="1209239"/>
            <a:ext cx="8814372" cy="256189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>
              <a:latin typeface="Times New Roman" charset="0"/>
            </a:endParaRPr>
          </a:p>
        </p:txBody>
      </p:sp>
      <p:sp>
        <p:nvSpPr>
          <p:cNvPr id="129" name="Text Box 4"/>
          <p:cNvSpPr txBox="1">
            <a:spLocks noChangeArrowheads="1"/>
          </p:cNvSpPr>
          <p:nvPr/>
        </p:nvSpPr>
        <p:spPr bwMode="auto">
          <a:xfrm>
            <a:off x="202195" y="1279237"/>
            <a:ext cx="8777623" cy="172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r>
              <a:rPr altLang="en-US" sz="1764" b="1" noProof="1"/>
              <a:t>public void run() {</a:t>
            </a:r>
          </a:p>
          <a:p>
            <a:pPr algn="l"/>
            <a:r>
              <a:rPr altLang="en-US" sz="1764" b="1" noProof="1"/>
              <a:t>   println("This program reverses a string.");</a:t>
            </a:r>
          </a:p>
          <a:p>
            <a:pPr algn="l"/>
            <a:r>
              <a:rPr altLang="en-US" sz="1764" b="1" noProof="1"/>
              <a:t>   String str = readLine("Enter a string: ");</a:t>
            </a:r>
          </a:p>
          <a:p>
            <a:pPr algn="l"/>
            <a:r>
              <a:rPr altLang="en-US" sz="1764" b="1" noProof="1"/>
              <a:t>   String rev = reverseString(str);</a:t>
            </a:r>
          </a:p>
          <a:p>
            <a:pPr algn="l"/>
            <a:r>
              <a:rPr altLang="en-US" sz="1764" b="1" noProof="1"/>
              <a:t>   println(str + " spelled backwards is " + rev);</a:t>
            </a:r>
          </a:p>
          <a:p>
            <a:pPr algn="l"/>
            <a:r>
              <a:rPr lang="en-US" altLang="en-US" sz="1764" b="1"/>
              <a:t>}</a:t>
            </a:r>
            <a:endParaRPr altLang="en-US" sz="1764" b="1" noProof="1"/>
          </a:p>
        </p:txBody>
      </p:sp>
      <p:grpSp>
        <p:nvGrpSpPr>
          <p:cNvPr id="130" name="Group 5"/>
          <p:cNvGrpSpPr>
            <a:grpSpLocks/>
          </p:cNvGrpSpPr>
          <p:nvPr/>
        </p:nvGrpSpPr>
        <p:grpSpPr bwMode="auto">
          <a:xfrm>
            <a:off x="1549637" y="4800600"/>
            <a:ext cx="5954995" cy="1811173"/>
            <a:chOff x="1178" y="2960"/>
            <a:chExt cx="3403" cy="1035"/>
          </a:xfrm>
        </p:grpSpPr>
        <p:pic>
          <p:nvPicPr>
            <p:cNvPr id="131" name="Picture 6" descr="Conso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8" y="2976"/>
              <a:ext cx="3403" cy="1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2" name="Text Box 7"/>
            <p:cNvSpPr txBox="1">
              <a:spLocks noChangeArrowheads="1"/>
            </p:cNvSpPr>
            <p:nvPr/>
          </p:nvSpPr>
          <p:spPr bwMode="auto">
            <a:xfrm>
              <a:off x="1200" y="2960"/>
              <a:ext cx="336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ctr"/>
              <a:r>
                <a:rPr lang="en-US" altLang="en-US" sz="1102" b="1" dirty="0" err="1">
                  <a:solidFill>
                    <a:srgbClr val="333333"/>
                  </a:solidFill>
                  <a:latin typeface="Helvetica" charset="0"/>
                </a:rPr>
                <a:t>ReverseString</a:t>
              </a:r>
              <a:endParaRPr lang="en-US" altLang="en-US" sz="1102" dirty="0">
                <a:solidFill>
                  <a:srgbClr val="333333"/>
                </a:solidFill>
                <a:latin typeface="Charcoal CY" charset="0"/>
              </a:endParaRPr>
            </a:p>
          </p:txBody>
        </p:sp>
      </p:grpSp>
      <p:sp>
        <p:nvSpPr>
          <p:cNvPr id="133" name="Rectangle 8"/>
          <p:cNvSpPr>
            <a:spLocks noChangeArrowheads="1"/>
          </p:cNvSpPr>
          <p:nvPr/>
        </p:nvSpPr>
        <p:spPr bwMode="auto">
          <a:xfrm>
            <a:off x="7032152" y="3225152"/>
            <a:ext cx="1625680" cy="419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134" name="Text Box 9"/>
          <p:cNvSpPr txBox="1">
            <a:spLocks noChangeArrowheads="1"/>
          </p:cNvSpPr>
          <p:nvPr/>
        </p:nvSpPr>
        <p:spPr bwMode="auto">
          <a:xfrm>
            <a:off x="7049651" y="2903166"/>
            <a:ext cx="1608180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r>
              <a:rPr lang="en-US" altLang="en-US" sz="1764" b="1"/>
              <a:t>str</a:t>
            </a:r>
          </a:p>
        </p:txBody>
      </p:sp>
      <p:sp>
        <p:nvSpPr>
          <p:cNvPr id="135" name="Rectangle 10"/>
          <p:cNvSpPr>
            <a:spLocks noChangeArrowheads="1"/>
          </p:cNvSpPr>
          <p:nvPr/>
        </p:nvSpPr>
        <p:spPr bwMode="auto">
          <a:xfrm>
            <a:off x="636176" y="1592473"/>
            <a:ext cx="5935745" cy="2799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136" name="Rectangle 11"/>
          <p:cNvSpPr>
            <a:spLocks noChangeArrowheads="1"/>
          </p:cNvSpPr>
          <p:nvPr/>
        </p:nvSpPr>
        <p:spPr bwMode="auto">
          <a:xfrm>
            <a:off x="636176" y="2055918"/>
            <a:ext cx="4437809" cy="2834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137" name="Rectangle 12"/>
          <p:cNvSpPr>
            <a:spLocks noChangeArrowheads="1"/>
          </p:cNvSpPr>
          <p:nvPr/>
        </p:nvSpPr>
        <p:spPr bwMode="auto">
          <a:xfrm>
            <a:off x="2400101" y="2055918"/>
            <a:ext cx="2446395" cy="2904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138" name="Text Box 13"/>
          <p:cNvSpPr txBox="1">
            <a:spLocks noChangeArrowheads="1"/>
          </p:cNvSpPr>
          <p:nvPr/>
        </p:nvSpPr>
        <p:spPr bwMode="auto">
          <a:xfrm>
            <a:off x="7030402" y="3253151"/>
            <a:ext cx="1615181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764" b="1"/>
              <a:t>STRESSED</a:t>
            </a:r>
            <a:endParaRPr lang="en-US" altLang="en-US" sz="1764">
              <a:latin typeface="Times New Roman" charset="0"/>
            </a:endParaRPr>
          </a:p>
        </p:txBody>
      </p:sp>
      <p:sp>
        <p:nvSpPr>
          <p:cNvPr id="139" name="Text Box 14"/>
          <p:cNvSpPr txBox="1">
            <a:spLocks noChangeArrowheads="1"/>
          </p:cNvSpPr>
          <p:nvPr/>
        </p:nvSpPr>
        <p:spPr bwMode="auto">
          <a:xfrm>
            <a:off x="1567136" y="5038590"/>
            <a:ext cx="5543762" cy="32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543" b="1"/>
              <a:t>This program reverses a string.</a:t>
            </a:r>
          </a:p>
        </p:txBody>
      </p:sp>
      <p:sp>
        <p:nvSpPr>
          <p:cNvPr id="140" name="Text Box 15"/>
          <p:cNvSpPr txBox="1">
            <a:spLocks noChangeArrowheads="1"/>
          </p:cNvSpPr>
          <p:nvPr/>
        </p:nvSpPr>
        <p:spPr bwMode="auto">
          <a:xfrm>
            <a:off x="1567136" y="5500570"/>
            <a:ext cx="5543762" cy="32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543" b="1"/>
              <a:t>STRESSED spelled backwards is DESSERTS</a:t>
            </a:r>
          </a:p>
        </p:txBody>
      </p:sp>
      <p:sp>
        <p:nvSpPr>
          <p:cNvPr id="141" name="Text Box 16"/>
          <p:cNvSpPr txBox="1">
            <a:spLocks noChangeArrowheads="1"/>
          </p:cNvSpPr>
          <p:nvPr/>
        </p:nvSpPr>
        <p:spPr bwMode="auto">
          <a:xfrm>
            <a:off x="3467555" y="5262581"/>
            <a:ext cx="2488393" cy="32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543" b="1">
                <a:solidFill>
                  <a:schemeClr val="accent2"/>
                </a:solidFill>
              </a:rPr>
              <a:t>STRESSED</a:t>
            </a:r>
          </a:p>
        </p:txBody>
      </p:sp>
      <p:sp>
        <p:nvSpPr>
          <p:cNvPr id="142" name="Text Box 17"/>
          <p:cNvSpPr txBox="1">
            <a:spLocks noChangeArrowheads="1"/>
          </p:cNvSpPr>
          <p:nvPr/>
        </p:nvSpPr>
        <p:spPr bwMode="auto">
          <a:xfrm>
            <a:off x="1574136" y="5269580"/>
            <a:ext cx="5543762" cy="32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543" b="1"/>
              <a:t>Enter a string: </a:t>
            </a:r>
          </a:p>
        </p:txBody>
      </p:sp>
      <p:sp>
        <p:nvSpPr>
          <p:cNvPr id="143" name="Rectangle 18"/>
          <p:cNvSpPr>
            <a:spLocks noChangeArrowheads="1"/>
          </p:cNvSpPr>
          <p:nvPr/>
        </p:nvSpPr>
        <p:spPr bwMode="auto">
          <a:xfrm>
            <a:off x="636177" y="1789929"/>
            <a:ext cx="5724004" cy="2799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144" name="Rectangle 19"/>
          <p:cNvSpPr>
            <a:spLocks noChangeArrowheads="1"/>
          </p:cNvSpPr>
          <p:nvPr/>
        </p:nvSpPr>
        <p:spPr bwMode="auto">
          <a:xfrm>
            <a:off x="2375602" y="1789929"/>
            <a:ext cx="3828835" cy="26773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145" name="Rectangle 20"/>
          <p:cNvSpPr>
            <a:spLocks noChangeArrowheads="1"/>
          </p:cNvSpPr>
          <p:nvPr/>
        </p:nvSpPr>
        <p:spPr bwMode="auto">
          <a:xfrm>
            <a:off x="632676" y="2323656"/>
            <a:ext cx="6294480" cy="2992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146" name="Rectangle 21"/>
          <p:cNvSpPr>
            <a:spLocks noChangeArrowheads="1"/>
          </p:cNvSpPr>
          <p:nvPr/>
        </p:nvSpPr>
        <p:spPr bwMode="auto">
          <a:xfrm>
            <a:off x="5184232" y="3225152"/>
            <a:ext cx="1625680" cy="419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147" name="Text Box 22"/>
          <p:cNvSpPr txBox="1">
            <a:spLocks noChangeArrowheads="1"/>
          </p:cNvSpPr>
          <p:nvPr/>
        </p:nvSpPr>
        <p:spPr bwMode="auto">
          <a:xfrm>
            <a:off x="5201731" y="2825884"/>
            <a:ext cx="1608180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r>
              <a:rPr lang="en-US" altLang="en-US" sz="1764" b="1"/>
              <a:t>rev</a:t>
            </a:r>
          </a:p>
        </p:txBody>
      </p:sp>
      <p:sp>
        <p:nvSpPr>
          <p:cNvPr id="148" name="Text Box 23"/>
          <p:cNvSpPr txBox="1">
            <a:spLocks noChangeArrowheads="1"/>
          </p:cNvSpPr>
          <p:nvPr/>
        </p:nvSpPr>
        <p:spPr bwMode="auto">
          <a:xfrm>
            <a:off x="5182481" y="3253151"/>
            <a:ext cx="1615181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764" b="1"/>
              <a:t>DESSERTS</a:t>
            </a:r>
            <a:endParaRPr lang="en-US" altLang="en-US" sz="1764">
              <a:latin typeface="Times New Roman" charset="0"/>
            </a:endParaRPr>
          </a:p>
        </p:txBody>
      </p:sp>
      <p:grpSp>
        <p:nvGrpSpPr>
          <p:cNvPr id="149" name="Group 24"/>
          <p:cNvGrpSpPr>
            <a:grpSpLocks/>
          </p:cNvGrpSpPr>
          <p:nvPr/>
        </p:nvGrpSpPr>
        <p:grpSpPr bwMode="auto">
          <a:xfrm>
            <a:off x="258193" y="1524000"/>
            <a:ext cx="8903617" cy="3134115"/>
            <a:chOff x="336" y="696"/>
            <a:chExt cx="5088" cy="1791"/>
          </a:xfrm>
        </p:grpSpPr>
        <p:sp>
          <p:nvSpPr>
            <p:cNvPr id="150" name="Rectangle 25"/>
            <p:cNvSpPr>
              <a:spLocks noChangeArrowheads="1"/>
            </p:cNvSpPr>
            <p:nvPr/>
          </p:nvSpPr>
          <p:spPr bwMode="auto">
            <a:xfrm>
              <a:off x="336" y="696"/>
              <a:ext cx="5040" cy="17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51" name="Text Box 26"/>
            <p:cNvSpPr txBox="1">
              <a:spLocks noChangeArrowheads="1"/>
            </p:cNvSpPr>
            <p:nvPr/>
          </p:nvSpPr>
          <p:spPr bwMode="auto">
            <a:xfrm>
              <a:off x="408" y="736"/>
              <a:ext cx="5016" cy="1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r>
                <a:rPr lang="en-US" altLang="en-US" sz="1764" b="1"/>
                <a:t>private String reverseString(String str) {</a:t>
              </a:r>
            </a:p>
            <a:p>
              <a:pPr algn="l"/>
              <a:r>
                <a:rPr lang="en-US" altLang="en-US" sz="1764" b="1"/>
                <a:t>   String result = "";</a:t>
              </a:r>
            </a:p>
            <a:p>
              <a:pPr algn="l"/>
              <a:r>
                <a:rPr lang="en-US" altLang="en-US" sz="1764" b="1"/>
                <a:t>   for ( int i = 0; i &lt; str.length(); i++ ) {</a:t>
              </a:r>
            </a:p>
            <a:p>
              <a:pPr algn="l"/>
              <a:r>
                <a:rPr lang="en-US" altLang="en-US" sz="1764" b="1"/>
                <a:t>      result = str.charAt(i) + result;</a:t>
              </a:r>
            </a:p>
            <a:p>
              <a:pPr algn="l"/>
              <a:r>
                <a:rPr lang="en-US" altLang="en-US" sz="1764" b="1"/>
                <a:t>   }</a:t>
              </a:r>
            </a:p>
            <a:p>
              <a:pPr algn="l"/>
              <a:r>
                <a:rPr lang="en-US" altLang="en-US" sz="1764" b="1"/>
                <a:t>   return result;</a:t>
              </a:r>
            </a:p>
            <a:p>
              <a:pPr algn="l"/>
              <a:r>
                <a:rPr lang="en-US" altLang="en-US" sz="1764" b="1"/>
                <a:t>}</a:t>
              </a:r>
            </a:p>
            <a:p>
              <a:pPr algn="l"/>
              <a:endParaRPr altLang="en-US" sz="1764" b="1" noProof="1"/>
            </a:p>
          </p:txBody>
        </p:sp>
        <p:sp>
          <p:nvSpPr>
            <p:cNvPr id="152" name="Text Box 27"/>
            <p:cNvSpPr txBox="1">
              <a:spLocks noChangeArrowheads="1"/>
            </p:cNvSpPr>
            <p:nvPr/>
          </p:nvSpPr>
          <p:spPr bwMode="auto">
            <a:xfrm>
              <a:off x="4632" y="1984"/>
              <a:ext cx="64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r>
                <a:rPr lang="en-US" altLang="en-US" sz="1764" b="1"/>
                <a:t>i</a:t>
              </a:r>
            </a:p>
          </p:txBody>
        </p:sp>
        <p:sp>
          <p:nvSpPr>
            <p:cNvPr id="153" name="Text Box 28"/>
            <p:cNvSpPr txBox="1">
              <a:spLocks noChangeArrowheads="1"/>
            </p:cNvSpPr>
            <p:nvPr/>
          </p:nvSpPr>
          <p:spPr bwMode="auto">
            <a:xfrm>
              <a:off x="3617" y="1984"/>
              <a:ext cx="91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r>
                <a:rPr lang="en-US" altLang="en-US" sz="1764" b="1"/>
                <a:t>str</a:t>
              </a:r>
            </a:p>
          </p:txBody>
        </p:sp>
        <p:sp>
          <p:nvSpPr>
            <p:cNvPr id="154" name="Text Box 29"/>
            <p:cNvSpPr txBox="1">
              <a:spLocks noChangeArrowheads="1"/>
            </p:cNvSpPr>
            <p:nvPr/>
          </p:nvSpPr>
          <p:spPr bwMode="auto">
            <a:xfrm>
              <a:off x="2561" y="1984"/>
              <a:ext cx="91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r>
                <a:rPr lang="en-US" altLang="en-US" sz="1764" b="1"/>
                <a:t>result</a:t>
              </a:r>
            </a:p>
          </p:txBody>
        </p:sp>
        <p:sp>
          <p:nvSpPr>
            <p:cNvPr id="155" name="Rectangle 30"/>
            <p:cNvSpPr>
              <a:spLocks noChangeArrowheads="1"/>
            </p:cNvSpPr>
            <p:nvPr/>
          </p:nvSpPr>
          <p:spPr bwMode="auto">
            <a:xfrm>
              <a:off x="3607" y="2168"/>
              <a:ext cx="929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56" name="Rectangle 31"/>
            <p:cNvSpPr>
              <a:spLocks noChangeArrowheads="1"/>
            </p:cNvSpPr>
            <p:nvPr/>
          </p:nvSpPr>
          <p:spPr bwMode="auto">
            <a:xfrm>
              <a:off x="4656" y="2168"/>
              <a:ext cx="62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57" name="Rectangle 32"/>
            <p:cNvSpPr>
              <a:spLocks noChangeArrowheads="1"/>
            </p:cNvSpPr>
            <p:nvPr/>
          </p:nvSpPr>
          <p:spPr bwMode="auto">
            <a:xfrm>
              <a:off x="2551" y="2168"/>
              <a:ext cx="929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</p:grpSp>
      <p:sp>
        <p:nvSpPr>
          <p:cNvPr id="158" name="Text Box 33"/>
          <p:cNvSpPr txBox="1">
            <a:spLocks noChangeArrowheads="1"/>
          </p:cNvSpPr>
          <p:nvPr/>
        </p:nvSpPr>
        <p:spPr bwMode="auto">
          <a:xfrm>
            <a:off x="5980447" y="4220860"/>
            <a:ext cx="1615181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764" b="1"/>
              <a:t>STRESSED</a:t>
            </a:r>
            <a:endParaRPr lang="en-US" altLang="en-US" sz="1764">
              <a:latin typeface="Times New Roman" charset="0"/>
            </a:endParaRPr>
          </a:p>
        </p:txBody>
      </p:sp>
      <p:sp>
        <p:nvSpPr>
          <p:cNvPr id="159" name="Rectangle 34"/>
          <p:cNvSpPr>
            <a:spLocks noChangeArrowheads="1"/>
          </p:cNvSpPr>
          <p:nvPr/>
        </p:nvSpPr>
        <p:spPr bwMode="auto">
          <a:xfrm>
            <a:off x="818169" y="1922924"/>
            <a:ext cx="2684385" cy="28523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160" name="Rectangle 35"/>
          <p:cNvSpPr>
            <a:spLocks noChangeArrowheads="1"/>
          </p:cNvSpPr>
          <p:nvPr/>
        </p:nvSpPr>
        <p:spPr bwMode="auto">
          <a:xfrm>
            <a:off x="818169" y="2997378"/>
            <a:ext cx="2015913" cy="26423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grpSp>
        <p:nvGrpSpPr>
          <p:cNvPr id="161" name="Group 36"/>
          <p:cNvGrpSpPr>
            <a:grpSpLocks/>
          </p:cNvGrpSpPr>
          <p:nvPr/>
        </p:nvGrpSpPr>
        <p:grpSpPr bwMode="auto">
          <a:xfrm>
            <a:off x="7817868" y="4220859"/>
            <a:ext cx="1079704" cy="363984"/>
            <a:chOff x="4992" y="2632"/>
            <a:chExt cx="617" cy="208"/>
          </a:xfrm>
        </p:grpSpPr>
        <p:sp>
          <p:nvSpPr>
            <p:cNvPr id="162" name="Rectangle 37"/>
            <p:cNvSpPr>
              <a:spLocks noChangeArrowheads="1"/>
            </p:cNvSpPr>
            <p:nvPr/>
          </p:nvSpPr>
          <p:spPr bwMode="auto">
            <a:xfrm>
              <a:off x="5040" y="2640"/>
              <a:ext cx="528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63" name="Text Box 38"/>
            <p:cNvSpPr txBox="1">
              <a:spLocks noChangeArrowheads="1"/>
            </p:cNvSpPr>
            <p:nvPr/>
          </p:nvSpPr>
          <p:spPr bwMode="auto">
            <a:xfrm>
              <a:off x="4992" y="2632"/>
              <a:ext cx="61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>
                  <a:latin typeface="Times New Roman" charset="0"/>
                </a:rPr>
                <a:t>0</a:t>
              </a:r>
            </a:p>
          </p:txBody>
        </p:sp>
      </p:grpSp>
      <p:grpSp>
        <p:nvGrpSpPr>
          <p:cNvPr id="164" name="Group 39"/>
          <p:cNvGrpSpPr>
            <a:grpSpLocks/>
          </p:cNvGrpSpPr>
          <p:nvPr/>
        </p:nvGrpSpPr>
        <p:grpSpPr bwMode="auto">
          <a:xfrm>
            <a:off x="7817868" y="4220859"/>
            <a:ext cx="1079704" cy="363984"/>
            <a:chOff x="4985" y="2892"/>
            <a:chExt cx="617" cy="208"/>
          </a:xfrm>
        </p:grpSpPr>
        <p:sp>
          <p:nvSpPr>
            <p:cNvPr id="165" name="Rectangle 40"/>
            <p:cNvSpPr>
              <a:spLocks noChangeArrowheads="1"/>
            </p:cNvSpPr>
            <p:nvPr/>
          </p:nvSpPr>
          <p:spPr bwMode="auto">
            <a:xfrm>
              <a:off x="5033" y="2900"/>
              <a:ext cx="528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66" name="Text Box 41"/>
            <p:cNvSpPr txBox="1">
              <a:spLocks noChangeArrowheads="1"/>
            </p:cNvSpPr>
            <p:nvPr/>
          </p:nvSpPr>
          <p:spPr bwMode="auto">
            <a:xfrm>
              <a:off x="4985" y="2892"/>
              <a:ext cx="61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>
                  <a:latin typeface="Times New Roman" charset="0"/>
                </a:rPr>
                <a:t>1</a:t>
              </a:r>
            </a:p>
          </p:txBody>
        </p:sp>
      </p:grpSp>
      <p:grpSp>
        <p:nvGrpSpPr>
          <p:cNvPr id="167" name="Group 42"/>
          <p:cNvGrpSpPr>
            <a:grpSpLocks/>
          </p:cNvGrpSpPr>
          <p:nvPr/>
        </p:nvGrpSpPr>
        <p:grpSpPr bwMode="auto">
          <a:xfrm>
            <a:off x="7817868" y="4220858"/>
            <a:ext cx="1079704" cy="363984"/>
            <a:chOff x="4978" y="3152"/>
            <a:chExt cx="617" cy="208"/>
          </a:xfrm>
        </p:grpSpPr>
        <p:sp>
          <p:nvSpPr>
            <p:cNvPr id="168" name="Rectangle 43"/>
            <p:cNvSpPr>
              <a:spLocks noChangeArrowheads="1"/>
            </p:cNvSpPr>
            <p:nvPr/>
          </p:nvSpPr>
          <p:spPr bwMode="auto">
            <a:xfrm>
              <a:off x="5026" y="3160"/>
              <a:ext cx="528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69" name="Text Box 44"/>
            <p:cNvSpPr txBox="1">
              <a:spLocks noChangeArrowheads="1"/>
            </p:cNvSpPr>
            <p:nvPr/>
          </p:nvSpPr>
          <p:spPr bwMode="auto">
            <a:xfrm>
              <a:off x="4978" y="3152"/>
              <a:ext cx="61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>
                  <a:latin typeface="Times New Roman" charset="0"/>
                </a:rPr>
                <a:t>2</a:t>
              </a:r>
            </a:p>
          </p:txBody>
        </p:sp>
      </p:grpSp>
      <p:grpSp>
        <p:nvGrpSpPr>
          <p:cNvPr id="170" name="Group 45"/>
          <p:cNvGrpSpPr>
            <a:grpSpLocks/>
          </p:cNvGrpSpPr>
          <p:nvPr/>
        </p:nvGrpSpPr>
        <p:grpSpPr bwMode="auto">
          <a:xfrm>
            <a:off x="7817868" y="4220858"/>
            <a:ext cx="1079704" cy="363984"/>
            <a:chOff x="4971" y="3412"/>
            <a:chExt cx="617" cy="208"/>
          </a:xfrm>
        </p:grpSpPr>
        <p:sp>
          <p:nvSpPr>
            <p:cNvPr id="171" name="Rectangle 46"/>
            <p:cNvSpPr>
              <a:spLocks noChangeArrowheads="1"/>
            </p:cNvSpPr>
            <p:nvPr/>
          </p:nvSpPr>
          <p:spPr bwMode="auto">
            <a:xfrm>
              <a:off x="5019" y="3420"/>
              <a:ext cx="528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72" name="Text Box 47"/>
            <p:cNvSpPr txBox="1">
              <a:spLocks noChangeArrowheads="1"/>
            </p:cNvSpPr>
            <p:nvPr/>
          </p:nvSpPr>
          <p:spPr bwMode="auto">
            <a:xfrm>
              <a:off x="4971" y="3412"/>
              <a:ext cx="61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>
                  <a:latin typeface="Times New Roman" charset="0"/>
                </a:rPr>
                <a:t>3</a:t>
              </a:r>
            </a:p>
          </p:txBody>
        </p:sp>
      </p:grpSp>
      <p:grpSp>
        <p:nvGrpSpPr>
          <p:cNvPr id="173" name="Group 48"/>
          <p:cNvGrpSpPr>
            <a:grpSpLocks/>
          </p:cNvGrpSpPr>
          <p:nvPr/>
        </p:nvGrpSpPr>
        <p:grpSpPr bwMode="auto">
          <a:xfrm>
            <a:off x="7817868" y="4220858"/>
            <a:ext cx="1079704" cy="363984"/>
            <a:chOff x="4964" y="3672"/>
            <a:chExt cx="617" cy="208"/>
          </a:xfrm>
        </p:grpSpPr>
        <p:sp>
          <p:nvSpPr>
            <p:cNvPr id="174" name="Rectangle 49"/>
            <p:cNvSpPr>
              <a:spLocks noChangeArrowheads="1"/>
            </p:cNvSpPr>
            <p:nvPr/>
          </p:nvSpPr>
          <p:spPr bwMode="auto">
            <a:xfrm>
              <a:off x="5012" y="3680"/>
              <a:ext cx="528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75" name="Text Box 50"/>
            <p:cNvSpPr txBox="1">
              <a:spLocks noChangeArrowheads="1"/>
            </p:cNvSpPr>
            <p:nvPr/>
          </p:nvSpPr>
          <p:spPr bwMode="auto">
            <a:xfrm>
              <a:off x="4964" y="3672"/>
              <a:ext cx="61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>
                  <a:latin typeface="Times New Roman" charset="0"/>
                </a:rPr>
                <a:t>4</a:t>
              </a:r>
            </a:p>
          </p:txBody>
        </p:sp>
      </p:grpSp>
      <p:grpSp>
        <p:nvGrpSpPr>
          <p:cNvPr id="176" name="Group 51"/>
          <p:cNvGrpSpPr>
            <a:grpSpLocks/>
          </p:cNvGrpSpPr>
          <p:nvPr/>
        </p:nvGrpSpPr>
        <p:grpSpPr bwMode="auto">
          <a:xfrm>
            <a:off x="7817868" y="4220857"/>
            <a:ext cx="1079704" cy="363984"/>
            <a:chOff x="4957" y="3932"/>
            <a:chExt cx="617" cy="208"/>
          </a:xfrm>
        </p:grpSpPr>
        <p:sp>
          <p:nvSpPr>
            <p:cNvPr id="177" name="Rectangle 52"/>
            <p:cNvSpPr>
              <a:spLocks noChangeArrowheads="1"/>
            </p:cNvSpPr>
            <p:nvPr/>
          </p:nvSpPr>
          <p:spPr bwMode="auto">
            <a:xfrm>
              <a:off x="5005" y="3940"/>
              <a:ext cx="528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78" name="Text Box 53"/>
            <p:cNvSpPr txBox="1">
              <a:spLocks noChangeArrowheads="1"/>
            </p:cNvSpPr>
            <p:nvPr/>
          </p:nvSpPr>
          <p:spPr bwMode="auto">
            <a:xfrm>
              <a:off x="4957" y="3932"/>
              <a:ext cx="61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>
                  <a:latin typeface="Times New Roman" charset="0"/>
                </a:rPr>
                <a:t>5</a:t>
              </a:r>
            </a:p>
          </p:txBody>
        </p:sp>
      </p:grpSp>
      <p:grpSp>
        <p:nvGrpSpPr>
          <p:cNvPr id="179" name="Group 54"/>
          <p:cNvGrpSpPr>
            <a:grpSpLocks/>
          </p:cNvGrpSpPr>
          <p:nvPr/>
        </p:nvGrpSpPr>
        <p:grpSpPr bwMode="auto">
          <a:xfrm>
            <a:off x="7817868" y="4220858"/>
            <a:ext cx="1079704" cy="363984"/>
            <a:chOff x="4950" y="4192"/>
            <a:chExt cx="617" cy="208"/>
          </a:xfrm>
        </p:grpSpPr>
        <p:sp>
          <p:nvSpPr>
            <p:cNvPr id="180" name="Rectangle 55"/>
            <p:cNvSpPr>
              <a:spLocks noChangeArrowheads="1"/>
            </p:cNvSpPr>
            <p:nvPr/>
          </p:nvSpPr>
          <p:spPr bwMode="auto">
            <a:xfrm>
              <a:off x="4998" y="4200"/>
              <a:ext cx="528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81" name="Text Box 56"/>
            <p:cNvSpPr txBox="1">
              <a:spLocks noChangeArrowheads="1"/>
            </p:cNvSpPr>
            <p:nvPr/>
          </p:nvSpPr>
          <p:spPr bwMode="auto">
            <a:xfrm>
              <a:off x="4950" y="4192"/>
              <a:ext cx="61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>
                  <a:latin typeface="Times New Roman" charset="0"/>
                </a:rPr>
                <a:t>6</a:t>
              </a:r>
            </a:p>
          </p:txBody>
        </p:sp>
      </p:grpSp>
      <p:grpSp>
        <p:nvGrpSpPr>
          <p:cNvPr id="182" name="Group 57"/>
          <p:cNvGrpSpPr>
            <a:grpSpLocks/>
          </p:cNvGrpSpPr>
          <p:nvPr/>
        </p:nvGrpSpPr>
        <p:grpSpPr bwMode="auto">
          <a:xfrm>
            <a:off x="7817868" y="4220857"/>
            <a:ext cx="1079704" cy="363984"/>
            <a:chOff x="4943" y="4452"/>
            <a:chExt cx="617" cy="208"/>
          </a:xfrm>
        </p:grpSpPr>
        <p:sp>
          <p:nvSpPr>
            <p:cNvPr id="183" name="Rectangle 58"/>
            <p:cNvSpPr>
              <a:spLocks noChangeArrowheads="1"/>
            </p:cNvSpPr>
            <p:nvPr/>
          </p:nvSpPr>
          <p:spPr bwMode="auto">
            <a:xfrm>
              <a:off x="4991" y="4460"/>
              <a:ext cx="528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84" name="Text Box 59"/>
            <p:cNvSpPr txBox="1">
              <a:spLocks noChangeArrowheads="1"/>
            </p:cNvSpPr>
            <p:nvPr/>
          </p:nvSpPr>
          <p:spPr bwMode="auto">
            <a:xfrm>
              <a:off x="4943" y="4452"/>
              <a:ext cx="61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>
                  <a:latin typeface="Times New Roman" charset="0"/>
                </a:rPr>
                <a:t>7</a:t>
              </a:r>
            </a:p>
          </p:txBody>
        </p:sp>
      </p:grpSp>
      <p:grpSp>
        <p:nvGrpSpPr>
          <p:cNvPr id="185" name="Group 60"/>
          <p:cNvGrpSpPr>
            <a:grpSpLocks/>
          </p:cNvGrpSpPr>
          <p:nvPr/>
        </p:nvGrpSpPr>
        <p:grpSpPr bwMode="auto">
          <a:xfrm>
            <a:off x="7817868" y="4220857"/>
            <a:ext cx="1079704" cy="363984"/>
            <a:chOff x="4943" y="4452"/>
            <a:chExt cx="617" cy="208"/>
          </a:xfrm>
        </p:grpSpPr>
        <p:sp>
          <p:nvSpPr>
            <p:cNvPr id="186" name="Rectangle 61"/>
            <p:cNvSpPr>
              <a:spLocks noChangeArrowheads="1"/>
            </p:cNvSpPr>
            <p:nvPr/>
          </p:nvSpPr>
          <p:spPr bwMode="auto">
            <a:xfrm>
              <a:off x="4991" y="4460"/>
              <a:ext cx="528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87" name="Text Box 62"/>
            <p:cNvSpPr txBox="1">
              <a:spLocks noChangeArrowheads="1"/>
            </p:cNvSpPr>
            <p:nvPr/>
          </p:nvSpPr>
          <p:spPr bwMode="auto">
            <a:xfrm>
              <a:off x="4943" y="4452"/>
              <a:ext cx="61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>
                  <a:latin typeface="Times New Roman" charset="0"/>
                </a:rPr>
                <a:t>8</a:t>
              </a:r>
            </a:p>
          </p:txBody>
        </p:sp>
      </p:grpSp>
      <p:grpSp>
        <p:nvGrpSpPr>
          <p:cNvPr id="188" name="Group 63"/>
          <p:cNvGrpSpPr>
            <a:grpSpLocks/>
          </p:cNvGrpSpPr>
          <p:nvPr/>
        </p:nvGrpSpPr>
        <p:grpSpPr bwMode="auto">
          <a:xfrm>
            <a:off x="4132527" y="4227859"/>
            <a:ext cx="1615181" cy="363984"/>
            <a:chOff x="2646" y="2544"/>
            <a:chExt cx="923" cy="208"/>
          </a:xfrm>
        </p:grpSpPr>
        <p:sp>
          <p:nvSpPr>
            <p:cNvPr id="189" name="Rectangle 64"/>
            <p:cNvSpPr>
              <a:spLocks noChangeArrowheads="1"/>
            </p:cNvSpPr>
            <p:nvPr/>
          </p:nvSpPr>
          <p:spPr bwMode="auto">
            <a:xfrm>
              <a:off x="2671" y="2555"/>
              <a:ext cx="876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90" name="Text Box 65"/>
            <p:cNvSpPr txBox="1">
              <a:spLocks noChangeArrowheads="1"/>
            </p:cNvSpPr>
            <p:nvPr/>
          </p:nvSpPr>
          <p:spPr bwMode="auto">
            <a:xfrm>
              <a:off x="2646" y="2544"/>
              <a:ext cx="92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 b="1"/>
                <a:t>S</a:t>
              </a:r>
              <a:endParaRPr lang="en-US" altLang="en-US" sz="1764">
                <a:latin typeface="Times New Roman" charset="0"/>
              </a:endParaRPr>
            </a:p>
          </p:txBody>
        </p:sp>
      </p:grpSp>
      <p:grpSp>
        <p:nvGrpSpPr>
          <p:cNvPr id="191" name="Group 66"/>
          <p:cNvGrpSpPr>
            <a:grpSpLocks/>
          </p:cNvGrpSpPr>
          <p:nvPr/>
        </p:nvGrpSpPr>
        <p:grpSpPr bwMode="auto">
          <a:xfrm>
            <a:off x="4132527" y="4227859"/>
            <a:ext cx="1615181" cy="363984"/>
            <a:chOff x="2646" y="2544"/>
            <a:chExt cx="923" cy="208"/>
          </a:xfrm>
        </p:grpSpPr>
        <p:sp>
          <p:nvSpPr>
            <p:cNvPr id="192" name="Rectangle 67"/>
            <p:cNvSpPr>
              <a:spLocks noChangeArrowheads="1"/>
            </p:cNvSpPr>
            <p:nvPr/>
          </p:nvSpPr>
          <p:spPr bwMode="auto">
            <a:xfrm>
              <a:off x="2671" y="2555"/>
              <a:ext cx="876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93" name="Text Box 68"/>
            <p:cNvSpPr txBox="1">
              <a:spLocks noChangeArrowheads="1"/>
            </p:cNvSpPr>
            <p:nvPr/>
          </p:nvSpPr>
          <p:spPr bwMode="auto">
            <a:xfrm>
              <a:off x="2646" y="2544"/>
              <a:ext cx="92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 b="1"/>
                <a:t>TS</a:t>
              </a:r>
              <a:endParaRPr lang="en-US" altLang="en-US" sz="1764">
                <a:latin typeface="Times New Roman" charset="0"/>
              </a:endParaRPr>
            </a:p>
          </p:txBody>
        </p:sp>
      </p:grpSp>
      <p:grpSp>
        <p:nvGrpSpPr>
          <p:cNvPr id="194" name="Group 69"/>
          <p:cNvGrpSpPr>
            <a:grpSpLocks/>
          </p:cNvGrpSpPr>
          <p:nvPr/>
        </p:nvGrpSpPr>
        <p:grpSpPr bwMode="auto">
          <a:xfrm>
            <a:off x="4132527" y="4227859"/>
            <a:ext cx="1615181" cy="363984"/>
            <a:chOff x="2646" y="2544"/>
            <a:chExt cx="923" cy="208"/>
          </a:xfrm>
        </p:grpSpPr>
        <p:sp>
          <p:nvSpPr>
            <p:cNvPr id="195" name="Rectangle 70"/>
            <p:cNvSpPr>
              <a:spLocks noChangeArrowheads="1"/>
            </p:cNvSpPr>
            <p:nvPr/>
          </p:nvSpPr>
          <p:spPr bwMode="auto">
            <a:xfrm>
              <a:off x="2671" y="2555"/>
              <a:ext cx="876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96" name="Text Box 71"/>
            <p:cNvSpPr txBox="1">
              <a:spLocks noChangeArrowheads="1"/>
            </p:cNvSpPr>
            <p:nvPr/>
          </p:nvSpPr>
          <p:spPr bwMode="auto">
            <a:xfrm>
              <a:off x="2646" y="2544"/>
              <a:ext cx="92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 b="1"/>
                <a:t>RTS</a:t>
              </a:r>
              <a:endParaRPr lang="en-US" altLang="en-US" sz="1764">
                <a:latin typeface="Times New Roman" charset="0"/>
              </a:endParaRPr>
            </a:p>
          </p:txBody>
        </p:sp>
      </p:grpSp>
      <p:grpSp>
        <p:nvGrpSpPr>
          <p:cNvPr id="197" name="Group 72"/>
          <p:cNvGrpSpPr>
            <a:grpSpLocks/>
          </p:cNvGrpSpPr>
          <p:nvPr/>
        </p:nvGrpSpPr>
        <p:grpSpPr bwMode="auto">
          <a:xfrm>
            <a:off x="4132527" y="4227859"/>
            <a:ext cx="1615181" cy="363984"/>
            <a:chOff x="2646" y="2544"/>
            <a:chExt cx="923" cy="208"/>
          </a:xfrm>
        </p:grpSpPr>
        <p:sp>
          <p:nvSpPr>
            <p:cNvPr id="198" name="Rectangle 73"/>
            <p:cNvSpPr>
              <a:spLocks noChangeArrowheads="1"/>
            </p:cNvSpPr>
            <p:nvPr/>
          </p:nvSpPr>
          <p:spPr bwMode="auto">
            <a:xfrm>
              <a:off x="2671" y="2555"/>
              <a:ext cx="876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99" name="Text Box 74"/>
            <p:cNvSpPr txBox="1">
              <a:spLocks noChangeArrowheads="1"/>
            </p:cNvSpPr>
            <p:nvPr/>
          </p:nvSpPr>
          <p:spPr bwMode="auto">
            <a:xfrm>
              <a:off x="2646" y="2544"/>
              <a:ext cx="92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 b="1"/>
                <a:t>ERTS</a:t>
              </a:r>
              <a:endParaRPr lang="en-US" altLang="en-US" sz="1764">
                <a:latin typeface="Times New Roman" charset="0"/>
              </a:endParaRPr>
            </a:p>
          </p:txBody>
        </p:sp>
      </p:grpSp>
      <p:grpSp>
        <p:nvGrpSpPr>
          <p:cNvPr id="200" name="Group 75"/>
          <p:cNvGrpSpPr>
            <a:grpSpLocks/>
          </p:cNvGrpSpPr>
          <p:nvPr/>
        </p:nvGrpSpPr>
        <p:grpSpPr bwMode="auto">
          <a:xfrm>
            <a:off x="4132527" y="4227859"/>
            <a:ext cx="1615181" cy="363984"/>
            <a:chOff x="2646" y="2544"/>
            <a:chExt cx="923" cy="208"/>
          </a:xfrm>
        </p:grpSpPr>
        <p:sp>
          <p:nvSpPr>
            <p:cNvPr id="201" name="Rectangle 76"/>
            <p:cNvSpPr>
              <a:spLocks noChangeArrowheads="1"/>
            </p:cNvSpPr>
            <p:nvPr/>
          </p:nvSpPr>
          <p:spPr bwMode="auto">
            <a:xfrm>
              <a:off x="2671" y="2555"/>
              <a:ext cx="876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202" name="Text Box 77"/>
            <p:cNvSpPr txBox="1">
              <a:spLocks noChangeArrowheads="1"/>
            </p:cNvSpPr>
            <p:nvPr/>
          </p:nvSpPr>
          <p:spPr bwMode="auto">
            <a:xfrm>
              <a:off x="2646" y="2544"/>
              <a:ext cx="92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 b="1"/>
                <a:t>SERTS</a:t>
              </a:r>
              <a:endParaRPr lang="en-US" altLang="en-US" sz="1764">
                <a:latin typeface="Times New Roman" charset="0"/>
              </a:endParaRPr>
            </a:p>
          </p:txBody>
        </p:sp>
      </p:grpSp>
      <p:grpSp>
        <p:nvGrpSpPr>
          <p:cNvPr id="203" name="Group 78"/>
          <p:cNvGrpSpPr>
            <a:grpSpLocks/>
          </p:cNvGrpSpPr>
          <p:nvPr/>
        </p:nvGrpSpPr>
        <p:grpSpPr bwMode="auto">
          <a:xfrm>
            <a:off x="4132527" y="4227859"/>
            <a:ext cx="1615181" cy="363984"/>
            <a:chOff x="2646" y="2544"/>
            <a:chExt cx="923" cy="208"/>
          </a:xfrm>
        </p:grpSpPr>
        <p:sp>
          <p:nvSpPr>
            <p:cNvPr id="204" name="Rectangle 79"/>
            <p:cNvSpPr>
              <a:spLocks noChangeArrowheads="1"/>
            </p:cNvSpPr>
            <p:nvPr/>
          </p:nvSpPr>
          <p:spPr bwMode="auto">
            <a:xfrm>
              <a:off x="2671" y="2555"/>
              <a:ext cx="876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205" name="Text Box 80"/>
            <p:cNvSpPr txBox="1">
              <a:spLocks noChangeArrowheads="1"/>
            </p:cNvSpPr>
            <p:nvPr/>
          </p:nvSpPr>
          <p:spPr bwMode="auto">
            <a:xfrm>
              <a:off x="2646" y="2544"/>
              <a:ext cx="92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 b="1"/>
                <a:t>SSERTS</a:t>
              </a:r>
              <a:endParaRPr lang="en-US" altLang="en-US" sz="1764">
                <a:latin typeface="Times New Roman" charset="0"/>
              </a:endParaRPr>
            </a:p>
          </p:txBody>
        </p:sp>
      </p:grpSp>
      <p:grpSp>
        <p:nvGrpSpPr>
          <p:cNvPr id="206" name="Group 81"/>
          <p:cNvGrpSpPr>
            <a:grpSpLocks/>
          </p:cNvGrpSpPr>
          <p:nvPr/>
        </p:nvGrpSpPr>
        <p:grpSpPr bwMode="auto">
          <a:xfrm>
            <a:off x="4132527" y="4227859"/>
            <a:ext cx="1615181" cy="363984"/>
            <a:chOff x="2646" y="2544"/>
            <a:chExt cx="923" cy="208"/>
          </a:xfrm>
        </p:grpSpPr>
        <p:sp>
          <p:nvSpPr>
            <p:cNvPr id="207" name="Rectangle 82"/>
            <p:cNvSpPr>
              <a:spLocks noChangeArrowheads="1"/>
            </p:cNvSpPr>
            <p:nvPr/>
          </p:nvSpPr>
          <p:spPr bwMode="auto">
            <a:xfrm>
              <a:off x="2671" y="2555"/>
              <a:ext cx="876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208" name="Text Box 83"/>
            <p:cNvSpPr txBox="1">
              <a:spLocks noChangeArrowheads="1"/>
            </p:cNvSpPr>
            <p:nvPr/>
          </p:nvSpPr>
          <p:spPr bwMode="auto">
            <a:xfrm>
              <a:off x="2646" y="2544"/>
              <a:ext cx="92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 b="1"/>
                <a:t>ESSERTS</a:t>
              </a:r>
              <a:endParaRPr lang="en-US" altLang="en-US" sz="1764">
                <a:latin typeface="Times New Roman" charset="0"/>
              </a:endParaRPr>
            </a:p>
          </p:txBody>
        </p:sp>
      </p:grpSp>
      <p:grpSp>
        <p:nvGrpSpPr>
          <p:cNvPr id="209" name="Group 84"/>
          <p:cNvGrpSpPr>
            <a:grpSpLocks/>
          </p:cNvGrpSpPr>
          <p:nvPr/>
        </p:nvGrpSpPr>
        <p:grpSpPr bwMode="auto">
          <a:xfrm>
            <a:off x="4132527" y="4227859"/>
            <a:ext cx="1615181" cy="363984"/>
            <a:chOff x="2646" y="2544"/>
            <a:chExt cx="923" cy="208"/>
          </a:xfrm>
        </p:grpSpPr>
        <p:sp>
          <p:nvSpPr>
            <p:cNvPr id="210" name="Rectangle 85"/>
            <p:cNvSpPr>
              <a:spLocks noChangeArrowheads="1"/>
            </p:cNvSpPr>
            <p:nvPr/>
          </p:nvSpPr>
          <p:spPr bwMode="auto">
            <a:xfrm>
              <a:off x="2671" y="2555"/>
              <a:ext cx="876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211" name="Text Box 86"/>
            <p:cNvSpPr txBox="1">
              <a:spLocks noChangeArrowheads="1"/>
            </p:cNvSpPr>
            <p:nvPr/>
          </p:nvSpPr>
          <p:spPr bwMode="auto">
            <a:xfrm>
              <a:off x="2646" y="2544"/>
              <a:ext cx="92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 b="1"/>
                <a:t>DESSERTS</a:t>
              </a:r>
              <a:endParaRPr lang="en-US" altLang="en-US" sz="1764">
                <a:latin typeface="Times New Roman" charset="0"/>
              </a:endParaRPr>
            </a:p>
          </p:txBody>
        </p:sp>
      </p:grpSp>
      <p:sp>
        <p:nvSpPr>
          <p:cNvPr id="212" name="Rectangle 87"/>
          <p:cNvSpPr>
            <a:spLocks noChangeArrowheads="1"/>
          </p:cNvSpPr>
          <p:nvPr/>
        </p:nvSpPr>
        <p:spPr bwMode="auto">
          <a:xfrm>
            <a:off x="818168" y="2194162"/>
            <a:ext cx="5823750" cy="2834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213" name="Rectangle 88"/>
          <p:cNvSpPr>
            <a:spLocks noChangeArrowheads="1"/>
          </p:cNvSpPr>
          <p:nvPr/>
        </p:nvSpPr>
        <p:spPr bwMode="auto">
          <a:xfrm>
            <a:off x="1213652" y="2474150"/>
            <a:ext cx="4483307" cy="2834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214" name="Rectangle 89"/>
          <p:cNvSpPr>
            <a:spLocks noChangeArrowheads="1"/>
          </p:cNvSpPr>
          <p:nvPr/>
        </p:nvSpPr>
        <p:spPr bwMode="auto">
          <a:xfrm>
            <a:off x="1630134" y="2185412"/>
            <a:ext cx="1494436" cy="27823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215" name="Rectangle 90"/>
          <p:cNvSpPr>
            <a:spLocks noChangeArrowheads="1"/>
          </p:cNvSpPr>
          <p:nvPr/>
        </p:nvSpPr>
        <p:spPr bwMode="auto">
          <a:xfrm>
            <a:off x="3121070" y="2185412"/>
            <a:ext cx="2246903" cy="27823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216" name="Rectangle 91"/>
          <p:cNvSpPr>
            <a:spLocks noChangeArrowheads="1"/>
          </p:cNvSpPr>
          <p:nvPr/>
        </p:nvSpPr>
        <p:spPr bwMode="auto">
          <a:xfrm>
            <a:off x="5555216" y="2188912"/>
            <a:ext cx="526727" cy="28873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218" name="Text Box 104"/>
          <p:cNvSpPr txBox="1">
            <a:spLocks noChangeArrowheads="1"/>
          </p:cNvSpPr>
          <p:nvPr/>
        </p:nvSpPr>
        <p:spPr bwMode="auto">
          <a:xfrm>
            <a:off x="-69894" y="6629400"/>
            <a:ext cx="54545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200" i="1" dirty="0">
                <a:latin typeface="Times New Roman" charset="0"/>
              </a:rPr>
              <a:t>Using portions of slides by Eric Roberts</a:t>
            </a:r>
          </a:p>
        </p:txBody>
      </p:sp>
    </p:spTree>
    <p:extLst>
      <p:ext uri="{BB962C8B-B14F-4D97-AF65-F5344CB8AC3E}">
        <p14:creationId xmlns:p14="http://schemas.microsoft.com/office/powerpoint/2010/main" val="177022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7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6" grpId="0" animBg="1"/>
      <p:bldP spid="137" grpId="0" animBg="1"/>
      <p:bldP spid="138" grpId="0"/>
      <p:bldP spid="139" grpId="0" build="p" autoUpdateAnimBg="0"/>
      <p:bldP spid="140" grpId="0"/>
      <p:bldP spid="141" grpId="0" build="p" autoUpdateAnimBg="0"/>
      <p:bldP spid="142" grpId="0" build="p" autoUpdateAnimBg="0"/>
      <p:bldP spid="143" grpId="0" animBg="1"/>
      <p:bldP spid="144" grpId="0" animBg="1"/>
      <p:bldP spid="145" grpId="0" animBg="1"/>
      <p:bldP spid="148" grpId="0"/>
      <p:bldP spid="158" grpId="0"/>
      <p:bldP spid="158" grpId="1"/>
      <p:bldP spid="159" grpId="0" animBg="1"/>
      <p:bldP spid="160" grpId="0" animBg="1"/>
      <p:bldP spid="212" grpId="0" animBg="1"/>
      <p:bldP spid="213" grpId="0" animBg="1"/>
      <p:bldP spid="213" grpId="1" animBg="1"/>
      <p:bldP spid="213" grpId="2" animBg="1"/>
      <p:bldP spid="213" grpId="3" animBg="1"/>
      <p:bldP spid="213" grpId="4" animBg="1"/>
      <p:bldP spid="213" grpId="5" animBg="1"/>
      <p:bldP spid="213" grpId="6" animBg="1"/>
      <p:bldP spid="213" grpId="7" animBg="1"/>
      <p:bldP spid="214" grpId="0" animBg="1"/>
      <p:bldP spid="215" grpId="0" animBg="1"/>
      <p:bldP spid="215" grpId="1" animBg="1"/>
      <p:bldP spid="215" grpId="2" animBg="1"/>
      <p:bldP spid="215" grpId="3" animBg="1"/>
      <p:bldP spid="215" grpId="4" animBg="1"/>
      <p:bldP spid="215" grpId="5" animBg="1"/>
      <p:bldP spid="215" grpId="6" animBg="1"/>
      <p:bldP spid="215" grpId="7" animBg="1"/>
      <p:bldP spid="215" grpId="8" animBg="1"/>
      <p:bldP spid="216" grpId="0" animBg="1"/>
      <p:bldP spid="216" grpId="1" animBg="1"/>
      <p:bldP spid="216" grpId="2" animBg="1"/>
      <p:bldP spid="216" grpId="3" animBg="1"/>
      <p:bldP spid="216" grpId="4" animBg="1"/>
      <p:bldP spid="216" grpId="5" animBg="1"/>
      <p:bldP spid="216" grpId="6" animBg="1"/>
      <p:bldP spid="216" grpId="7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Characters and Strings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Looping over Strings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Practice: Reversing a String</a:t>
            </a:r>
          </a:p>
          <a:p>
            <a:r>
              <a:rPr lang="en-US" altLang="x-none" sz="3600" dirty="0" smtClean="0"/>
              <a:t>Practice: Palindromes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Practice: Caesar Cipher</a:t>
            </a:r>
          </a:p>
        </p:txBody>
      </p:sp>
    </p:spTree>
    <p:extLst>
      <p:ext uri="{BB962C8B-B14F-4D97-AF65-F5344CB8AC3E}">
        <p14:creationId xmlns:p14="http://schemas.microsoft.com/office/powerpoint/2010/main" val="196875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Palindromes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Let’s write a method called </a:t>
            </a:r>
            <a:r>
              <a:rPr lang="en-US" sz="3200" b="1" dirty="0" err="1" smtClean="0">
                <a:latin typeface="Courier" charset="0"/>
                <a:ea typeface="Courier" charset="0"/>
                <a:cs typeface="Courier" charset="0"/>
              </a:rPr>
              <a:t>isPalindrome</a:t>
            </a:r>
            <a:r>
              <a:rPr lang="en-US" sz="3200" dirty="0" smtClean="0"/>
              <a:t> that takes one String parameter, and returns whether or not that String is a palindrome (the same forwards and backwards).</a:t>
            </a:r>
            <a:endParaRPr lang="en-US" sz="3200" b="1" dirty="0" smtClean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32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isPalindrome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2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32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racecar"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) -&gt; </a:t>
            </a:r>
            <a:r>
              <a:rPr lang="en-US" sz="3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</a:p>
          <a:p>
            <a:pPr marL="0" indent="0">
              <a:buNone/>
            </a:pP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isPalindrome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2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32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hi there"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-&gt; </a:t>
            </a:r>
            <a:r>
              <a:rPr lang="en-US" sz="3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</a:p>
          <a:p>
            <a:pPr marL="0" indent="0">
              <a:buNone/>
            </a:pP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isPalindrome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2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32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kayak"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-&gt; </a:t>
            </a:r>
            <a:r>
              <a:rPr lang="en-US" sz="3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endParaRPr lang="en-US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8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Characters and Strings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Looping over Strings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Practice: Reversing a String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Practice: Palindromes</a:t>
            </a:r>
          </a:p>
          <a:p>
            <a:r>
              <a:rPr lang="en-US" altLang="x-none" sz="3600" dirty="0" smtClean="0"/>
              <a:t>Practice: Caesar Cipher</a:t>
            </a:r>
          </a:p>
        </p:txBody>
      </p:sp>
    </p:spTree>
    <p:extLst>
      <p:ext uri="{BB962C8B-B14F-4D97-AF65-F5344CB8AC3E}">
        <p14:creationId xmlns:p14="http://schemas.microsoft.com/office/powerpoint/2010/main" val="183898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842" name="Group 37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0307309"/>
              </p:ext>
            </p:extLst>
          </p:nvPr>
        </p:nvGraphicFramePr>
        <p:xfrm>
          <a:off x="1066800" y="4038600"/>
          <a:ext cx="7924800" cy="1143000"/>
        </p:xfrm>
        <a:graphic>
          <a:graphicData uri="http://schemas.openxmlformats.org/drawingml/2006/table">
            <a:tbl>
              <a:tblPr/>
              <a:tblGrid>
                <a:gridCol w="304800"/>
                <a:gridCol w="303213"/>
                <a:gridCol w="306387"/>
                <a:gridCol w="304800"/>
                <a:gridCol w="304800"/>
                <a:gridCol w="306388"/>
                <a:gridCol w="303212"/>
                <a:gridCol w="304800"/>
                <a:gridCol w="303213"/>
                <a:gridCol w="306387"/>
                <a:gridCol w="306388"/>
                <a:gridCol w="303212"/>
                <a:gridCol w="304800"/>
                <a:gridCol w="303213"/>
                <a:gridCol w="306387"/>
                <a:gridCol w="304800"/>
                <a:gridCol w="304800"/>
                <a:gridCol w="304800"/>
                <a:gridCol w="304800"/>
                <a:gridCol w="303213"/>
                <a:gridCol w="306387"/>
                <a:gridCol w="304800"/>
                <a:gridCol w="304800"/>
                <a:gridCol w="306388"/>
                <a:gridCol w="303212"/>
                <a:gridCol w="3048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06" name="Rectangle 380"/>
          <p:cNvSpPr>
            <a:spLocks noChangeArrowheads="1"/>
          </p:cNvSpPr>
          <p:nvPr/>
        </p:nvSpPr>
        <p:spPr bwMode="auto">
          <a:xfrm>
            <a:off x="482600" y="1600200"/>
            <a:ext cx="8128000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altLang="en-US" sz="2800" dirty="0">
                <a:latin typeface="+mn-lt"/>
              </a:rPr>
              <a:t>Rotate alphabet by </a:t>
            </a:r>
            <a:r>
              <a:rPr lang="en-US" altLang="en-US" sz="2800" i="1" dirty="0">
                <a:latin typeface="+mn-lt"/>
              </a:rPr>
              <a:t>n</a:t>
            </a:r>
            <a:r>
              <a:rPr lang="en-US" altLang="en-US" sz="2800" dirty="0">
                <a:latin typeface="+mn-lt"/>
              </a:rPr>
              <a:t> letters (</a:t>
            </a:r>
            <a:r>
              <a:rPr lang="en-US" altLang="en-US" sz="2800" i="1" dirty="0">
                <a:latin typeface="+mn-lt"/>
              </a:rPr>
              <a:t>n</a:t>
            </a:r>
            <a:r>
              <a:rPr lang="en-US" altLang="en-US" sz="2800" dirty="0">
                <a:latin typeface="+mn-lt"/>
              </a:rPr>
              <a:t> = 3 in </a:t>
            </a:r>
            <a:r>
              <a:rPr lang="en-US" altLang="en-US" sz="2800" dirty="0" smtClean="0">
                <a:latin typeface="+mn-lt"/>
              </a:rPr>
              <a:t>below</a:t>
            </a:r>
            <a:r>
              <a:rPr lang="en-US" altLang="en-US" sz="2800" dirty="0">
                <a:latin typeface="+mn-lt"/>
              </a:rPr>
              <a:t>)</a:t>
            </a:r>
          </a:p>
          <a:p>
            <a:pPr lvl="1" algn="l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altLang="en-US" sz="2400" i="1" dirty="0">
                <a:latin typeface="+mn-lt"/>
              </a:rPr>
              <a:t>n</a:t>
            </a:r>
            <a:r>
              <a:rPr lang="en-US" altLang="en-US" sz="2400" dirty="0">
                <a:latin typeface="+mn-lt"/>
              </a:rPr>
              <a:t> is called the </a:t>
            </a:r>
            <a:r>
              <a:rPr lang="en-US" altLang="en-US" sz="2400" b="1" u="sng" dirty="0">
                <a:latin typeface="+mn-lt"/>
              </a:rPr>
              <a:t>key</a:t>
            </a:r>
          </a:p>
          <a:p>
            <a:pPr algn="l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altLang="en-US" sz="2800" dirty="0">
                <a:latin typeface="+mn-lt"/>
              </a:rPr>
              <a:t>Wrap-around at the end</a:t>
            </a:r>
          </a:p>
          <a:p>
            <a:pPr algn="l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altLang="en-US" sz="2800" dirty="0">
                <a:latin typeface="+mn-lt"/>
              </a:rPr>
              <a:t>Substitute letters based on this mapping</a:t>
            </a:r>
            <a:endParaRPr lang="en-US" altLang="en-US" dirty="0">
              <a:latin typeface="+mn-lt"/>
            </a:endParaRPr>
          </a:p>
        </p:txBody>
      </p:sp>
      <p:sp>
        <p:nvSpPr>
          <p:cNvPr id="5207" name="Text Box 385"/>
          <p:cNvSpPr txBox="1">
            <a:spLocks noChangeArrowheads="1"/>
          </p:cNvSpPr>
          <p:nvPr/>
        </p:nvSpPr>
        <p:spPr bwMode="auto">
          <a:xfrm>
            <a:off x="-40341" y="412216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 sz="2400" dirty="0">
                <a:latin typeface="+mn-lt"/>
              </a:rPr>
              <a:t>original</a:t>
            </a:r>
          </a:p>
        </p:txBody>
      </p:sp>
      <p:sp>
        <p:nvSpPr>
          <p:cNvPr id="5208" name="Text Box 386"/>
          <p:cNvSpPr txBox="1">
            <a:spLocks noChangeArrowheads="1"/>
          </p:cNvSpPr>
          <p:nvPr/>
        </p:nvSpPr>
        <p:spPr bwMode="auto">
          <a:xfrm>
            <a:off x="-16649" y="4662928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 sz="2400" dirty="0">
                <a:latin typeface="+mn-lt"/>
              </a:rPr>
              <a:t>encrypt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Exercise: Caesar Cipher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4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842" name="Group 37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77198"/>
              </p:ext>
            </p:extLst>
          </p:nvPr>
        </p:nvGraphicFramePr>
        <p:xfrm>
          <a:off x="1088571" y="2209800"/>
          <a:ext cx="7924800" cy="1143000"/>
        </p:xfrm>
        <a:graphic>
          <a:graphicData uri="http://schemas.openxmlformats.org/drawingml/2006/table">
            <a:tbl>
              <a:tblPr/>
              <a:tblGrid>
                <a:gridCol w="304800"/>
                <a:gridCol w="303213"/>
                <a:gridCol w="306387"/>
                <a:gridCol w="304800"/>
                <a:gridCol w="304800"/>
                <a:gridCol w="306388"/>
                <a:gridCol w="303212"/>
                <a:gridCol w="304800"/>
                <a:gridCol w="303213"/>
                <a:gridCol w="306387"/>
                <a:gridCol w="306388"/>
                <a:gridCol w="303212"/>
                <a:gridCol w="304800"/>
                <a:gridCol w="303213"/>
                <a:gridCol w="306387"/>
                <a:gridCol w="304800"/>
                <a:gridCol w="304800"/>
                <a:gridCol w="304800"/>
                <a:gridCol w="304800"/>
                <a:gridCol w="303213"/>
                <a:gridCol w="306387"/>
                <a:gridCol w="304800"/>
                <a:gridCol w="304800"/>
                <a:gridCol w="306388"/>
                <a:gridCol w="303212"/>
                <a:gridCol w="3048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06" name="Rectangle 380"/>
          <p:cNvSpPr>
            <a:spLocks noChangeArrowheads="1"/>
          </p:cNvSpPr>
          <p:nvPr/>
        </p:nvSpPr>
        <p:spPr bwMode="auto">
          <a:xfrm>
            <a:off x="482600" y="1600200"/>
            <a:ext cx="8128000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altLang="en-US" sz="2800" dirty="0">
                <a:latin typeface="+mn-lt"/>
              </a:rPr>
              <a:t>Rotate alphabet by </a:t>
            </a:r>
            <a:r>
              <a:rPr lang="en-US" altLang="en-US" sz="2800" dirty="0" smtClean="0">
                <a:latin typeface="+mn-lt"/>
              </a:rPr>
              <a:t>a certain key, with wrapping</a:t>
            </a:r>
            <a:endParaRPr lang="en-US" altLang="en-US" sz="2800" dirty="0">
              <a:latin typeface="+mn-lt"/>
            </a:endParaRPr>
          </a:p>
        </p:txBody>
      </p:sp>
      <p:sp>
        <p:nvSpPr>
          <p:cNvPr id="5207" name="Text Box 385"/>
          <p:cNvSpPr txBox="1">
            <a:spLocks noChangeArrowheads="1"/>
          </p:cNvSpPr>
          <p:nvPr/>
        </p:nvSpPr>
        <p:spPr bwMode="auto">
          <a:xfrm>
            <a:off x="-18570" y="2308949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 sz="2400" dirty="0">
                <a:latin typeface="+mn-lt"/>
              </a:rPr>
              <a:t>original</a:t>
            </a:r>
          </a:p>
        </p:txBody>
      </p:sp>
      <p:sp>
        <p:nvSpPr>
          <p:cNvPr id="5208" name="Text Box 386"/>
          <p:cNvSpPr txBox="1">
            <a:spLocks noChangeArrowheads="1"/>
          </p:cNvSpPr>
          <p:nvPr/>
        </p:nvSpPr>
        <p:spPr bwMode="auto">
          <a:xfrm>
            <a:off x="5122" y="2849713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 sz="2400" dirty="0">
                <a:latin typeface="+mn-lt"/>
              </a:rPr>
              <a:t>encrypt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Exercise: Caesar Cipher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553171"/>
            <a:ext cx="7315200" cy="333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Recap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Recap: Characters and Strings</a:t>
            </a:r>
          </a:p>
          <a:p>
            <a:r>
              <a:rPr lang="en-US" altLang="x-none" sz="3600" dirty="0" smtClean="0"/>
              <a:t>Looping over Strings</a:t>
            </a:r>
          </a:p>
          <a:p>
            <a:r>
              <a:rPr lang="en-US" altLang="x-none" sz="3600" dirty="0" smtClean="0"/>
              <a:t>Practice: Reversing a String</a:t>
            </a:r>
          </a:p>
          <a:p>
            <a:r>
              <a:rPr lang="en-US" altLang="x-none" sz="3600" dirty="0" smtClean="0"/>
              <a:t>Practice: Palindromes</a:t>
            </a:r>
          </a:p>
          <a:p>
            <a:r>
              <a:rPr lang="en-US" altLang="x-none" sz="3600" dirty="0" smtClean="0"/>
              <a:t>Practice: Caesar Cipher</a:t>
            </a:r>
          </a:p>
          <a:p>
            <a:endParaRPr lang="en-US" altLang="x-none" sz="3600" dirty="0"/>
          </a:p>
          <a:p>
            <a:endParaRPr lang="en-US" altLang="x-none" sz="3600" dirty="0" smtClean="0"/>
          </a:p>
          <a:p>
            <a:pPr marL="0" indent="0">
              <a:buNone/>
            </a:pPr>
            <a:r>
              <a:rPr lang="en-US" altLang="x-none" sz="3600" b="1" dirty="0" smtClean="0"/>
              <a:t>Next time: </a:t>
            </a:r>
            <a:r>
              <a:rPr lang="en-US" altLang="x-none" sz="3600" dirty="0" smtClean="0"/>
              <a:t>reading text files</a:t>
            </a:r>
            <a:endParaRPr lang="en-US" altLang="x-none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28193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A </a:t>
            </a:r>
            <a:r>
              <a:rPr lang="en-US" sz="3200" b="1" dirty="0" smtClean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sz="3200" dirty="0" smtClean="0"/>
              <a:t> is a variable type that represents a single character or “glyph”.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letterA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plus = 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'+'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zero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'0'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space = 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 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newLine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'\n'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tab = 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'\t'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singleQuote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'\''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backSlash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'\\'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36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Under the hood, Java represents each </a:t>
            </a:r>
            <a:r>
              <a:rPr lang="en-US" sz="3200" b="1" dirty="0" smtClean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sz="3200" dirty="0" smtClean="0"/>
              <a:t> as an </a:t>
            </a:r>
            <a:r>
              <a:rPr lang="en-US" sz="3200" i="1" dirty="0" smtClean="0"/>
              <a:t>integer</a:t>
            </a:r>
            <a:r>
              <a:rPr lang="en-US" sz="3200" dirty="0" smtClean="0"/>
              <a:t> (its “ASCII value”). 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smtClean="0"/>
              <a:t>Uppercase letters are sequentially numbered</a:t>
            </a:r>
          </a:p>
          <a:p>
            <a:r>
              <a:rPr lang="en-US" sz="3200" dirty="0" smtClean="0"/>
              <a:t>Lowercase letters are sequentially numbered</a:t>
            </a:r>
          </a:p>
          <a:p>
            <a:r>
              <a:rPr lang="en-US" sz="3200" dirty="0" smtClean="0"/>
              <a:t>Digits are sequentially numbered</a:t>
            </a:r>
            <a:endParaRPr lang="en-US" sz="3200" dirty="0"/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uppercaseA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		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Actually 65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lowercaseA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Actually 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97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zeroDigit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'0'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Actually 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48</a:t>
            </a:r>
            <a:endParaRPr lang="en-US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34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 Math!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We can take advantage of Java representing each </a:t>
            </a:r>
            <a:r>
              <a:rPr lang="en-US" sz="3200" b="1" dirty="0" smtClean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sz="3200" dirty="0" smtClean="0"/>
              <a:t> as an </a:t>
            </a:r>
            <a:r>
              <a:rPr lang="en-US" sz="3200" i="1" dirty="0" smtClean="0"/>
              <a:t>integer</a:t>
            </a:r>
            <a:r>
              <a:rPr lang="en-US" sz="3200" dirty="0" smtClean="0"/>
              <a:t> (its “ASCII value”):</a:t>
            </a:r>
            <a:endParaRPr lang="en-US" sz="3200" dirty="0"/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areEqual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== 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		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true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earlierLetter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'f'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&lt; 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'c'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false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uppercaseB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+ 1;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diff = 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'c' - 'a'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			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2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numLettersInAlphabet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'z'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+ 1;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or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numLettersInAlphabet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'Z'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+ 1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60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Note: Type-casting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If we want to force Java to treat an expression as a particular type, we can also </a:t>
            </a:r>
            <a:r>
              <a:rPr lang="en-US" sz="3200" i="1" dirty="0" smtClean="0"/>
              <a:t>cast it</a:t>
            </a:r>
            <a:r>
              <a:rPr lang="en-US" sz="3200" dirty="0"/>
              <a:t> </a:t>
            </a:r>
            <a:r>
              <a:rPr lang="en-US" sz="3200" dirty="0" smtClean="0"/>
              <a:t>to that type.</a:t>
            </a:r>
            <a:endParaRPr lang="en-US" sz="3200" dirty="0"/>
          </a:p>
          <a:p>
            <a:pPr marL="0" indent="0">
              <a:buNone/>
            </a:pPr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+ 1		    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evaluates to 66 (</a:t>
            </a:r>
            <a:r>
              <a:rPr lang="en-US" b="1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)(</a:t>
            </a:r>
            <a:r>
              <a:rPr lang="en-US" b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</a:t>
            </a:r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1)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evaluates to 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'B' (char)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/ 2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	    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evaluates to 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0 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)1 / 2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evaluates to 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0.5 (double)</a:t>
            </a:r>
          </a:p>
          <a:p>
            <a:pPr marL="0" indent="0">
              <a:buNone/>
            </a:pP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1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 (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)2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	    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evaluates to 0.5 (double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30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14517</TotalTime>
  <Words>2328</Words>
  <Application>Microsoft Macintosh PowerPoint</Application>
  <PresentationFormat>On-screen Show (4:3)</PresentationFormat>
  <Paragraphs>832</Paragraphs>
  <Slides>58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4" baseType="lpstr">
      <vt:lpstr>Andale Mono</vt:lpstr>
      <vt:lpstr>Calibri</vt:lpstr>
      <vt:lpstr>Chalkboard</vt:lpstr>
      <vt:lpstr>Charcoal CY</vt:lpstr>
      <vt:lpstr>Consolas</vt:lpstr>
      <vt:lpstr>Courier</vt:lpstr>
      <vt:lpstr>Courier New</vt:lpstr>
      <vt:lpstr>DejaVu Serif</vt:lpstr>
      <vt:lpstr>Droid Sans Fallback</vt:lpstr>
      <vt:lpstr>Helvetica</vt:lpstr>
      <vt:lpstr>Mangal</vt:lpstr>
      <vt:lpstr>Tahoma</vt:lpstr>
      <vt:lpstr>Times New Roman</vt:lpstr>
      <vt:lpstr>Verdana</vt:lpstr>
      <vt:lpstr>Arial</vt:lpstr>
      <vt:lpstr>Default Design</vt:lpstr>
      <vt:lpstr>CS 106A, Lecture 9 Problem-Solving with Strings</vt:lpstr>
      <vt:lpstr>Learning Goals</vt:lpstr>
      <vt:lpstr>Plan For Today</vt:lpstr>
      <vt:lpstr>Plan For Today</vt:lpstr>
      <vt:lpstr>Text Processing</vt:lpstr>
      <vt:lpstr>Char</vt:lpstr>
      <vt:lpstr>Char</vt:lpstr>
      <vt:lpstr>Char Math!</vt:lpstr>
      <vt:lpstr>Side Note: Type-casting</vt:lpstr>
      <vt:lpstr>Character Methods</vt:lpstr>
      <vt:lpstr>Strings</vt:lpstr>
      <vt:lpstr>Strings vs. Chars</vt:lpstr>
      <vt:lpstr>Creating Strings</vt:lpstr>
      <vt:lpstr>From Chars to Strings</vt:lpstr>
      <vt:lpstr>String Methods</vt:lpstr>
      <vt:lpstr>Substrings</vt:lpstr>
      <vt:lpstr>Substrings</vt:lpstr>
      <vt:lpstr>Comparing Strings</vt:lpstr>
      <vt:lpstr>Plan For Today</vt:lpstr>
      <vt:lpstr>Looping Over Strings</vt:lpstr>
      <vt:lpstr>Looping Over Strings</vt:lpstr>
      <vt:lpstr>Looping Over Strings</vt:lpstr>
      <vt:lpstr>Looping Over Strings</vt:lpstr>
      <vt:lpstr>Building Up New Strings</vt:lpstr>
      <vt:lpstr>Plan For Today</vt:lpstr>
      <vt:lpstr>Exercise: 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Plan For Today</vt:lpstr>
      <vt:lpstr>Exercise: Palindromes</vt:lpstr>
      <vt:lpstr>Plan For Today</vt:lpstr>
      <vt:lpstr>Exercise: Caesar Cipher</vt:lpstr>
      <vt:lpstr>Exercise: Caesar Cipher</vt:lpstr>
      <vt:lpstr>Recap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Nick Troccoli</cp:lastModifiedBy>
  <cp:revision>1558</cp:revision>
  <cp:lastPrinted>2017-07-12T01:48:55Z</cp:lastPrinted>
  <dcterms:created xsi:type="dcterms:W3CDTF">2008-06-28T20:57:21Z</dcterms:created>
  <dcterms:modified xsi:type="dcterms:W3CDTF">2017-07-12T01:52:21Z</dcterms:modified>
</cp:coreProperties>
</file>