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65" r:id="rId3"/>
    <p:sldId id="418" r:id="rId4"/>
    <p:sldId id="392" r:id="rId5"/>
    <p:sldId id="398" r:id="rId6"/>
    <p:sldId id="401" r:id="rId7"/>
    <p:sldId id="402" r:id="rId8"/>
    <p:sldId id="412" r:id="rId9"/>
    <p:sldId id="454" r:id="rId10"/>
    <p:sldId id="403" r:id="rId11"/>
    <p:sldId id="447" r:id="rId12"/>
    <p:sldId id="404" r:id="rId13"/>
    <p:sldId id="448" r:id="rId14"/>
    <p:sldId id="451" r:id="rId15"/>
    <p:sldId id="405" r:id="rId16"/>
    <p:sldId id="449" r:id="rId17"/>
    <p:sldId id="406" r:id="rId18"/>
    <p:sldId id="450" r:id="rId19"/>
    <p:sldId id="408" r:id="rId20"/>
    <p:sldId id="409" r:id="rId21"/>
    <p:sldId id="414" r:id="rId22"/>
    <p:sldId id="424" r:id="rId23"/>
    <p:sldId id="416" r:id="rId24"/>
    <p:sldId id="417" r:id="rId25"/>
    <p:sldId id="419" r:id="rId26"/>
    <p:sldId id="420" r:id="rId27"/>
    <p:sldId id="421" r:id="rId28"/>
    <p:sldId id="423" r:id="rId29"/>
    <p:sldId id="432" r:id="rId30"/>
    <p:sldId id="426" r:id="rId31"/>
    <p:sldId id="427" r:id="rId32"/>
    <p:sldId id="428" r:id="rId33"/>
    <p:sldId id="429" r:id="rId34"/>
    <p:sldId id="430" r:id="rId35"/>
    <p:sldId id="431" r:id="rId36"/>
    <p:sldId id="455" r:id="rId37"/>
    <p:sldId id="433" r:id="rId38"/>
    <p:sldId id="434" r:id="rId39"/>
    <p:sldId id="437" r:id="rId40"/>
    <p:sldId id="438" r:id="rId41"/>
    <p:sldId id="439" r:id="rId42"/>
    <p:sldId id="445" r:id="rId43"/>
    <p:sldId id="446" r:id="rId44"/>
    <p:sldId id="435" r:id="rId45"/>
    <p:sldId id="436" r:id="rId46"/>
    <p:sldId id="440" r:id="rId47"/>
    <p:sldId id="442" r:id="rId48"/>
    <p:sldId id="441" r:id="rId49"/>
    <p:sldId id="443" r:id="rId50"/>
    <p:sldId id="444" r:id="rId51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DDDDDD"/>
    <a:srgbClr val="F8F8F8"/>
    <a:srgbClr val="FF9999"/>
    <a:srgbClr val="8C1515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6" autoAdjust="0"/>
    <p:restoredTop sz="94715" autoAdjust="0"/>
  </p:normalViewPr>
  <p:slideViewPr>
    <p:cSldViewPr>
      <p:cViewPr varScale="1">
        <p:scale>
          <a:sx n="122" d="100"/>
          <a:sy n="122" d="100"/>
        </p:scale>
        <p:origin x="15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54960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beeper bag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666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debugger, make sure to show to exit debugger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1229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what we know right now, 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92395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had something better?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4985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Executes statements in order </a:t>
            </a:r>
            <a:r>
              <a:rPr lang="mr-IN" dirty="0"/>
              <a:t>–</a:t>
            </a:r>
            <a:r>
              <a:rPr lang="en-US" dirty="0"/>
              <a:t> NOT repeating each one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5223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a blank Karel project and see the square for yourself!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5974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Karel can ask some questions</a:t>
            </a:r>
            <a:r>
              <a:rPr lang="en-US" baseline="0" dirty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9636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Front, left, or right relative to Karel’s current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513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3418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Ampersand used to be 27</a:t>
            </a:r>
            <a:r>
              <a:rPr lang="en-US" baseline="30000" dirty="0"/>
              <a:t>th</a:t>
            </a:r>
            <a:r>
              <a:rPr lang="en-US" dirty="0"/>
              <a:t> letter!</a:t>
            </a:r>
          </a:p>
          <a:p>
            <a:r>
              <a:rPr lang="en-US" dirty="0"/>
              <a:t>Karel can ask multiple questions</a:t>
            </a:r>
            <a:r>
              <a:rPr lang="en-US" baseline="0" dirty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624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9617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“pick up all the beepers on this square”</a:t>
            </a:r>
          </a:p>
          <a:p>
            <a:r>
              <a:rPr lang="en-US" dirty="0"/>
              <a:t>E.g. “turn</a:t>
            </a:r>
            <a:r>
              <a:rPr lang="en-US" baseline="0" dirty="0"/>
              <a:t> until you’re facing west”</a:t>
            </a:r>
          </a:p>
          <a:p>
            <a:r>
              <a:rPr lang="en-US" baseline="0" dirty="0"/>
              <a:t>E.g. “put down 5 beepers”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7928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if time, else say </a:t>
            </a:r>
            <a:r>
              <a:rPr lang="en-US" dirty="0" err="1"/>
              <a:t>beeperRow</a:t>
            </a:r>
            <a:r>
              <a:rPr lang="en-US" dirty="0"/>
              <a:t> with pick instead of put is tempting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74032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loop but runs max </a:t>
            </a:r>
            <a:r>
              <a:rPr lang="en-US" dirty="0" err="1"/>
              <a:t>onces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4879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Karel can ask some questions</a:t>
            </a:r>
            <a:r>
              <a:rPr lang="en-US" baseline="0" dirty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9025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imagine inverting the world with a </a:t>
            </a:r>
            <a:r>
              <a:rPr lang="en-US" dirty="0" err="1"/>
              <a:t>putBeeper</a:t>
            </a:r>
            <a:r>
              <a:rPr lang="en-US" dirty="0"/>
              <a:t> in else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0600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78677-584D-C34A-8508-1A7C1C19DD8C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821250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125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6795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AB23E-4C3F-6C40-BD52-FB7E291D1450}" type="slidenum">
              <a:rPr lang="en-US" altLang="x-none"/>
              <a:pPr/>
              <a:t>6</a:t>
            </a:fld>
            <a:endParaRPr lang="en-US" altLang="x-none"/>
          </a:p>
        </p:txBody>
      </p:sp>
      <p:sp>
        <p:nvSpPr>
          <p:cNvPr id="827394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739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2812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F53CC-D27B-834D-BE78-ED17B64470EC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82944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8663"/>
            <a:ext cx="4800600" cy="3600450"/>
          </a:xfrm>
          <a:ln/>
        </p:spPr>
      </p:sp>
      <p:sp>
        <p:nvSpPr>
          <p:cNvPr id="82944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72123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Nouns done, now verbs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2605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with cutout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8210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8585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beeper bag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926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2</a:t>
            </a:r>
            <a:br>
              <a:rPr lang="en-US" altLang="x-none" dirty="0"/>
            </a:br>
            <a:r>
              <a:rPr lang="en-US" altLang="x-none" sz="3400" dirty="0"/>
              <a:t>Programming with Karel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/>
              <a:t>Karel, Ch. 3-4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>
                <a:latin typeface="Consolas" charset="0"/>
              </a:rPr>
              <a:t>move</a:t>
            </a:r>
            <a:r>
              <a:rPr lang="en-US" altLang="x-none" dirty="0"/>
              <a:t> makes Karel move forward one square in the direction it is facing.</a:t>
            </a:r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Commands: move</a:t>
            </a:r>
          </a:p>
        </p:txBody>
      </p:sp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7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9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0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1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2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3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4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5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6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7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8" name="Rectangle 16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9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30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31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2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3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4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5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6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7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2538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2541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2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3" name="Line 31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4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2545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7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50" name="Rectangle 38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5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>
                <a:solidFill>
                  <a:srgbClr val="000000"/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pic>
        <p:nvPicPr>
          <p:cNvPr id="4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40642" y="3617913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9" name="Rectangle 28">
            <a:extLst>
              <a:ext uri="{FF2B5EF4-FFF2-40B4-BE49-F238E27FC236}">
                <a16:creationId xmlns:a16="http://schemas.microsoft.com/office/drawing/2014/main" id="{A62320D9-961A-8945-BE3B-5929FBFDF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>
                <a:latin typeface="Consolas" charset="0"/>
              </a:rPr>
              <a:t>move</a:t>
            </a:r>
            <a:r>
              <a:rPr lang="en-US" altLang="x-none" dirty="0"/>
              <a:t> makes Karel move forward one square in the direction it is facing.</a:t>
            </a:r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Commands: move</a:t>
            </a:r>
          </a:p>
        </p:txBody>
      </p:sp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7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19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0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1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2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3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4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5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6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7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8" name="Rectangle 16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29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30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31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2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3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4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5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6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7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2538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2541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2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3" name="Line 31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4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2545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47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550" name="Rectangle 38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255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>
                <a:solidFill>
                  <a:srgbClr val="000000"/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pic>
        <p:nvPicPr>
          <p:cNvPr id="4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9" name="Rectangle 28">
            <a:extLst>
              <a:ext uri="{FF2B5EF4-FFF2-40B4-BE49-F238E27FC236}">
                <a16:creationId xmlns:a16="http://schemas.microsoft.com/office/drawing/2014/main" id="{091D2C03-BF59-EF4A-A290-B264A82B4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2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turnLeft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>
                <a:latin typeface="Consolas" charset="0"/>
              </a:rPr>
              <a:t>turnLeft</a:t>
            </a:r>
            <a:r>
              <a:rPr lang="en-US" altLang="x-none" dirty="0"/>
              <a:t> makes Karel rotate 90° counter-clockwise.</a:t>
            </a:r>
          </a:p>
        </p:txBody>
      </p:sp>
      <p:sp>
        <p:nvSpPr>
          <p:cNvPr id="833540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2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3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4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5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6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7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8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9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0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1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3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4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5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6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57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58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9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60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61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3562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3565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6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8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3569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71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73" name="Rectangle 37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77" name="Rectangle 41"/>
          <p:cNvSpPr>
            <a:spLocks noChangeArrowheads="1"/>
          </p:cNvSpPr>
          <p:nvPr/>
        </p:nvSpPr>
        <p:spPr bwMode="auto">
          <a:xfrm>
            <a:off x="4973638" y="3524250"/>
            <a:ext cx="8302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rgbClr val="000000"/>
                </a:solidFill>
                <a:latin typeface="Consolas" charset="0"/>
              </a:rPr>
              <a:t>turnLeft</a:t>
            </a:r>
            <a:endParaRPr lang="en-US" altLang="x-none" sz="2500" b="1" dirty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2" name="Rectangle 5">
            <a:extLst>
              <a:ext uri="{FF2B5EF4-FFF2-40B4-BE49-F238E27FC236}">
                <a16:creationId xmlns:a16="http://schemas.microsoft.com/office/drawing/2014/main" id="{AA075422-B502-F646-ACDB-2D4445D62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49E0747C-0B3E-F846-91A8-5057F5A14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31">
            <a:extLst>
              <a:ext uri="{FF2B5EF4-FFF2-40B4-BE49-F238E27FC236}">
                <a16:creationId xmlns:a16="http://schemas.microsoft.com/office/drawing/2014/main" id="{D6073C01-DF37-584D-A60E-E04149AD1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turnLeft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>
                <a:latin typeface="Consolas" charset="0"/>
              </a:rPr>
              <a:t>turnLeft</a:t>
            </a:r>
            <a:r>
              <a:rPr lang="en-US" altLang="x-none" dirty="0"/>
              <a:t> makes Karel rotate 90° counter-clockwise.</a:t>
            </a:r>
          </a:p>
          <a:p>
            <a:pPr lvl="1"/>
            <a:r>
              <a:rPr lang="en-US" altLang="x-none" dirty="0"/>
              <a:t>There is no </a:t>
            </a:r>
            <a:r>
              <a:rPr lang="en-US" altLang="x-none" dirty="0" err="1">
                <a:latin typeface="Consolas" charset="0"/>
              </a:rPr>
              <a:t>turnRight</a:t>
            </a:r>
            <a:r>
              <a:rPr lang="en-US" altLang="x-none" dirty="0"/>
              <a:t> command.  </a:t>
            </a:r>
            <a:r>
              <a:rPr lang="en-US" altLang="x-none" dirty="0">
                <a:solidFill>
                  <a:schemeClr val="bg2"/>
                </a:solidFill>
              </a:rPr>
              <a:t>(Q: Why not?)</a:t>
            </a:r>
          </a:p>
        </p:txBody>
      </p:sp>
      <p:sp>
        <p:nvSpPr>
          <p:cNvPr id="833540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1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2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3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4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5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6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7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8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9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0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1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3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4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5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6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57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58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9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60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61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3562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3565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6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7" name="Line 31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8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3569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71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73" name="Rectangle 37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77" name="Rectangle 41"/>
          <p:cNvSpPr>
            <a:spLocks noChangeArrowheads="1"/>
          </p:cNvSpPr>
          <p:nvPr/>
        </p:nvSpPr>
        <p:spPr bwMode="auto">
          <a:xfrm>
            <a:off x="4973638" y="3524250"/>
            <a:ext cx="8302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rgbClr val="000000"/>
                </a:solidFill>
                <a:latin typeface="Consolas" charset="0"/>
              </a:rPr>
              <a:t>turnLeft</a:t>
            </a:r>
            <a:endParaRPr lang="en-US" altLang="x-none" sz="2500" b="1" dirty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8" name="Rectangle 28">
            <a:extLst>
              <a:ext uri="{FF2B5EF4-FFF2-40B4-BE49-F238E27FC236}">
                <a16:creationId xmlns:a16="http://schemas.microsoft.com/office/drawing/2014/main" id="{D38AD5AF-C0D8-3D44-9DDC-B223598AB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521B26-7C24-9449-AA43-C69CDC13F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88" y="3992938"/>
            <a:ext cx="2844800" cy="155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7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turnLeft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>
                <a:latin typeface="Consolas" charset="0"/>
              </a:rPr>
              <a:t>turnLeft</a:t>
            </a:r>
            <a:r>
              <a:rPr lang="en-US" altLang="x-none" dirty="0"/>
              <a:t> makes Karel rotate 90° counter-clockwise.</a:t>
            </a:r>
          </a:p>
          <a:p>
            <a:pPr lvl="1"/>
            <a:r>
              <a:rPr lang="en-US" altLang="x-none" dirty="0"/>
              <a:t>There is no </a:t>
            </a:r>
            <a:r>
              <a:rPr lang="en-US" altLang="x-none" dirty="0" err="1">
                <a:latin typeface="Consolas" charset="0"/>
              </a:rPr>
              <a:t>turnRight</a:t>
            </a:r>
            <a:r>
              <a:rPr lang="en-US" altLang="x-none" dirty="0"/>
              <a:t> command.  </a:t>
            </a:r>
            <a:r>
              <a:rPr lang="en-US" altLang="x-none" dirty="0">
                <a:solidFill>
                  <a:schemeClr val="bg2"/>
                </a:solidFill>
              </a:rPr>
              <a:t>(Q: Why not? A: No need!)</a:t>
            </a:r>
          </a:p>
        </p:txBody>
      </p:sp>
      <p:sp>
        <p:nvSpPr>
          <p:cNvPr id="833540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1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2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3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4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5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6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7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8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49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0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1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3" name="Rectangle 17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4" name="Rectangle 18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55" name="Rectangle 19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6" name="Rectangle 20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57" name="Rectangle 21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58" name="Rectangle 22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3559" name="Rectangle 23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3560" name="Rectangle 24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3561" name="Rectangle 25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3562" name="Rectangle 26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3565" name="Line 29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6" name="Line 30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7" name="Line 31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68" name="Text Box 32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3569" name="Line 33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571" name="Rectangle 35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3573" name="Rectangle 37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3577" name="Rectangle 41"/>
          <p:cNvSpPr>
            <a:spLocks noChangeArrowheads="1"/>
          </p:cNvSpPr>
          <p:nvPr/>
        </p:nvSpPr>
        <p:spPr bwMode="auto">
          <a:xfrm>
            <a:off x="4973638" y="3524250"/>
            <a:ext cx="830262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rgbClr val="000000"/>
                </a:solidFill>
                <a:latin typeface="Consolas" charset="0"/>
              </a:rPr>
              <a:t>turnLeft</a:t>
            </a:r>
            <a:endParaRPr lang="en-US" altLang="x-none" sz="2500" b="1" dirty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8" name="Rectangle 28">
            <a:extLst>
              <a:ext uri="{FF2B5EF4-FFF2-40B4-BE49-F238E27FC236}">
                <a16:creationId xmlns:a16="http://schemas.microsoft.com/office/drawing/2014/main" id="{D38AD5AF-C0D8-3D44-9DDC-B223598AB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6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pickBeeper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>
                <a:latin typeface="Consolas" charset="0"/>
              </a:rPr>
              <a:t>pickBeeper</a:t>
            </a:r>
            <a:r>
              <a:rPr lang="en-US" altLang="x-none" dirty="0"/>
              <a:t> makes Karel pick up the beeper at the current corner.  Karel can hold multiple beepers at a time in its "beeper bag".</a:t>
            </a:r>
          </a:p>
        </p:txBody>
      </p:sp>
      <p:sp>
        <p:nvSpPr>
          <p:cNvPr id="835588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89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0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1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2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3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4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5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6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7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8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9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0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1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2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5603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5604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5605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5606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5607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5608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5609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5611" name="Line 27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2" name="Line 28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3" name="Line 29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4" name="Text Box 30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5615" name="Line 31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7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18" name="Rectangle 34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21" name="Rectangle 37"/>
          <p:cNvSpPr>
            <a:spLocks noChangeArrowheads="1"/>
          </p:cNvSpPr>
          <p:nvPr/>
        </p:nvSpPr>
        <p:spPr bwMode="auto">
          <a:xfrm>
            <a:off x="4953000" y="3517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rgbClr val="000000"/>
                </a:solidFill>
                <a:latin typeface="Consolas" charset="0"/>
              </a:rPr>
              <a:t>pickBeeper</a:t>
            </a:r>
            <a:endParaRPr lang="en-US" altLang="x-none" sz="2500" b="1" dirty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3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9" name="Rectangle 26">
            <a:extLst>
              <a:ext uri="{FF2B5EF4-FFF2-40B4-BE49-F238E27FC236}">
                <a16:creationId xmlns:a16="http://schemas.microsoft.com/office/drawing/2014/main" id="{07DE635D-EA3E-3749-9708-466AE17A7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0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91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pickBeeper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>
                <a:latin typeface="Consolas" charset="0"/>
              </a:rPr>
              <a:t>pickBeeper</a:t>
            </a:r>
            <a:r>
              <a:rPr lang="en-US" altLang="x-none" dirty="0"/>
              <a:t> makes Karel pick up the beeper at the current corner.  Karel can hold multiple beepers at a time in its "beeper bag".</a:t>
            </a:r>
          </a:p>
        </p:txBody>
      </p:sp>
      <p:sp>
        <p:nvSpPr>
          <p:cNvPr id="835588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89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0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2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3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4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5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6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7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8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599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0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1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02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5603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5604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5605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5606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5607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5608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5609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5611" name="Line 27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2" name="Line 28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3" name="Line 29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4" name="Text Box 30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5615" name="Line 31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617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5618" name="Rectangle 34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5621" name="Rectangle 37"/>
          <p:cNvSpPr>
            <a:spLocks noChangeArrowheads="1"/>
          </p:cNvSpPr>
          <p:nvPr/>
        </p:nvSpPr>
        <p:spPr bwMode="auto">
          <a:xfrm>
            <a:off x="4953000" y="3517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rgbClr val="000000"/>
                </a:solidFill>
                <a:latin typeface="Consolas" charset="0"/>
              </a:rPr>
              <a:t>pickBeeper</a:t>
            </a:r>
            <a:endParaRPr lang="en-US" altLang="x-none" sz="2500" b="1" dirty="0">
              <a:solidFill>
                <a:srgbClr val="000000"/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AE4715AC-B363-A645-B3D7-846EA51CE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4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putBeeper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>
                <a:latin typeface="Consolas" charset="0"/>
              </a:rPr>
              <a:t>putBeeper</a:t>
            </a:r>
            <a:r>
              <a:rPr lang="en-US" altLang="x-none" dirty="0"/>
              <a:t> makes Karel put a beeper down at its current location.</a:t>
            </a:r>
          </a:p>
          <a:p>
            <a:pPr lvl="2"/>
            <a:r>
              <a:rPr lang="en-US" altLang="x-none" dirty="0" err="1">
                <a:latin typeface="Consolas" charset="0"/>
              </a:rPr>
              <a:t>pickBeeper</a:t>
            </a:r>
            <a:r>
              <a:rPr lang="en-US" altLang="x-none" dirty="0"/>
              <a:t> and </a:t>
            </a:r>
            <a:r>
              <a:rPr lang="en-US" altLang="x-none" dirty="0" err="1">
                <a:latin typeface="Consolas" charset="0"/>
              </a:rPr>
              <a:t>putBeeper</a:t>
            </a:r>
            <a:r>
              <a:rPr lang="en-US" altLang="x-none" dirty="0"/>
              <a:t> are used to move beepers around.</a:t>
            </a:r>
          </a:p>
        </p:txBody>
      </p:sp>
      <p:sp>
        <p:nvSpPr>
          <p:cNvPr id="834564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5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6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7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8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9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0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1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2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3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4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5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6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7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8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4579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4580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4581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4582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4583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4584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4585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4587" name="Line 27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88" name="Line 28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89" name="Line 29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4591" name="Line 31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2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rgbClr val="000000"/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834593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94" name="Rectangle 34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98" name="Rectangle 38"/>
          <p:cNvSpPr>
            <a:spLocks noChangeArrowheads="1"/>
          </p:cNvSpPr>
          <p:nvPr/>
        </p:nvSpPr>
        <p:spPr bwMode="auto">
          <a:xfrm>
            <a:off x="4953000" y="3517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8" name="Rectangle 26">
            <a:extLst>
              <a:ext uri="{FF2B5EF4-FFF2-40B4-BE49-F238E27FC236}">
                <a16:creationId xmlns:a16="http://schemas.microsoft.com/office/drawing/2014/main" id="{008D56CA-9203-9041-A6AE-EF46062E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69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Commands: putBeeper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pPr lvl="1"/>
            <a:r>
              <a:rPr lang="en-US" altLang="x-none" dirty="0" err="1">
                <a:latin typeface="Consolas" charset="0"/>
              </a:rPr>
              <a:t>putBeeper</a:t>
            </a:r>
            <a:r>
              <a:rPr lang="en-US" altLang="x-none" dirty="0"/>
              <a:t> makes Karel put a beeper down at its current location.</a:t>
            </a:r>
          </a:p>
          <a:p>
            <a:pPr lvl="2"/>
            <a:r>
              <a:rPr lang="en-US" altLang="x-none" dirty="0" err="1">
                <a:latin typeface="Consolas" charset="0"/>
              </a:rPr>
              <a:t>pickBeeper</a:t>
            </a:r>
            <a:r>
              <a:rPr lang="en-US" altLang="x-none" dirty="0"/>
              <a:t> and </a:t>
            </a:r>
            <a:r>
              <a:rPr lang="en-US" altLang="x-none" dirty="0" err="1">
                <a:latin typeface="Consolas" charset="0"/>
              </a:rPr>
              <a:t>putBeeper</a:t>
            </a:r>
            <a:r>
              <a:rPr lang="en-US" altLang="x-none" dirty="0"/>
              <a:t> are used to move beepers around.</a:t>
            </a:r>
          </a:p>
        </p:txBody>
      </p:sp>
      <p:sp>
        <p:nvSpPr>
          <p:cNvPr id="834564" name="Rectangle 4"/>
          <p:cNvSpPr>
            <a:spLocks noChangeArrowheads="1"/>
          </p:cNvSpPr>
          <p:nvPr/>
        </p:nvSpPr>
        <p:spPr bwMode="auto">
          <a:xfrm>
            <a:off x="1685925" y="3532188"/>
            <a:ext cx="828675" cy="830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5" name="Rectangle 5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6" name="Rectangle 6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7" name="Rectangle 7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8" name="Rectangle 8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69" name="Rectangle 9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0" name="Rectangle 10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1" name="Rectangle 11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2" name="Rectangle 12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3" name="Rectangle 13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4" name="Rectangle 14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5" name="Rectangle 15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6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7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78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4579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4580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4581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4582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4583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4584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34585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34587" name="Line 27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88" name="Line 28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89" name="Line 29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6427788" y="1658938"/>
            <a:ext cx="2489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842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Karel Commands</a:t>
            </a:r>
          </a:p>
        </p:txBody>
      </p:sp>
      <p:sp>
        <p:nvSpPr>
          <p:cNvPr id="834591" name="Line 31"/>
          <p:cNvSpPr>
            <a:spLocks noChangeShapeType="1"/>
          </p:cNvSpPr>
          <p:nvPr/>
        </p:nvSpPr>
        <p:spPr bwMode="auto">
          <a:xfrm>
            <a:off x="6427788" y="2073275"/>
            <a:ext cx="2489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4592" name="Rectangle 32"/>
          <p:cNvSpPr>
            <a:spLocks noChangeArrowheads="1"/>
          </p:cNvSpPr>
          <p:nvPr/>
        </p:nvSpPr>
        <p:spPr bwMode="auto">
          <a:xfrm>
            <a:off x="6427788" y="2140966"/>
            <a:ext cx="2489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76022" rIns="81639" bIns="40820" anchor="ctr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move</a:t>
            </a: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turnLeft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pickBeeper</a:t>
            </a:r>
            <a:endParaRPr lang="en-US" altLang="x-none" sz="2500" b="1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 algn="ctr" hangingPunct="0">
              <a:lnSpc>
                <a:spcPct val="89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500" b="1" dirty="0" err="1">
                <a:solidFill>
                  <a:srgbClr val="000000"/>
                </a:solidFill>
                <a:latin typeface="Consolas" charset="0"/>
              </a:rPr>
              <a:t>putBeeper</a:t>
            </a:r>
            <a:endParaRPr lang="en-US" altLang="x-none" sz="2500" b="1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834593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94" name="Rectangle 34"/>
          <p:cNvSpPr>
            <a:spLocks noChangeArrowheads="1"/>
          </p:cNvSpPr>
          <p:nvPr/>
        </p:nvSpPr>
        <p:spPr bwMode="auto">
          <a:xfrm>
            <a:off x="1676400" y="3568700"/>
            <a:ext cx="8286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34598" name="Rectangle 38"/>
          <p:cNvSpPr>
            <a:spLocks noChangeArrowheads="1"/>
          </p:cNvSpPr>
          <p:nvPr/>
        </p:nvSpPr>
        <p:spPr bwMode="auto">
          <a:xfrm>
            <a:off x="4953000" y="3517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AutoShape 39"/>
          <p:cNvSpPr>
            <a:spLocks noChangeArrowheads="1"/>
          </p:cNvSpPr>
          <p:nvPr/>
        </p:nvSpPr>
        <p:spPr bwMode="auto">
          <a:xfrm>
            <a:off x="2645287" y="3597275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16" y="3598864"/>
            <a:ext cx="679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9" name="Rectangle 26">
            <a:extLst>
              <a:ext uri="{FF2B5EF4-FFF2-40B4-BE49-F238E27FC236}">
                <a16:creationId xmlns:a16="http://schemas.microsoft.com/office/drawing/2014/main" id="{3327FE73-C8E9-094C-9458-2F1EA6840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13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Karel Program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752600"/>
            <a:ext cx="55118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7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(Re)Meet Karel the Robot</a:t>
            </a:r>
          </a:p>
          <a:p>
            <a:r>
              <a:rPr lang="en-US" altLang="x-none" sz="3600" dirty="0"/>
              <a:t>Announcements</a:t>
            </a:r>
          </a:p>
          <a:p>
            <a:r>
              <a:rPr lang="en-US" altLang="x-none" sz="3600" dirty="0"/>
              <a:t>Control Flow</a:t>
            </a:r>
          </a:p>
          <a:p>
            <a:pPr lvl="1"/>
            <a:r>
              <a:rPr lang="en-US" altLang="x-none" sz="3400" dirty="0"/>
              <a:t>For loops</a:t>
            </a:r>
          </a:p>
          <a:p>
            <a:pPr lvl="1"/>
            <a:r>
              <a:rPr lang="en-US" altLang="x-none" sz="3400" dirty="0"/>
              <a:t>While loops</a:t>
            </a:r>
          </a:p>
          <a:p>
            <a:pPr lvl="1"/>
            <a:r>
              <a:rPr lang="en-US" altLang="x-none" sz="3400" dirty="0"/>
              <a:t>If/else statements</a:t>
            </a:r>
          </a:p>
          <a:p>
            <a:pPr lvl="1"/>
            <a:endParaRPr lang="en-US" altLang="x-none" sz="3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936551" cy="2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92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Karel Program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1828800"/>
            <a:ext cx="51181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0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800" i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2928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make new commands (or </a:t>
            </a:r>
            <a:r>
              <a:rPr lang="en-US" b="1" dirty="0"/>
              <a:t>methods</a:t>
            </a:r>
            <a:r>
              <a:rPr lang="en-US" dirty="0"/>
              <a:t>) for Karel.  This lets us </a:t>
            </a:r>
            <a:r>
              <a:rPr lang="en-US" i="1" dirty="0"/>
              <a:t>decompose</a:t>
            </a:r>
            <a:r>
              <a:rPr lang="en-US" dirty="0"/>
              <a:t> our program into smaller pieces that are easier to understand.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turnRight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39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(Re)Meet Karel the Robot</a:t>
            </a:r>
          </a:p>
          <a:p>
            <a:r>
              <a:rPr lang="en-US" altLang="x-none" sz="3600" dirty="0"/>
              <a:t>Announcements</a:t>
            </a:r>
            <a:endParaRPr lang="en-US" altLang="x-none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Control Flow</a:t>
            </a:r>
          </a:p>
          <a:p>
            <a:pPr lvl="1"/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For loops</a:t>
            </a:r>
          </a:p>
          <a:p>
            <a:pPr lvl="1"/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While loops</a:t>
            </a:r>
          </a:p>
          <a:p>
            <a:pPr lvl="1"/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If/else statements</a:t>
            </a:r>
          </a:p>
          <a:p>
            <a:pPr lvl="1"/>
            <a:endParaRPr lang="en-US" altLang="x-none" sz="3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9812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79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Section assignments out on Wednesday</a:t>
            </a:r>
          </a:p>
          <a:p>
            <a:r>
              <a:rPr lang="en-US" sz="3600" dirty="0"/>
              <a:t>Section and </a:t>
            </a:r>
            <a:r>
              <a:rPr lang="en-US" sz="3600" dirty="0" err="1"/>
              <a:t>LaIR</a:t>
            </a:r>
            <a:r>
              <a:rPr lang="en-US" sz="3600" dirty="0"/>
              <a:t> start on Wednesday</a:t>
            </a:r>
          </a:p>
          <a:p>
            <a:r>
              <a:rPr lang="en-US" sz="3600" dirty="0"/>
              <a:t>Eclipse help session tonight</a:t>
            </a:r>
          </a:p>
          <a:p>
            <a:r>
              <a:rPr lang="en-US" sz="3600" dirty="0"/>
              <a:t>Extra Practice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200400"/>
            <a:ext cx="1940008" cy="29466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7" name="Straight Arrow Connector 6"/>
          <p:cNvCxnSpPr/>
          <p:nvPr/>
        </p:nvCxnSpPr>
        <p:spPr bwMode="auto">
          <a:xfrm>
            <a:off x="3048000" y="3733800"/>
            <a:ext cx="2819400" cy="1600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59899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(Re)Meet Karel the Robot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  <a:endParaRPr lang="en-US" altLang="x-none" sz="3600" dirty="0"/>
          </a:p>
          <a:p>
            <a:r>
              <a:rPr lang="en-US" altLang="x-none" sz="3600" dirty="0"/>
              <a:t>Control Flow</a:t>
            </a:r>
          </a:p>
          <a:p>
            <a:pPr lvl="1"/>
            <a:r>
              <a:rPr lang="en-US" altLang="x-none" sz="3400" dirty="0"/>
              <a:t>For loops</a:t>
            </a:r>
          </a:p>
          <a:p>
            <a:pPr lvl="1"/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While loops</a:t>
            </a:r>
          </a:p>
          <a:p>
            <a:pPr lvl="1"/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If/else statements</a:t>
            </a:r>
          </a:p>
          <a:p>
            <a:pPr lvl="1"/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2766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5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 want to make Karel put 99 beepers down on a corner.  How do I do this?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3" y="2286000"/>
            <a:ext cx="6245113" cy="451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3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Can’t just say: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dirty="0"/>
              <a:t>This is too repetitive!  Plus, it’s difficult to change (e.g. to 25 beepers).</a:t>
            </a:r>
          </a:p>
          <a:p>
            <a:pPr marL="3175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447800"/>
            <a:ext cx="5928871" cy="42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92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For Loops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Instead, use a </a:t>
            </a:r>
            <a:r>
              <a:rPr lang="en-US" sz="2600" b="1" dirty="0"/>
              <a:t>for</a:t>
            </a:r>
            <a:r>
              <a:rPr lang="en-US" sz="2600" dirty="0"/>
              <a:t> loop: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max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dirty="0"/>
              <a:t>Repeats the statements in the body </a:t>
            </a:r>
            <a:r>
              <a:rPr lang="en-US" b="1" i="1" dirty="0"/>
              <a:t>max</a:t>
            </a:r>
            <a:r>
              <a:rPr lang="en-US" dirty="0"/>
              <a:t> times.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94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Now we can say: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99;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dirty="0"/>
              <a:t>This is less repetitive, and is easier to change (e.g., to 25 beepers).</a:t>
            </a:r>
          </a:p>
          <a:p>
            <a:pPr marL="3175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29" y="3048000"/>
            <a:ext cx="4252471" cy="307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9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(Re)Meet Karel the Robot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Control Flow</a:t>
            </a:r>
          </a:p>
          <a:p>
            <a:pPr lvl="1"/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For loops</a:t>
            </a:r>
          </a:p>
          <a:p>
            <a:pPr lvl="1"/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While loops</a:t>
            </a:r>
          </a:p>
          <a:p>
            <a:pPr lvl="1"/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If/else statements</a:t>
            </a:r>
          </a:p>
          <a:p>
            <a:pPr lvl="1"/>
            <a:endParaRPr lang="en-US" altLang="x-none" sz="3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2954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12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For Loops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Some examples of using </a:t>
            </a:r>
            <a:r>
              <a:rPr lang="en-US" sz="2600" b="1" dirty="0"/>
              <a:t>for</a:t>
            </a:r>
            <a:r>
              <a:rPr lang="en-US" sz="2600" dirty="0"/>
              <a:t> loops: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598" y="2409735"/>
            <a:ext cx="5530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599" y="4191000"/>
            <a:ext cx="55306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&lt; 4;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move();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turnLeft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598" y="1991096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turns Karel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598" y="3797870"/>
            <a:ext cx="510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Moves Karel in a square</a:t>
            </a:r>
          </a:p>
        </p:txBody>
      </p:sp>
    </p:spTree>
    <p:extLst>
      <p:ext uri="{BB962C8B-B14F-4D97-AF65-F5344CB8AC3E}">
        <p14:creationId xmlns:p14="http://schemas.microsoft.com/office/powerpoint/2010/main" val="163151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(Re)Meet Karel the Robot</a:t>
            </a:r>
          </a:p>
          <a:p>
            <a:r>
              <a:rPr lang="en-US" altLang="x-none" sz="3600" dirty="0"/>
              <a:t>Control Flow</a:t>
            </a:r>
          </a:p>
          <a:p>
            <a:pPr lvl="1"/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For loops</a:t>
            </a:r>
          </a:p>
          <a:p>
            <a:pPr lvl="1"/>
            <a:r>
              <a:rPr lang="en-US" altLang="x-none" sz="3400" dirty="0"/>
              <a:t>While loops</a:t>
            </a:r>
          </a:p>
          <a:p>
            <a:pPr lvl="1"/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If/else statements</a:t>
            </a:r>
          </a:p>
          <a:p>
            <a:pPr lvl="1"/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862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19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 want Karel to move until it gets to a wall.  How do I do this?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6705600" cy="484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Can’t just say: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move();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dirty="0"/>
              <a:t>This is too repetitive!  Also, we might not know how far away a wall is.  Plus, we want our program to be as </a:t>
            </a:r>
            <a:r>
              <a:rPr lang="en-US" i="1" dirty="0"/>
              <a:t>generalized</a:t>
            </a:r>
            <a:r>
              <a:rPr lang="en-US" dirty="0"/>
              <a:t> as possible and work in many different worlds.</a:t>
            </a:r>
          </a:p>
          <a:p>
            <a:pPr marL="3175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346" y="1295400"/>
            <a:ext cx="5507215" cy="398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60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 Loops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Instead, use a </a:t>
            </a:r>
            <a:r>
              <a:rPr lang="en-US" sz="2600" b="1" dirty="0"/>
              <a:t>while </a:t>
            </a:r>
            <a:r>
              <a:rPr lang="en-US" sz="2600" dirty="0"/>
              <a:t>loop: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dirty="0"/>
              <a:t>Repeats the statements in the body until </a:t>
            </a:r>
            <a:r>
              <a:rPr lang="en-US" b="1" i="1" dirty="0"/>
              <a:t>condition</a:t>
            </a:r>
            <a:r>
              <a:rPr lang="en-US" dirty="0"/>
              <a:t> is no longer true.</a:t>
            </a:r>
          </a:p>
          <a:p>
            <a:pPr marL="3175" indent="0">
              <a:buNone/>
            </a:pPr>
            <a:r>
              <a:rPr lang="en-US" sz="2300" dirty="0"/>
              <a:t>Each time, Karel executes </a:t>
            </a:r>
            <a:r>
              <a:rPr lang="en-US" sz="2300" i="1" dirty="0"/>
              <a:t>all statements</a:t>
            </a:r>
            <a:r>
              <a:rPr lang="en-US" sz="2300" dirty="0"/>
              <a:t>, and </a:t>
            </a:r>
            <a:r>
              <a:rPr lang="en-US" sz="2300" b="1" dirty="0"/>
              <a:t>then</a:t>
            </a:r>
            <a:r>
              <a:rPr lang="en-US" sz="2300" dirty="0"/>
              <a:t> checks the condition.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09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Conditions</a:t>
            </a:r>
          </a:p>
        </p:txBody>
      </p:sp>
      <p:graphicFrame>
        <p:nvGraphicFramePr>
          <p:cNvPr id="4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7386"/>
              </p:ext>
            </p:extLst>
          </p:nvPr>
        </p:nvGraphicFramePr>
        <p:xfrm>
          <a:off x="136525" y="1905000"/>
          <a:ext cx="8915400" cy="3744279"/>
        </p:xfrm>
        <a:graphic>
          <a:graphicData uri="http://schemas.openxmlformats.org/drawingml/2006/table">
            <a:tbl>
              <a:tblPr/>
              <a:tblGrid>
                <a:gridCol w="227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Test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Opposite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What it checks</a:t>
                      </a:r>
                    </a:p>
                  </a:txBody>
                  <a:tcPr marL="45720" marR="4572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frontIsClear</a:t>
                      </a: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frontIsBlocked()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in front of Karel?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leftIsClear</a:t>
                      </a: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leftIsBlocked()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to Karel’s left?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rightIsClear</a:t>
                      </a: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rightIsBlocked()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there a wall to Karel’s right?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beepersPresent()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noBeepersPresent()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Are there beepers on this corner?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beepersInBag()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noBeepersInBag()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Any there beepers in Karel’s bag?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facingNorth()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notFacingNorth()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north?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facingEast()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notFacingEast()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east?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facingSouth()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notFacingSouth()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south?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facingWest</a:t>
                      </a: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charset="0"/>
                          <a:ea typeface="Courier New" charset="0"/>
                          <a:cs typeface="Courier New" charset="0"/>
                        </a:rPr>
                        <a:t>notFacingWest()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ourier New" charset="0"/>
                          <a:cs typeface="Courier New" charset="0"/>
                        </a:rPr>
                        <a:t>Is Karel facing west?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3225" y="6096000"/>
            <a:ext cx="8382000" cy="3667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x-none" i="1" dirty="0">
                <a:latin typeface="Calibri" charset="0"/>
              </a:rPr>
              <a:t>This is </a:t>
            </a:r>
            <a:r>
              <a:rPr lang="en-US" altLang="x-none" b="1" i="1" dirty="0">
                <a:latin typeface="Calibri" charset="0"/>
              </a:rPr>
              <a:t>Table 1</a:t>
            </a:r>
            <a:r>
              <a:rPr lang="en-US" altLang="x-none" i="1" dirty="0">
                <a:latin typeface="Calibri" charset="0"/>
              </a:rPr>
              <a:t> on page 18 of the Karel </a:t>
            </a:r>
            <a:r>
              <a:rPr lang="en-US" altLang="x-none" i="1" dirty="0" err="1">
                <a:latin typeface="Calibri" charset="0"/>
              </a:rPr>
              <a:t>coursereader</a:t>
            </a:r>
            <a:r>
              <a:rPr lang="en-US" altLang="x-none" i="1" dirty="0">
                <a:latin typeface="Calibr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39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 Loops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/>
              <a:t>while </a:t>
            </a:r>
            <a:r>
              <a:rPr lang="en-US" sz="2600" dirty="0"/>
              <a:t>loop syntax for reference: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2BBB3-9DD8-5647-AEEF-F2772B24D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385" y="2209800"/>
            <a:ext cx="5507215" cy="398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02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Now we can say: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br>
              <a:rPr lang="en-US" dirty="0"/>
            </a:b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dirty="0"/>
              <a:t>This is less repetitive, and it works in </a:t>
            </a:r>
            <a:r>
              <a:rPr lang="en-US" i="1" dirty="0"/>
              <a:t>any size </a:t>
            </a:r>
            <a:r>
              <a:rPr lang="en-US" dirty="0"/>
              <a:t>world!</a:t>
            </a:r>
          </a:p>
          <a:p>
            <a:pPr marL="3175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385" y="2209800"/>
            <a:ext cx="5507215" cy="398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50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 Loops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/>
              <a:t>while </a:t>
            </a:r>
            <a:r>
              <a:rPr lang="en-US" sz="2600" dirty="0"/>
              <a:t>loops can have </a:t>
            </a:r>
            <a:r>
              <a:rPr lang="en-US" sz="2600" i="1" dirty="0"/>
              <a:t>compound </a:t>
            </a:r>
            <a:r>
              <a:rPr lang="en-US" sz="2600" dirty="0"/>
              <a:t>conditions as well: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“and”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&amp;&amp;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beepersPresent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())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“or”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leftIsClear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||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rightIsClear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99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Overview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2857500" y="16764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 want Karel to repeat some commands!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57200" y="44196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</a:t>
            </a:r>
            <a:r>
              <a:rPr kumimoji="0" lang="en-US" sz="4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loop</a:t>
            </a:r>
            <a:endParaRPr kumimoji="0" lang="en-US" sz="4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257800" y="4419600"/>
            <a:ext cx="34290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while </a:t>
            </a:r>
            <a:r>
              <a:rPr kumimoji="0" lang="en-US" sz="4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loop</a:t>
            </a:r>
            <a:endParaRPr kumimoji="0" lang="en-US" sz="4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 bwMode="auto">
          <a:xfrm flipH="1">
            <a:off x="21717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 bwMode="auto">
          <a:xfrm>
            <a:off x="45720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762000" y="2939843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Know how many times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81700" y="2939843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Don’t </a:t>
            </a:r>
            <a:r>
              <a:rPr lang="en-US" sz="2400"/>
              <a:t>know </a:t>
            </a:r>
            <a:r>
              <a:rPr lang="en-US" sz="2400" dirty="0"/>
              <a:t>how many times</a:t>
            </a:r>
          </a:p>
        </p:txBody>
      </p:sp>
    </p:spTree>
    <p:extLst>
      <p:ext uri="{BB962C8B-B14F-4D97-AF65-F5344CB8AC3E}">
        <p14:creationId xmlns:p14="http://schemas.microsoft.com/office/powerpoint/2010/main" val="77806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Meet Karel the Robot!</a:t>
            </a:r>
          </a:p>
        </p:txBody>
      </p:sp>
      <p:pic>
        <p:nvPicPr>
          <p:cNvPr id="8601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94" y="1828800"/>
            <a:ext cx="3757612" cy="440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67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286000"/>
            <a:ext cx="6172200" cy="44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81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800" i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46631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" r="2586"/>
          <a:stretch/>
        </p:blipFill>
        <p:spPr>
          <a:xfrm>
            <a:off x="381000" y="1676400"/>
            <a:ext cx="8382000" cy="4419600"/>
          </a:xfrm>
        </p:spPr>
      </p:pic>
      <p:sp>
        <p:nvSpPr>
          <p:cNvPr id="5" name="TextBox 4"/>
          <p:cNvSpPr txBox="1"/>
          <p:nvPr/>
        </p:nvSpPr>
        <p:spPr>
          <a:xfrm>
            <a:off x="2040698" y="5603557"/>
            <a:ext cx="50626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/>
              <a:t>8 fence segments, but 9 posts!</a:t>
            </a:r>
            <a:endParaRPr 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1799003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The fencepost structure is useful when you want to loop a set of statements, but do one part of that set 1 </a:t>
            </a:r>
            <a:r>
              <a:rPr lang="en-US" sz="2600" i="1" dirty="0"/>
              <a:t>additional</a:t>
            </a:r>
            <a:r>
              <a:rPr lang="en-US" sz="2600" dirty="0"/>
              <a:t> time.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move();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move();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fence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44487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post</a:t>
            </a:r>
          </a:p>
        </p:txBody>
      </p:sp>
    </p:spTree>
    <p:extLst>
      <p:ext uri="{BB962C8B-B14F-4D97-AF65-F5344CB8AC3E}">
        <p14:creationId xmlns:p14="http://schemas.microsoft.com/office/powerpoint/2010/main" val="910893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Plan For Today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>
                <a:solidFill>
                  <a:schemeClr val="bg1">
                    <a:lumMod val="75000"/>
                  </a:schemeClr>
                </a:solidFill>
              </a:rPr>
              <a:t>(Re)Meet Karel the Robot</a:t>
            </a:r>
          </a:p>
          <a:p>
            <a:r>
              <a:rPr lang="en-US" altLang="x-none" sz="3600" dirty="0"/>
              <a:t>Control Flow</a:t>
            </a:r>
          </a:p>
          <a:p>
            <a:pPr lvl="1"/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For loops</a:t>
            </a:r>
          </a:p>
          <a:p>
            <a:pPr lvl="1"/>
            <a:r>
              <a:rPr lang="en-US" altLang="x-none" sz="3400" dirty="0">
                <a:solidFill>
                  <a:schemeClr val="bg1">
                    <a:lumMod val="75000"/>
                  </a:schemeClr>
                </a:solidFill>
              </a:rPr>
              <a:t>While loops</a:t>
            </a:r>
          </a:p>
          <a:p>
            <a:pPr lvl="1"/>
            <a:r>
              <a:rPr lang="en-US" altLang="x-none" sz="3400" dirty="0"/>
              <a:t>If/else statements</a:t>
            </a:r>
          </a:p>
          <a:p>
            <a:pPr lvl="1"/>
            <a:endParaRPr lang="en-US" altLang="x-none" sz="3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495800"/>
            <a:ext cx="582826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84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 want to make Karel clean up all beepers in front of it until it reaches a wall.  How do I do this?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318131"/>
            <a:ext cx="6324600" cy="45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0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Can’t just say: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pickBeeper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dirty="0"/>
              <a:t>This may crash, because Karel </a:t>
            </a:r>
            <a:r>
              <a:rPr lang="en-US" i="1" dirty="0"/>
              <a:t>cannot pick up beepers if there aren’t any</a:t>
            </a:r>
            <a:r>
              <a:rPr lang="en-US" dirty="0"/>
              <a:t>.  We don’t </a:t>
            </a:r>
            <a:r>
              <a:rPr lang="en-US" b="1" dirty="0"/>
              <a:t>always</a:t>
            </a:r>
            <a:r>
              <a:rPr lang="en-US" dirty="0"/>
              <a:t> want Karel to pick up beepers; just when there is a beeper to pick up.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27" y="2381250"/>
            <a:ext cx="5400863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88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Instead, use an </a:t>
            </a:r>
            <a:r>
              <a:rPr lang="en-US" sz="2600" b="1" dirty="0"/>
              <a:t>if </a:t>
            </a:r>
            <a:r>
              <a:rPr lang="en-US" sz="2600" dirty="0"/>
              <a:t>statement: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dirty="0"/>
              <a:t>Runs the statements in the body </a:t>
            </a:r>
            <a:r>
              <a:rPr lang="en-US" i="1" dirty="0"/>
              <a:t>once</a:t>
            </a:r>
            <a:r>
              <a:rPr lang="en-US" dirty="0"/>
              <a:t> if </a:t>
            </a:r>
            <a:r>
              <a:rPr lang="en-US" b="1" i="1" dirty="0"/>
              <a:t>condition</a:t>
            </a:r>
            <a:r>
              <a:rPr lang="en-US" dirty="0"/>
              <a:t> is true.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756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You can also add an </a:t>
            </a:r>
            <a:r>
              <a:rPr lang="en-US" sz="2600" b="1" dirty="0"/>
              <a:t>else</a:t>
            </a:r>
            <a:r>
              <a:rPr lang="en-US" sz="2600" dirty="0"/>
              <a:t> statement: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 else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statement;</a:t>
            </a:r>
          </a:p>
          <a:p>
            <a:pPr marL="344487" lvl="1" indent="0">
              <a:buNone/>
            </a:pP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r>
              <a:rPr lang="en-US" dirty="0"/>
              <a:t>Runs the first group of statements if </a:t>
            </a:r>
            <a:r>
              <a:rPr lang="en-US" b="1" i="1" dirty="0"/>
              <a:t>condition</a:t>
            </a:r>
            <a:r>
              <a:rPr lang="en-US" i="1" dirty="0"/>
              <a:t> </a:t>
            </a:r>
            <a:r>
              <a:rPr lang="en-US" dirty="0"/>
              <a:t>is true; otherwise, runs the second group of statements.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550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Now we can say: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frontIsClear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if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beepersPresent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pickBeeper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br>
              <a:rPr lang="en-US" dirty="0"/>
            </a:br>
            <a:endParaRPr lang="en-US" dirty="0"/>
          </a:p>
          <a:p>
            <a:pPr marL="3175" indent="0">
              <a:buNone/>
            </a:pPr>
            <a:r>
              <a:rPr lang="en-US" dirty="0"/>
              <a:t>Now, Karel won’t crash because it will only </a:t>
            </a:r>
            <a:r>
              <a:rPr lang="en-US" dirty="0" err="1"/>
              <a:t>pickBeeper</a:t>
            </a:r>
            <a:r>
              <a:rPr lang="en-US" dirty="0"/>
              <a:t> if there is one.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26" y="2895600"/>
            <a:ext cx="4471597" cy="32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0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 dirty="0"/>
              <a:t>Karel’s World</a:t>
            </a:r>
          </a:p>
        </p:txBody>
      </p:sp>
      <p:sp>
        <p:nvSpPr>
          <p:cNvPr id="820227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28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29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0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1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2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3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4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5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6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7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8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39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40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41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0242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0243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0244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0245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0246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0247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0248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0249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0252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54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55" name="Text Box 31"/>
          <p:cNvSpPr txBox="1">
            <a:spLocks noChangeArrowheads="1"/>
          </p:cNvSpPr>
          <p:nvPr/>
        </p:nvSpPr>
        <p:spPr bwMode="auto">
          <a:xfrm>
            <a:off x="6427788" y="4283075"/>
            <a:ext cx="24892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848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Purisa" charset="0"/>
              </a:rPr>
              <a:t>Each row is called a </a:t>
            </a:r>
            <a:r>
              <a:rPr lang="en-US" altLang="x-none" sz="2000" u="sng" dirty="0">
                <a:solidFill>
                  <a:srgbClr val="FF0000"/>
                </a:solidFill>
                <a:latin typeface="Purisa" charset="0"/>
              </a:rPr>
              <a:t>street</a:t>
            </a:r>
            <a:r>
              <a:rPr lang="en-US" altLang="x-none" sz="2000" dirty="0">
                <a:solidFill>
                  <a:srgbClr val="FF0000"/>
                </a:solidFill>
                <a:latin typeface="Purisa" charset="0"/>
              </a:rPr>
              <a:t>.</a:t>
            </a:r>
          </a:p>
        </p:txBody>
      </p:sp>
      <p:cxnSp>
        <p:nvCxnSpPr>
          <p:cNvPr id="820256" name="AutoShape 32"/>
          <p:cNvCxnSpPr>
            <a:cxnSpLocks noChangeShapeType="1"/>
            <a:stCxn id="820255" idx="0"/>
          </p:cNvCxnSpPr>
          <p:nvPr/>
        </p:nvCxnSpPr>
        <p:spPr bwMode="auto">
          <a:xfrm rot="5400000" flipH="1">
            <a:off x="6161881" y="2772569"/>
            <a:ext cx="1171575" cy="18494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0257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0258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0261" name="AutoShape 37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58BC61E5-ECFC-D04C-B4AC-BB5BB22AA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802E60D2-8E4A-644B-938C-9AAB454AA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619D5EBE-A72F-9543-8D4A-0E8C30F51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9" name="Text Box 31">
            <a:extLst>
              <a:ext uri="{FF2B5EF4-FFF2-40B4-BE49-F238E27FC236}">
                <a16:creationId xmlns:a16="http://schemas.microsoft.com/office/drawing/2014/main" id="{1D92C472-37F0-BA4D-92E1-4ED4B5B3C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413" y="5486400"/>
            <a:ext cx="2695575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848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Purisa" charset="0"/>
              </a:rPr>
              <a:t>Each column is called an </a:t>
            </a:r>
            <a:r>
              <a:rPr lang="en-US" altLang="x-none" sz="2000" u="sng" dirty="0">
                <a:solidFill>
                  <a:srgbClr val="FF0000"/>
                </a:solidFill>
                <a:latin typeface="Purisa" charset="0"/>
              </a:rPr>
              <a:t>avenue</a:t>
            </a:r>
            <a:r>
              <a:rPr lang="en-US" altLang="x-none" sz="2000" dirty="0">
                <a:solidFill>
                  <a:srgbClr val="FF0000"/>
                </a:solidFill>
                <a:latin typeface="Purisa" charset="0"/>
              </a:rPr>
              <a:t>.</a:t>
            </a:r>
          </a:p>
        </p:txBody>
      </p:sp>
      <p:cxnSp>
        <p:nvCxnSpPr>
          <p:cNvPr id="40" name="AutoShape 32">
            <a:extLst>
              <a:ext uri="{FF2B5EF4-FFF2-40B4-BE49-F238E27FC236}">
                <a16:creationId xmlns:a16="http://schemas.microsoft.com/office/drawing/2014/main" id="{F8719A01-AE38-2846-8493-A920E442DC4C}"/>
              </a:ext>
            </a:extLst>
          </p:cNvPr>
          <p:cNvCxnSpPr>
            <a:cxnSpLocks noChangeShapeType="1"/>
            <a:stCxn id="39" idx="1"/>
            <a:endCxn id="38" idx="2"/>
          </p:cNvCxnSpPr>
          <p:nvPr/>
        </p:nvCxnSpPr>
        <p:spPr bwMode="auto">
          <a:xfrm rot="10800000">
            <a:off x="3732213" y="5184775"/>
            <a:ext cx="2489200" cy="638175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2" name="Line 29">
            <a:extLst>
              <a:ext uri="{FF2B5EF4-FFF2-40B4-BE49-F238E27FC236}">
                <a16:creationId xmlns:a16="http://schemas.microsoft.com/office/drawing/2014/main" id="{DF5B2480-4CB4-E04A-8CCD-E0933C9BA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31">
            <a:extLst>
              <a:ext uri="{FF2B5EF4-FFF2-40B4-BE49-F238E27FC236}">
                <a16:creationId xmlns:a16="http://schemas.microsoft.com/office/drawing/2014/main" id="{BD9458D4-AB30-404D-9D83-6D4757C4C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135187"/>
            <a:ext cx="26955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39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>
                <a:solidFill>
                  <a:srgbClr val="FF0000"/>
                </a:solidFill>
                <a:latin typeface="Purisa" charset="0"/>
              </a:rPr>
              <a:t>The intersection of a street and an avenue is a </a:t>
            </a:r>
            <a:r>
              <a:rPr lang="en-US" altLang="x-none" u="sng">
                <a:solidFill>
                  <a:srgbClr val="FF0000"/>
                </a:solidFill>
                <a:latin typeface="Purisa" charset="0"/>
              </a:rPr>
              <a:t>corner</a:t>
            </a:r>
            <a:r>
              <a:rPr lang="en-US" altLang="x-none">
                <a:solidFill>
                  <a:srgbClr val="FF0000"/>
                </a:solidFill>
                <a:latin typeface="Purisa" charset="0"/>
              </a:rPr>
              <a:t>.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87D9CF3A-6EA8-E94C-A560-FAB9A0CB6BE5}"/>
              </a:ext>
            </a:extLst>
          </p:cNvPr>
          <p:cNvCxnSpPr>
            <a:cxnSpLocks noChangeShapeType="1"/>
            <a:stCxn id="43" idx="0"/>
          </p:cNvCxnSpPr>
          <p:nvPr/>
        </p:nvCxnSpPr>
        <p:spPr bwMode="auto">
          <a:xfrm rot="16200000" flipH="1" flipV="1">
            <a:off x="5325269" y="645318"/>
            <a:ext cx="857250" cy="3836988"/>
          </a:xfrm>
          <a:prstGeom prst="curvedConnector4">
            <a:avLst>
              <a:gd name="adj1" fmla="val -26667"/>
              <a:gd name="adj2" fmla="val 67563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6" name="Rectangle 27">
            <a:extLst>
              <a:ext uri="{FF2B5EF4-FFF2-40B4-BE49-F238E27FC236}">
                <a16:creationId xmlns:a16="http://schemas.microsoft.com/office/drawing/2014/main" id="{305DBF6D-30F9-E642-BDD7-818945708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Recap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/>
              <a:t>(Re)Meet Karel the Robot</a:t>
            </a:r>
          </a:p>
          <a:p>
            <a:r>
              <a:rPr lang="en-US" altLang="x-none" sz="3600" dirty="0"/>
              <a:t>Announcements</a:t>
            </a:r>
          </a:p>
          <a:p>
            <a:r>
              <a:rPr lang="en-US" altLang="x-none" sz="3600" dirty="0"/>
              <a:t>Control Flow</a:t>
            </a:r>
          </a:p>
          <a:p>
            <a:pPr lvl="1"/>
            <a:r>
              <a:rPr lang="en-US" altLang="x-none" sz="3400" dirty="0"/>
              <a:t>For loops</a:t>
            </a:r>
          </a:p>
          <a:p>
            <a:pPr lvl="1"/>
            <a:r>
              <a:rPr lang="en-US" altLang="x-none" sz="3400" dirty="0"/>
              <a:t>While loops</a:t>
            </a:r>
          </a:p>
          <a:p>
            <a:pPr lvl="1"/>
            <a:r>
              <a:rPr lang="en-US" altLang="x-none" sz="3400" dirty="0"/>
              <a:t>If/else statements</a:t>
            </a:r>
          </a:p>
          <a:p>
            <a:pPr marL="3175" indent="0">
              <a:buNone/>
            </a:pPr>
            <a:endParaRPr lang="en-US" altLang="x-none" sz="3600" dirty="0"/>
          </a:p>
          <a:p>
            <a:pPr marL="3175" indent="0">
              <a:buNone/>
            </a:pPr>
            <a:r>
              <a:rPr lang="en-US" altLang="x-none" sz="3600" b="1" dirty="0"/>
              <a:t>Next time:</a:t>
            </a:r>
            <a:r>
              <a:rPr lang="en-US" altLang="x-none" sz="3600" dirty="0"/>
              <a:t> Karel Problem-Solving</a:t>
            </a:r>
            <a:endParaRPr lang="en-US" altLang="x-none" sz="3600" b="1" dirty="0"/>
          </a:p>
          <a:p>
            <a:pPr lvl="1"/>
            <a:endParaRPr lang="en-US" altLang="x-none" sz="3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743200"/>
            <a:ext cx="1524000" cy="190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1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Walls</a:t>
            </a:r>
          </a:p>
        </p:txBody>
      </p:sp>
      <p:sp>
        <p:nvSpPr>
          <p:cNvPr id="826371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2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3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4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5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6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7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8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79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0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1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2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3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4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5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6386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6387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6388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6389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6390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6391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6392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6393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6395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396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97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98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99" name="Text Box 31"/>
          <p:cNvSpPr txBox="1">
            <a:spLocks noChangeArrowheads="1"/>
          </p:cNvSpPr>
          <p:nvPr/>
        </p:nvSpPr>
        <p:spPr bwMode="auto">
          <a:xfrm>
            <a:off x="6635750" y="4748213"/>
            <a:ext cx="2073275" cy="96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848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FF0000"/>
                </a:solidFill>
                <a:latin typeface="Purisa" charset="0"/>
              </a:rPr>
              <a:t>Karel cannot move through walls.</a:t>
            </a:r>
          </a:p>
        </p:txBody>
      </p:sp>
      <p:cxnSp>
        <p:nvCxnSpPr>
          <p:cNvPr id="826400" name="AutoShape 32"/>
          <p:cNvCxnSpPr>
            <a:cxnSpLocks noChangeShapeType="1"/>
            <a:stCxn id="826399" idx="0"/>
          </p:cNvCxnSpPr>
          <p:nvPr/>
        </p:nvCxnSpPr>
        <p:spPr bwMode="auto">
          <a:xfrm rot="5400000" flipH="1">
            <a:off x="6300787" y="3376613"/>
            <a:ext cx="938213" cy="180498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6401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6402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6405" name="AutoShape 37"/>
          <p:cNvSpPr>
            <a:spLocks noChangeArrowheads="1"/>
          </p:cNvSpPr>
          <p:nvPr/>
        </p:nvSpPr>
        <p:spPr bwMode="auto">
          <a:xfrm>
            <a:off x="5140325" y="2819400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2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058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/>
              <a:t>Beepers</a:t>
            </a:r>
          </a:p>
        </p:txBody>
      </p:sp>
      <p:sp>
        <p:nvSpPr>
          <p:cNvPr id="828419" name="Rectangle 3"/>
          <p:cNvSpPr>
            <a:spLocks noChangeArrowheads="1"/>
          </p:cNvSpPr>
          <p:nvPr/>
        </p:nvSpPr>
        <p:spPr bwMode="auto">
          <a:xfrm>
            <a:off x="1658938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0" name="Rectangle 4"/>
          <p:cNvSpPr>
            <a:spLocks noChangeArrowheads="1"/>
          </p:cNvSpPr>
          <p:nvPr/>
        </p:nvSpPr>
        <p:spPr bwMode="auto">
          <a:xfrm>
            <a:off x="1658938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1" name="Rectangle 5"/>
          <p:cNvSpPr>
            <a:spLocks noChangeArrowheads="1"/>
          </p:cNvSpPr>
          <p:nvPr/>
        </p:nvSpPr>
        <p:spPr bwMode="auto">
          <a:xfrm>
            <a:off x="1658938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2" name="Rectangle 6"/>
          <p:cNvSpPr>
            <a:spLocks noChangeArrowheads="1"/>
          </p:cNvSpPr>
          <p:nvPr/>
        </p:nvSpPr>
        <p:spPr bwMode="auto">
          <a:xfrm>
            <a:off x="2487613" y="3525838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3" name="Rectangle 7"/>
          <p:cNvSpPr>
            <a:spLocks noChangeArrowheads="1"/>
          </p:cNvSpPr>
          <p:nvPr/>
        </p:nvSpPr>
        <p:spPr bwMode="auto">
          <a:xfrm>
            <a:off x="2487613" y="2695575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4" name="Rectangle 8"/>
          <p:cNvSpPr>
            <a:spLocks noChangeArrowheads="1"/>
          </p:cNvSpPr>
          <p:nvPr/>
        </p:nvSpPr>
        <p:spPr bwMode="auto">
          <a:xfrm>
            <a:off x="2487613" y="1866900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5" name="Rectangle 9"/>
          <p:cNvSpPr>
            <a:spLocks noChangeArrowheads="1"/>
          </p:cNvSpPr>
          <p:nvPr/>
        </p:nvSpPr>
        <p:spPr bwMode="auto">
          <a:xfrm>
            <a:off x="3317875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6" name="Rectangle 10"/>
          <p:cNvSpPr>
            <a:spLocks noChangeArrowheads="1"/>
          </p:cNvSpPr>
          <p:nvPr/>
        </p:nvSpPr>
        <p:spPr bwMode="auto">
          <a:xfrm>
            <a:off x="3317875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7" name="Rectangle 11"/>
          <p:cNvSpPr>
            <a:spLocks noChangeArrowheads="1"/>
          </p:cNvSpPr>
          <p:nvPr/>
        </p:nvSpPr>
        <p:spPr bwMode="auto">
          <a:xfrm>
            <a:off x="3317875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8" name="Rectangle 12"/>
          <p:cNvSpPr>
            <a:spLocks noChangeArrowheads="1"/>
          </p:cNvSpPr>
          <p:nvPr/>
        </p:nvSpPr>
        <p:spPr bwMode="auto">
          <a:xfrm>
            <a:off x="4146550" y="3525838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29" name="Rectangle 13"/>
          <p:cNvSpPr>
            <a:spLocks noChangeArrowheads="1"/>
          </p:cNvSpPr>
          <p:nvPr/>
        </p:nvSpPr>
        <p:spPr bwMode="auto">
          <a:xfrm>
            <a:off x="4146550" y="2695575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0" name="Rectangle 14"/>
          <p:cNvSpPr>
            <a:spLocks noChangeArrowheads="1"/>
          </p:cNvSpPr>
          <p:nvPr/>
        </p:nvSpPr>
        <p:spPr bwMode="auto">
          <a:xfrm>
            <a:off x="4146550" y="1866900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1" name="Rectangle 15"/>
          <p:cNvSpPr>
            <a:spLocks noChangeArrowheads="1"/>
          </p:cNvSpPr>
          <p:nvPr/>
        </p:nvSpPr>
        <p:spPr bwMode="auto">
          <a:xfrm>
            <a:off x="4976813" y="3525838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2" name="Rectangle 16"/>
          <p:cNvSpPr>
            <a:spLocks noChangeArrowheads="1"/>
          </p:cNvSpPr>
          <p:nvPr/>
        </p:nvSpPr>
        <p:spPr bwMode="auto">
          <a:xfrm>
            <a:off x="4976813" y="2695575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3" name="Rectangle 17"/>
          <p:cNvSpPr>
            <a:spLocks noChangeArrowheads="1"/>
          </p:cNvSpPr>
          <p:nvPr/>
        </p:nvSpPr>
        <p:spPr bwMode="auto">
          <a:xfrm>
            <a:off x="4976813" y="1866900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28434" name="Rectangle 18"/>
          <p:cNvSpPr>
            <a:spLocks noChangeArrowheads="1"/>
          </p:cNvSpPr>
          <p:nvPr/>
        </p:nvSpPr>
        <p:spPr bwMode="auto">
          <a:xfrm>
            <a:off x="828675" y="3525838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8435" name="Rectangle 19"/>
          <p:cNvSpPr>
            <a:spLocks noChangeArrowheads="1"/>
          </p:cNvSpPr>
          <p:nvPr/>
        </p:nvSpPr>
        <p:spPr bwMode="auto">
          <a:xfrm>
            <a:off x="828675" y="2695575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8436" name="Rectangle 20"/>
          <p:cNvSpPr>
            <a:spLocks noChangeArrowheads="1"/>
          </p:cNvSpPr>
          <p:nvPr/>
        </p:nvSpPr>
        <p:spPr bwMode="auto">
          <a:xfrm>
            <a:off x="828675" y="1866900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8437" name="Rectangle 21"/>
          <p:cNvSpPr>
            <a:spLocks noChangeArrowheads="1"/>
          </p:cNvSpPr>
          <p:nvPr/>
        </p:nvSpPr>
        <p:spPr bwMode="auto">
          <a:xfrm>
            <a:off x="1658938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8438" name="Rectangle 22"/>
          <p:cNvSpPr>
            <a:spLocks noChangeArrowheads="1"/>
          </p:cNvSpPr>
          <p:nvPr/>
        </p:nvSpPr>
        <p:spPr bwMode="auto">
          <a:xfrm>
            <a:off x="2487613" y="43545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8439" name="Rectangle 23"/>
          <p:cNvSpPr>
            <a:spLocks noChangeArrowheads="1"/>
          </p:cNvSpPr>
          <p:nvPr/>
        </p:nvSpPr>
        <p:spPr bwMode="auto">
          <a:xfrm>
            <a:off x="3317875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8440" name="Rectangle 24"/>
          <p:cNvSpPr>
            <a:spLocks noChangeArrowheads="1"/>
          </p:cNvSpPr>
          <p:nvPr/>
        </p:nvSpPr>
        <p:spPr bwMode="auto">
          <a:xfrm>
            <a:off x="4146550" y="43545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8441" name="Rectangle 25"/>
          <p:cNvSpPr>
            <a:spLocks noChangeArrowheads="1"/>
          </p:cNvSpPr>
          <p:nvPr/>
        </p:nvSpPr>
        <p:spPr bwMode="auto">
          <a:xfrm>
            <a:off x="4976813" y="43545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8443" name="Rectangle 27"/>
          <p:cNvSpPr>
            <a:spLocks noChangeArrowheads="1"/>
          </p:cNvSpPr>
          <p:nvPr/>
        </p:nvSpPr>
        <p:spPr bwMode="auto">
          <a:xfrm>
            <a:off x="1658938" y="1866900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8444" name="Line 28"/>
          <p:cNvSpPr>
            <a:spLocks noChangeShapeType="1"/>
          </p:cNvSpPr>
          <p:nvPr/>
        </p:nvSpPr>
        <p:spPr bwMode="auto">
          <a:xfrm>
            <a:off x="3317875" y="2695575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45" name="Line 29"/>
          <p:cNvSpPr>
            <a:spLocks noChangeShapeType="1"/>
          </p:cNvSpPr>
          <p:nvPr/>
        </p:nvSpPr>
        <p:spPr bwMode="auto">
          <a:xfrm>
            <a:off x="3317875" y="3525838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46" name="Line 30"/>
          <p:cNvSpPr>
            <a:spLocks noChangeShapeType="1"/>
          </p:cNvSpPr>
          <p:nvPr/>
        </p:nvSpPr>
        <p:spPr bwMode="auto">
          <a:xfrm>
            <a:off x="1658938" y="26955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47" name="Text Box 31"/>
          <p:cNvSpPr txBox="1">
            <a:spLocks noChangeArrowheads="1"/>
          </p:cNvSpPr>
          <p:nvPr/>
        </p:nvSpPr>
        <p:spPr bwMode="auto">
          <a:xfrm>
            <a:off x="6427788" y="3733800"/>
            <a:ext cx="2281237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45391" rIns="81639" bIns="40820"/>
          <a:lstStyle>
            <a:lvl1pPr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u="sng">
                <a:solidFill>
                  <a:srgbClr val="FF0000"/>
                </a:solidFill>
                <a:latin typeface="Purisa" charset="0"/>
              </a:rPr>
              <a:t>Beepers</a:t>
            </a:r>
            <a:r>
              <a:rPr lang="en-US" altLang="x-none">
                <a:solidFill>
                  <a:srgbClr val="FF0000"/>
                </a:solidFill>
                <a:latin typeface="Purisa" charset="0"/>
              </a:rPr>
              <a:t> mark locations in Karel's world. Karel can</a:t>
            </a:r>
            <a:br>
              <a:rPr lang="en-US" altLang="x-none">
                <a:solidFill>
                  <a:srgbClr val="FF0000"/>
                </a:solidFill>
                <a:latin typeface="Purisa" charset="0"/>
              </a:rPr>
            </a:br>
            <a:r>
              <a:rPr lang="en-US" altLang="x-none">
                <a:solidFill>
                  <a:srgbClr val="FF0000"/>
                </a:solidFill>
                <a:latin typeface="Purisa" charset="0"/>
              </a:rPr>
              <a:t>pick them up and</a:t>
            </a:r>
            <a:br>
              <a:rPr lang="en-US" altLang="x-none">
                <a:solidFill>
                  <a:srgbClr val="FF0000"/>
                </a:solidFill>
                <a:latin typeface="Purisa" charset="0"/>
              </a:rPr>
            </a:br>
            <a:r>
              <a:rPr lang="en-US" altLang="x-none">
                <a:solidFill>
                  <a:srgbClr val="FF0000"/>
                </a:solidFill>
                <a:latin typeface="Purisa" charset="0"/>
              </a:rPr>
              <a:t>put them down.</a:t>
            </a:r>
          </a:p>
        </p:txBody>
      </p:sp>
      <p:cxnSp>
        <p:nvCxnSpPr>
          <p:cNvPr id="828448" name="AutoShape 32"/>
          <p:cNvCxnSpPr>
            <a:cxnSpLocks noChangeShapeType="1"/>
            <a:stCxn id="828447" idx="0"/>
            <a:endCxn id="828452" idx="3"/>
          </p:cNvCxnSpPr>
          <p:nvPr/>
        </p:nvCxnSpPr>
        <p:spPr bwMode="auto">
          <a:xfrm rot="5400000" flipH="1">
            <a:off x="6276975" y="2441576"/>
            <a:ext cx="700087" cy="18843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28449" name="Rectangle 33"/>
          <p:cNvSpPr>
            <a:spLocks noChangeArrowheads="1"/>
          </p:cNvSpPr>
          <p:nvPr/>
        </p:nvSpPr>
        <p:spPr bwMode="auto">
          <a:xfrm>
            <a:off x="1814513" y="3597275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8450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3609975"/>
            <a:ext cx="58102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28452" name="AutoShape 36"/>
          <p:cNvSpPr>
            <a:spLocks noChangeArrowheads="1"/>
          </p:cNvSpPr>
          <p:nvPr/>
        </p:nvSpPr>
        <p:spPr bwMode="auto">
          <a:xfrm>
            <a:off x="5105400" y="2743200"/>
            <a:ext cx="579438" cy="581025"/>
          </a:xfrm>
          <a:prstGeom prst="diamond">
            <a:avLst/>
          </a:prstGeom>
          <a:solidFill>
            <a:srgbClr val="FFD32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4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Karel Knows 4 Commands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39" y="2346404"/>
            <a:ext cx="2387600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48752" y="1829295"/>
            <a:ext cx="220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Courier"/>
                <a:cs typeface="Courier"/>
              </a:rPr>
              <a:t>move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9934" y="2707302"/>
            <a:ext cx="3285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err="1">
                <a:latin typeface="Courier"/>
                <a:cs typeface="Courier"/>
              </a:rPr>
              <a:t>turnLeft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1281" y="3645777"/>
            <a:ext cx="3900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err="1">
                <a:latin typeface="Courier"/>
                <a:cs typeface="Courier"/>
              </a:rPr>
              <a:t>putBeeper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2628" y="4664875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err="1">
                <a:latin typeface="Courier"/>
                <a:cs typeface="Courier"/>
              </a:rPr>
              <a:t>pickBeeper</a:t>
            </a:r>
            <a:endParaRPr lang="en-US" sz="4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931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Karel Knows 4 Commands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9" y="2346404"/>
            <a:ext cx="2387600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48752" y="1829295"/>
            <a:ext cx="220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Courier"/>
                <a:cs typeface="Courier"/>
              </a:rPr>
              <a:t>move()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9934" y="2707302"/>
            <a:ext cx="3285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err="1">
                <a:latin typeface="Courier"/>
                <a:cs typeface="Courier"/>
              </a:rPr>
              <a:t>turnLeft</a:t>
            </a:r>
            <a:r>
              <a:rPr lang="en-US" sz="4000" dirty="0">
                <a:latin typeface="Courier"/>
                <a:cs typeface="Courier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1281" y="3645777"/>
            <a:ext cx="3900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err="1">
                <a:latin typeface="Courier"/>
                <a:cs typeface="Courier"/>
              </a:rPr>
              <a:t>putBeeper</a:t>
            </a:r>
            <a:r>
              <a:rPr lang="en-US" sz="4000" dirty="0">
                <a:latin typeface="Courier"/>
                <a:cs typeface="Courier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2628" y="4664875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err="1">
                <a:latin typeface="Courier"/>
                <a:cs typeface="Courier"/>
              </a:rPr>
              <a:t>pickBeeper</a:t>
            </a:r>
            <a:r>
              <a:rPr lang="en-US" sz="4000" dirty="0">
                <a:latin typeface="Courier"/>
                <a:cs typeface="Courier"/>
              </a:rPr>
              <a:t>()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6619322" y="1857369"/>
            <a:ext cx="776168" cy="3543466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8300" y="3377731"/>
            <a:ext cx="17147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“methods”</a:t>
            </a:r>
          </a:p>
        </p:txBody>
      </p:sp>
    </p:spTree>
    <p:extLst>
      <p:ext uri="{BB962C8B-B14F-4D97-AF65-F5344CB8AC3E}">
        <p14:creationId xmlns:p14="http://schemas.microsoft.com/office/powerpoint/2010/main" val="9164515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8334</TotalTime>
  <Words>1661</Words>
  <Application>Microsoft Macintosh PowerPoint</Application>
  <PresentationFormat>On-screen Show (4:3)</PresentationFormat>
  <Paragraphs>787</Paragraphs>
  <Slides>50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Andale Mono</vt:lpstr>
      <vt:lpstr>Arial</vt:lpstr>
      <vt:lpstr>Calibri</vt:lpstr>
      <vt:lpstr>Consolas</vt:lpstr>
      <vt:lpstr>Courier</vt:lpstr>
      <vt:lpstr>Courier New</vt:lpstr>
      <vt:lpstr>Mangal</vt:lpstr>
      <vt:lpstr>Purisa</vt:lpstr>
      <vt:lpstr>Tahoma</vt:lpstr>
      <vt:lpstr>Times New Roman</vt:lpstr>
      <vt:lpstr>Verdana</vt:lpstr>
      <vt:lpstr>Default Design</vt:lpstr>
      <vt:lpstr>CS 106A, Lecture 2 Programming with Karel</vt:lpstr>
      <vt:lpstr>Plan For Today</vt:lpstr>
      <vt:lpstr>Plan For Today</vt:lpstr>
      <vt:lpstr>Meet Karel the Robot!</vt:lpstr>
      <vt:lpstr>Karel’s World</vt:lpstr>
      <vt:lpstr>Walls</vt:lpstr>
      <vt:lpstr>Beepers</vt:lpstr>
      <vt:lpstr>Karel Knows 4 Commands</vt:lpstr>
      <vt:lpstr>Karel Knows 4 Commands</vt:lpstr>
      <vt:lpstr>Commands: move</vt:lpstr>
      <vt:lpstr>Commands: move</vt:lpstr>
      <vt:lpstr>Commands: turnLeft</vt:lpstr>
      <vt:lpstr>Commands: turnLeft</vt:lpstr>
      <vt:lpstr>Commands: turnLeft</vt:lpstr>
      <vt:lpstr>Commands: pickBeeper</vt:lpstr>
      <vt:lpstr>Commands: pickBeeper</vt:lpstr>
      <vt:lpstr>Commands: putBeeper</vt:lpstr>
      <vt:lpstr>Commands: putBeeper</vt:lpstr>
      <vt:lpstr>Our First Karel Program</vt:lpstr>
      <vt:lpstr>Our First Karel Program</vt:lpstr>
      <vt:lpstr>PowerPoint Presentation</vt:lpstr>
      <vt:lpstr>Defining New Commands</vt:lpstr>
      <vt:lpstr>Plan For Today</vt:lpstr>
      <vt:lpstr>Announcements</vt:lpstr>
      <vt:lpstr>Plan For Today</vt:lpstr>
      <vt:lpstr>Control Flow: For Loops</vt:lpstr>
      <vt:lpstr>Control Flow: For Loops</vt:lpstr>
      <vt:lpstr>Control Flow: For Loops</vt:lpstr>
      <vt:lpstr>Control Flow: For Loops</vt:lpstr>
      <vt:lpstr>Control Flow: For Loops</vt:lpstr>
      <vt:lpstr>Plan For Today</vt:lpstr>
      <vt:lpstr>Control Flow: While Loops</vt:lpstr>
      <vt:lpstr>Control Flow: While Loops</vt:lpstr>
      <vt:lpstr>Control Flow: While Loops</vt:lpstr>
      <vt:lpstr>Possible Conditions</vt:lpstr>
      <vt:lpstr>Control Flow: While Loops</vt:lpstr>
      <vt:lpstr>Control Flow: While Loops</vt:lpstr>
      <vt:lpstr>Control Flow: While Loops</vt:lpstr>
      <vt:lpstr>Loops Overview</vt:lpstr>
      <vt:lpstr>Loops Overview</vt:lpstr>
      <vt:lpstr>PowerPoint Presentation</vt:lpstr>
      <vt:lpstr>Fencepost Problem</vt:lpstr>
      <vt:lpstr>Fencepost Structure</vt:lpstr>
      <vt:lpstr>Plan For Today</vt:lpstr>
      <vt:lpstr>If/Else Statements</vt:lpstr>
      <vt:lpstr>If/Else Statements</vt:lpstr>
      <vt:lpstr>If/Else Statements</vt:lpstr>
      <vt:lpstr>If/Else Statements</vt:lpstr>
      <vt:lpstr>If/Else Statements</vt:lpstr>
      <vt:lpstr>Recap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Colin Kincaid</cp:lastModifiedBy>
  <cp:revision>748</cp:revision>
  <cp:lastPrinted>2018-06-26T19:59:22Z</cp:lastPrinted>
  <dcterms:created xsi:type="dcterms:W3CDTF">2008-06-28T20:57:21Z</dcterms:created>
  <dcterms:modified xsi:type="dcterms:W3CDTF">2018-06-27T01:58:13Z</dcterms:modified>
</cp:coreProperties>
</file>