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A69535E-5470-46E0-9F36-598471D77B01}">
  <a:tblStyle styleId="{DA69535E-5470-46E0-9F36-598471D77B0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74cc38ef1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474cc38ef1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74cc38ef1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474cc38ef1_0_4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74cc38ef1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474cc38ef1_2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74cc38ef1_1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74cc38ef1_1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74cc38ef1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474cc38ef1_2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74cc38ef1_1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74cc38ef1_1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74cc38ef1_1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74cc38ef1_1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74cc38ef1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74cc38ef1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74cc38ef1_1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74cc38ef1_1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 involves using the AWS services and Amazon Alexa to make it beneficial for both the carer and the autistic person. The autistic person talk with the Alexa in case he or she needs a help. Our system also involves catching the stream data from the sensors and storing it in the secure and accessible way.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74cc38ef1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474cc38ef1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74cc38ef1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474cc38ef1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74cc38ef1_1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74cc38ef1_1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74cc38ef1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474cc38ef1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63" name="Google Shape;6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developer.amazon.com/alexa/console/ask/test/amzn1.ask.skill.4bd03326-1003-47c9-a5cc-d28695c73b71/development/en_G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1143000" y="-1"/>
            <a:ext cx="6858000" cy="8382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Calibri"/>
              <a:buNone/>
            </a:pPr>
            <a:r>
              <a:rPr lang="en" sz="3000"/>
              <a:t>Autism Analytics Sensing System</a:t>
            </a:r>
            <a:endParaRPr sz="3000"/>
          </a:p>
        </p:txBody>
      </p:sp>
      <p:sp>
        <p:nvSpPr>
          <p:cNvPr id="71" name="Google Shape;71;p14"/>
          <p:cNvSpPr txBox="1"/>
          <p:nvPr>
            <p:ph idx="1" type="subTitle"/>
          </p:nvPr>
        </p:nvSpPr>
        <p:spPr>
          <a:xfrm>
            <a:off x="2233225" y="1582318"/>
            <a:ext cx="4242600" cy="531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i="1" lang="en" sz="1200"/>
              <a:t>Team 1: University of Sunderland</a:t>
            </a:r>
            <a:endParaRPr i="1" sz="1200"/>
          </a:p>
          <a:p>
            <a:pPr indent="0" lvl="0" marL="0" rtl="0" algn="ctr">
              <a:lnSpc>
                <a:spcPct val="90000"/>
              </a:lnSpc>
              <a:spcBef>
                <a:spcPts val="0"/>
              </a:spcBef>
              <a:spcAft>
                <a:spcPts val="0"/>
              </a:spcAft>
              <a:buClr>
                <a:schemeClr val="dk1"/>
              </a:buClr>
              <a:buSzPts val="1800"/>
              <a:buNone/>
            </a:pPr>
            <a:r>
              <a:rPr i="1" lang="en" sz="1200"/>
              <a:t>Dawid, Luke, Oscar, Rui, Tony</a:t>
            </a:r>
            <a:endParaRPr i="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 sz="1800">
                <a:latin typeface="Roboto"/>
                <a:ea typeface="Roboto"/>
                <a:cs typeface="Roboto"/>
                <a:sym typeface="Roboto"/>
              </a:rPr>
              <a:t>Further Development Ideas</a:t>
            </a:r>
            <a:endParaRPr sz="1800">
              <a:latin typeface="Roboto"/>
              <a:ea typeface="Roboto"/>
              <a:cs typeface="Roboto"/>
              <a:sym typeface="Roboto"/>
            </a:endParaRPr>
          </a:p>
        </p:txBody>
      </p:sp>
      <p:sp>
        <p:nvSpPr>
          <p:cNvPr id="126" name="Google Shape;126;p2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0"/>
              </a:spcBef>
              <a:spcAft>
                <a:spcPts val="0"/>
              </a:spcAft>
              <a:buClr>
                <a:schemeClr val="dk2"/>
              </a:buClr>
              <a:buSzPts val="1400"/>
              <a:buChar char="-"/>
            </a:pPr>
            <a:r>
              <a:rPr lang="en" sz="1400"/>
              <a:t>A notification system based on biometric data collected in real time</a:t>
            </a:r>
            <a:endParaRPr sz="1400"/>
          </a:p>
          <a:p>
            <a:pPr indent="-317500" lvl="0" marL="457200" rtl="0" algn="l">
              <a:lnSpc>
                <a:spcPct val="150000"/>
              </a:lnSpc>
              <a:spcBef>
                <a:spcPts val="0"/>
              </a:spcBef>
              <a:spcAft>
                <a:spcPts val="0"/>
              </a:spcAft>
              <a:buClr>
                <a:schemeClr val="dk1"/>
              </a:buClr>
              <a:buSzPts val="1400"/>
              <a:buChar char="-"/>
            </a:pPr>
            <a:r>
              <a:rPr lang="en" sz="1400"/>
              <a:t>Utilise sns to create functions that allow E-mail and Text alerts to be sent to carers</a:t>
            </a:r>
            <a:endParaRPr sz="1400"/>
          </a:p>
          <a:p>
            <a:pPr indent="-317500" lvl="0" marL="457200" rtl="0" algn="l">
              <a:lnSpc>
                <a:spcPct val="150000"/>
              </a:lnSpc>
              <a:spcBef>
                <a:spcPts val="0"/>
              </a:spcBef>
              <a:spcAft>
                <a:spcPts val="0"/>
              </a:spcAft>
              <a:buClr>
                <a:schemeClr val="dk2"/>
              </a:buClr>
              <a:buSzPts val="1400"/>
              <a:buChar char="-"/>
            </a:pPr>
            <a:r>
              <a:rPr lang="en" sz="1400"/>
              <a:t>Fully functional system</a:t>
            </a:r>
            <a:endParaRPr sz="1400"/>
          </a:p>
          <a:p>
            <a:pPr indent="-317500" lvl="0" marL="457200" rtl="0" algn="l">
              <a:lnSpc>
                <a:spcPct val="150000"/>
              </a:lnSpc>
              <a:spcBef>
                <a:spcPts val="0"/>
              </a:spcBef>
              <a:spcAft>
                <a:spcPts val="0"/>
              </a:spcAft>
              <a:buClr>
                <a:schemeClr val="dk2"/>
              </a:buClr>
              <a:buSzPts val="1400"/>
              <a:buChar char="-"/>
            </a:pPr>
            <a:r>
              <a:rPr lang="en" sz="1400"/>
              <a:t>Creation of a comprehensive set of Alexa skills for autism assistance</a:t>
            </a:r>
            <a:endParaRPr sz="1400"/>
          </a:p>
          <a:p>
            <a:pPr indent="-317500" lvl="0" marL="457200" rtl="0" algn="l">
              <a:lnSpc>
                <a:spcPct val="150000"/>
              </a:lnSpc>
              <a:spcBef>
                <a:spcPts val="0"/>
              </a:spcBef>
              <a:spcAft>
                <a:spcPts val="0"/>
              </a:spcAft>
              <a:buClr>
                <a:schemeClr val="dk2"/>
              </a:buClr>
              <a:buSzPts val="1400"/>
              <a:buChar char="-"/>
            </a:pPr>
            <a:r>
              <a:rPr lang="en" sz="1400"/>
              <a:t>More carer features, such as an ask how person with autism is at current time</a:t>
            </a:r>
            <a:endParaRPr sz="1400"/>
          </a:p>
          <a:p>
            <a:pPr indent="0" lvl="0" marL="0" rtl="0" algn="l">
              <a:lnSpc>
                <a:spcPct val="150000"/>
              </a:lnSpc>
              <a:spcBef>
                <a:spcPts val="1600"/>
              </a:spcBef>
              <a:spcAft>
                <a:spcPts val="1600"/>
              </a:spcAft>
              <a:buClr>
                <a:schemeClr val="dk1"/>
              </a:buClr>
              <a:buSzPts val="2100"/>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idx="1" type="body"/>
          </p:nvPr>
        </p:nvSpPr>
        <p:spPr>
          <a:xfrm>
            <a:off x="628650" y="1186169"/>
            <a:ext cx="7886700" cy="32634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0"/>
              </a:spcBef>
              <a:spcAft>
                <a:spcPts val="0"/>
              </a:spcAft>
              <a:buSzPts val="1400"/>
              <a:buChar char="-"/>
            </a:pPr>
            <a:r>
              <a:rPr lang="en" sz="1400"/>
              <a:t>Moving from a weak base level of knowledge to a greater understanding of AWS’ services</a:t>
            </a:r>
            <a:endParaRPr sz="1400"/>
          </a:p>
          <a:p>
            <a:pPr indent="0" lvl="0" marL="0" rtl="0" algn="l">
              <a:lnSpc>
                <a:spcPct val="90000"/>
              </a:lnSpc>
              <a:spcBef>
                <a:spcPts val="1600"/>
              </a:spcBef>
              <a:spcAft>
                <a:spcPts val="0"/>
              </a:spcAft>
              <a:buNone/>
            </a:pPr>
            <a:r>
              <a:t/>
            </a:r>
            <a:endParaRPr sz="1400"/>
          </a:p>
          <a:p>
            <a:pPr indent="-317500" lvl="0" marL="457200" rtl="0" algn="l">
              <a:lnSpc>
                <a:spcPct val="90000"/>
              </a:lnSpc>
              <a:spcBef>
                <a:spcPts val="1600"/>
              </a:spcBef>
              <a:spcAft>
                <a:spcPts val="0"/>
              </a:spcAft>
              <a:buSzPts val="1400"/>
              <a:buChar char="-"/>
            </a:pPr>
            <a:r>
              <a:rPr lang="en" sz="1400"/>
              <a:t>Learning to use new SDK’s </a:t>
            </a:r>
            <a:endParaRPr sz="1400"/>
          </a:p>
          <a:p>
            <a:pPr indent="0" lvl="0" marL="457200" rtl="0" algn="l">
              <a:lnSpc>
                <a:spcPct val="90000"/>
              </a:lnSpc>
              <a:spcBef>
                <a:spcPts val="1600"/>
              </a:spcBef>
              <a:spcAft>
                <a:spcPts val="0"/>
              </a:spcAft>
              <a:buNone/>
            </a:pPr>
            <a:r>
              <a:t/>
            </a:r>
            <a:endParaRPr sz="1400"/>
          </a:p>
          <a:p>
            <a:pPr indent="-317500" lvl="0" marL="457200" rtl="0" algn="l">
              <a:lnSpc>
                <a:spcPct val="90000"/>
              </a:lnSpc>
              <a:spcBef>
                <a:spcPts val="1600"/>
              </a:spcBef>
              <a:spcAft>
                <a:spcPts val="0"/>
              </a:spcAft>
              <a:buSzPts val="1400"/>
              <a:buChar char="-"/>
            </a:pPr>
            <a:r>
              <a:rPr lang="en" sz="1400"/>
              <a:t>Working with a NoSQL database</a:t>
            </a:r>
            <a:endParaRPr sz="1400"/>
          </a:p>
          <a:p>
            <a:pPr indent="0" lvl="0" marL="457200" rtl="0" algn="l">
              <a:lnSpc>
                <a:spcPct val="90000"/>
              </a:lnSpc>
              <a:spcBef>
                <a:spcPts val="1600"/>
              </a:spcBef>
              <a:spcAft>
                <a:spcPts val="0"/>
              </a:spcAft>
              <a:buNone/>
            </a:pPr>
            <a:r>
              <a:t/>
            </a:r>
            <a:endParaRPr sz="1400"/>
          </a:p>
          <a:p>
            <a:pPr indent="-317500" lvl="0" marL="457200" rtl="0" algn="l">
              <a:lnSpc>
                <a:spcPct val="90000"/>
              </a:lnSpc>
              <a:spcBef>
                <a:spcPts val="1600"/>
              </a:spcBef>
              <a:spcAft>
                <a:spcPts val="0"/>
              </a:spcAft>
              <a:buSzPts val="1400"/>
              <a:buChar char="-"/>
            </a:pPr>
            <a:r>
              <a:rPr lang="en" sz="1400"/>
              <a:t>Working with agile and scrum in a manner using extremely short sprints.</a:t>
            </a:r>
            <a:endParaRPr sz="1400"/>
          </a:p>
          <a:p>
            <a:pPr indent="0" lvl="0" marL="457200" rtl="0" algn="l">
              <a:lnSpc>
                <a:spcPct val="90000"/>
              </a:lnSpc>
              <a:spcBef>
                <a:spcPts val="1600"/>
              </a:spcBef>
              <a:spcAft>
                <a:spcPts val="0"/>
              </a:spcAft>
              <a:buNone/>
            </a:pPr>
            <a:r>
              <a:t/>
            </a:r>
            <a:endParaRPr sz="1400"/>
          </a:p>
          <a:p>
            <a:pPr indent="-317500" lvl="0" marL="457200" rtl="0" algn="l">
              <a:lnSpc>
                <a:spcPct val="90000"/>
              </a:lnSpc>
              <a:spcBef>
                <a:spcPts val="1600"/>
              </a:spcBef>
              <a:spcAft>
                <a:spcPts val="0"/>
              </a:spcAft>
              <a:buSzPts val="1400"/>
              <a:buChar char="-"/>
            </a:pPr>
            <a:r>
              <a:rPr lang="en" sz="1400"/>
              <a:t>Development of trigger based lambda functions</a:t>
            </a:r>
            <a:endParaRPr sz="1400"/>
          </a:p>
        </p:txBody>
      </p:sp>
      <p:sp>
        <p:nvSpPr>
          <p:cNvPr id="132" name="Google Shape;132;p24"/>
          <p:cNvSpPr txBox="1"/>
          <p:nvPr>
            <p:ph type="title"/>
          </p:nvPr>
        </p:nvSpPr>
        <p:spPr>
          <a:xfrm>
            <a:off x="628650" y="99944"/>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 sz="1800">
                <a:latin typeface="Roboto"/>
                <a:ea typeface="Roboto"/>
                <a:cs typeface="Roboto"/>
                <a:sym typeface="Roboto"/>
              </a:rPr>
              <a:t>What we have learned</a:t>
            </a:r>
            <a:endParaRPr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38" name="Google Shape;138;p2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a:t>
            </a:r>
            <a:endParaRPr sz="1400"/>
          </a:p>
          <a:p>
            <a:pPr indent="0" lvl="0" marL="0" rtl="0" algn="l">
              <a:spcBef>
                <a:spcPts val="1600"/>
              </a:spcBef>
              <a:spcAft>
                <a:spcPts val="0"/>
              </a:spcAft>
              <a:buNone/>
            </a:pPr>
            <a:r>
              <a:rPr lang="en" sz="1400"/>
              <a:t>-Inability to directly interact with Alexa using normal means</a:t>
            </a:r>
            <a:endParaRPr sz="1400"/>
          </a:p>
          <a:p>
            <a:pPr indent="0" lvl="0" marL="0" rtl="0" algn="l">
              <a:spcBef>
                <a:spcPts val="1600"/>
              </a:spcBef>
              <a:spcAft>
                <a:spcPts val="0"/>
              </a:spcAft>
              <a:buNone/>
            </a:pPr>
            <a:r>
              <a:rPr lang="en" sz="1400"/>
              <a:t>-Growth in terms of skill set, from Agile experience to AWS</a:t>
            </a:r>
            <a:endParaRPr sz="1400"/>
          </a:p>
          <a:p>
            <a:pPr indent="0" lvl="0" marL="0" rtl="0" algn="l">
              <a:spcBef>
                <a:spcPts val="1600"/>
              </a:spcBef>
              <a:spcAft>
                <a:spcPts val="1600"/>
              </a:spcAft>
              <a:buNone/>
            </a:pPr>
            <a:r>
              <a:rPr lang="en" sz="1400"/>
              <a:t>-Live simulation of data input</a:t>
            </a:r>
            <a:endParaRPr sz="1400"/>
          </a:p>
        </p:txBody>
      </p:sp>
      <p:sp>
        <p:nvSpPr>
          <p:cNvPr id="139" name="Google Shape;139;p2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Future:</a:t>
            </a:r>
            <a:endParaRPr sz="1400"/>
          </a:p>
          <a:p>
            <a:pPr indent="0" lvl="0" marL="0" rtl="0" algn="l">
              <a:spcBef>
                <a:spcPts val="1600"/>
              </a:spcBef>
              <a:spcAft>
                <a:spcPts val="0"/>
              </a:spcAft>
              <a:buNone/>
            </a:pPr>
            <a:r>
              <a:rPr lang="en" sz="1400"/>
              <a:t>-Theoretical solution using the Alexa’s music functionality</a:t>
            </a:r>
            <a:endParaRPr sz="1400"/>
          </a:p>
          <a:p>
            <a:pPr indent="0" lvl="0" marL="0" rtl="0" algn="l">
              <a:spcBef>
                <a:spcPts val="1600"/>
              </a:spcBef>
              <a:spcAft>
                <a:spcPts val="0"/>
              </a:spcAft>
              <a:buNone/>
            </a:pPr>
            <a:r>
              <a:rPr lang="en" sz="1400"/>
              <a:t>-Extended Data set, aggregation of values.</a:t>
            </a:r>
            <a:endParaRPr sz="1400"/>
          </a:p>
          <a:p>
            <a:pPr indent="0" lvl="0" marL="0" rtl="0" algn="l">
              <a:spcBef>
                <a:spcPts val="1600"/>
              </a:spcBef>
              <a:spcAft>
                <a:spcPts val="1600"/>
              </a:spcAft>
              <a:buClr>
                <a:srgbClr val="000000"/>
              </a:buClr>
              <a:buSzPts val="1100"/>
              <a:buFont typeface="Arial"/>
              <a:buNone/>
            </a:pPr>
            <a:r>
              <a:rPr lang="en" sz="1400"/>
              <a:t>-View current diagnostics on desktop GUI</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 sz="1800"/>
              <a:t>Any Questions?</a:t>
            </a:r>
            <a:endParaRPr sz="1800"/>
          </a:p>
        </p:txBody>
      </p:sp>
      <p:pic>
        <p:nvPicPr>
          <p:cNvPr descr="Image result for question mark" id="145" name="Google Shape;145;p26"/>
          <p:cNvPicPr preferRelativeResize="0"/>
          <p:nvPr/>
        </p:nvPicPr>
        <p:blipFill rotWithShape="1">
          <a:blip r:embed="rId3">
            <a:alphaModFix/>
          </a:blip>
          <a:srcRect b="0" l="0" r="0" t="0"/>
          <a:stretch/>
        </p:blipFill>
        <p:spPr>
          <a:xfrm>
            <a:off x="1508272" y="1069596"/>
            <a:ext cx="6286151" cy="35359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Autism</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3600">
                <a:solidFill>
                  <a:srgbClr val="000000"/>
                </a:solidFill>
                <a:latin typeface="Calibri"/>
                <a:ea typeface="Calibri"/>
                <a:cs typeface="Calibri"/>
                <a:sym typeface="Calibri"/>
              </a:rPr>
              <a:t>People with autism have problems with processing the everyday sensory information.</a:t>
            </a:r>
            <a:endParaRPr i="1"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senses may be sensitive?</a:t>
            </a:r>
            <a:endParaRPr/>
          </a:p>
        </p:txBody>
      </p:sp>
      <p:sp>
        <p:nvSpPr>
          <p:cNvPr id="83" name="Google Shape;83;p16"/>
          <p:cNvSpPr txBox="1"/>
          <p:nvPr>
            <p:ph idx="1" type="subTitle"/>
          </p:nvPr>
        </p:nvSpPr>
        <p:spPr>
          <a:xfrm>
            <a:off x="311700" y="1878552"/>
            <a:ext cx="4242600" cy="176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Sight</a:t>
            </a:r>
            <a:endParaRPr/>
          </a:p>
          <a:p>
            <a:pPr indent="-330200" lvl="0" marL="457200" rtl="0" algn="l">
              <a:spcBef>
                <a:spcPts val="0"/>
              </a:spcBef>
              <a:spcAft>
                <a:spcPts val="0"/>
              </a:spcAft>
              <a:buSzPts val="1600"/>
              <a:buChar char="●"/>
            </a:pPr>
            <a:r>
              <a:rPr lang="en"/>
              <a:t>Smell</a:t>
            </a:r>
            <a:endParaRPr/>
          </a:p>
          <a:p>
            <a:pPr indent="-330200" lvl="0" marL="457200" rtl="0" algn="l">
              <a:spcBef>
                <a:spcPts val="0"/>
              </a:spcBef>
              <a:spcAft>
                <a:spcPts val="0"/>
              </a:spcAft>
              <a:buSzPts val="1600"/>
              <a:buChar char="●"/>
            </a:pPr>
            <a:r>
              <a:rPr lang="en"/>
              <a:t>Sound</a:t>
            </a:r>
            <a:endParaRPr/>
          </a:p>
          <a:p>
            <a:pPr indent="-330200" lvl="0" marL="457200" rtl="0" algn="l">
              <a:spcBef>
                <a:spcPts val="0"/>
              </a:spcBef>
              <a:spcAft>
                <a:spcPts val="0"/>
              </a:spcAft>
              <a:buSzPts val="1600"/>
              <a:buChar char="●"/>
            </a:pPr>
            <a:r>
              <a:rPr lang="en"/>
              <a:t>Taste</a:t>
            </a:r>
            <a:endParaRPr/>
          </a:p>
          <a:p>
            <a:pPr indent="-330200" lvl="0" marL="457200" rtl="0" algn="l">
              <a:spcBef>
                <a:spcPts val="0"/>
              </a:spcBef>
              <a:spcAft>
                <a:spcPts val="0"/>
              </a:spcAft>
              <a:buSzPts val="1600"/>
              <a:buChar char="●"/>
            </a:pPr>
            <a:r>
              <a:rPr lang="en"/>
              <a:t>Touch</a:t>
            </a:r>
            <a:endParaRPr/>
          </a:p>
          <a:p>
            <a:pPr indent="-330200" lvl="0" marL="457200" rtl="0" algn="l">
              <a:spcBef>
                <a:spcPts val="0"/>
              </a:spcBef>
              <a:spcAft>
                <a:spcPts val="0"/>
              </a:spcAft>
              <a:buSzPts val="1600"/>
              <a:buChar char="●"/>
            </a:pPr>
            <a:r>
              <a:rPr lang="en"/>
              <a:t>Balance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help them?</a:t>
            </a:r>
            <a:endParaRPr/>
          </a:p>
        </p:txBody>
      </p:sp>
      <p:sp>
        <p:nvSpPr>
          <p:cNvPr id="89" name="Google Shape;89;p17"/>
          <p:cNvSpPr txBox="1"/>
          <p:nvPr>
            <p:ph idx="1" type="subTitle"/>
          </p:nvPr>
        </p:nvSpPr>
        <p:spPr>
          <a:xfrm>
            <a:off x="311700" y="1878547"/>
            <a:ext cx="4242600" cy="957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Raising Social </a:t>
            </a:r>
            <a:r>
              <a:rPr lang="en"/>
              <a:t>Awareness</a:t>
            </a:r>
            <a:endParaRPr/>
          </a:p>
          <a:p>
            <a:pPr indent="-330200" lvl="0" marL="457200" rtl="0" algn="l">
              <a:spcBef>
                <a:spcPts val="0"/>
              </a:spcBef>
              <a:spcAft>
                <a:spcPts val="0"/>
              </a:spcAft>
              <a:buSzPts val="1600"/>
              <a:buChar char="●"/>
            </a:pPr>
            <a:r>
              <a:rPr lang="en"/>
              <a:t>Using the newest technologies</a:t>
            </a:r>
            <a:endParaRPr/>
          </a:p>
          <a:p>
            <a:pPr indent="-330200" lvl="0" marL="457200" rtl="0" algn="l">
              <a:spcBef>
                <a:spcPts val="0"/>
              </a:spcBef>
              <a:spcAft>
                <a:spcPts val="0"/>
              </a:spcAft>
              <a:buSzPts val="1600"/>
              <a:buChar char="●"/>
            </a:pPr>
            <a:r>
              <a:rPr lang="en"/>
              <a:t>Understand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solution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 sz="1800">
                <a:latin typeface="Roboto"/>
                <a:ea typeface="Roboto"/>
                <a:cs typeface="Roboto"/>
                <a:sym typeface="Roboto"/>
              </a:rPr>
              <a:t>SCRUM Utilisation</a:t>
            </a:r>
            <a:endParaRPr sz="1800">
              <a:latin typeface="Roboto"/>
              <a:ea typeface="Roboto"/>
              <a:cs typeface="Roboto"/>
              <a:sym typeface="Roboto"/>
            </a:endParaRPr>
          </a:p>
        </p:txBody>
      </p:sp>
      <p:sp>
        <p:nvSpPr>
          <p:cNvPr id="100" name="Google Shape;100;p19"/>
          <p:cNvSpPr txBox="1"/>
          <p:nvPr>
            <p:ph idx="1" type="body"/>
          </p:nvPr>
        </p:nvSpPr>
        <p:spPr>
          <a:xfrm>
            <a:off x="377700" y="1268025"/>
            <a:ext cx="8388600" cy="3605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00"/>
              <a:buNone/>
            </a:pPr>
            <a:r>
              <a:rPr lang="en" sz="1400"/>
              <a:t>Key Positives:</a:t>
            </a:r>
            <a:endParaRPr sz="1400"/>
          </a:p>
          <a:p>
            <a:pPr indent="0" lvl="0" marL="0" rtl="0" algn="l">
              <a:lnSpc>
                <a:spcPct val="90000"/>
              </a:lnSpc>
              <a:spcBef>
                <a:spcPts val="1600"/>
              </a:spcBef>
              <a:spcAft>
                <a:spcPts val="0"/>
              </a:spcAft>
              <a:buClr>
                <a:schemeClr val="dk1"/>
              </a:buClr>
              <a:buSzPts val="2100"/>
              <a:buNone/>
            </a:pPr>
            <a:r>
              <a:rPr lang="en" sz="1400"/>
              <a:t>-Initial scrum plan which lead to the creation of the scrum board, which allowed for us to keep track of current progress at all stages of development.</a:t>
            </a:r>
            <a:endParaRPr sz="1400"/>
          </a:p>
          <a:p>
            <a:pPr indent="0" lvl="0" marL="0" rtl="0" algn="l">
              <a:lnSpc>
                <a:spcPct val="90000"/>
              </a:lnSpc>
              <a:spcBef>
                <a:spcPts val="1600"/>
              </a:spcBef>
              <a:spcAft>
                <a:spcPts val="0"/>
              </a:spcAft>
              <a:buClr>
                <a:schemeClr val="dk1"/>
              </a:buClr>
              <a:buSzPts val="2100"/>
              <a:buNone/>
            </a:pPr>
            <a:r>
              <a:rPr lang="en" sz="1400"/>
              <a:t>-bi-hourly scrum meetings between sprints to refocus development between sprints, dealing with problems quickly and effectively while also providing soft deadlines which encouraged production.</a:t>
            </a:r>
            <a:endParaRPr sz="1400"/>
          </a:p>
          <a:p>
            <a:pPr indent="0" lvl="0" marL="0" rtl="0" algn="l">
              <a:lnSpc>
                <a:spcPct val="90000"/>
              </a:lnSpc>
              <a:spcBef>
                <a:spcPts val="1600"/>
              </a:spcBef>
              <a:spcAft>
                <a:spcPts val="0"/>
              </a:spcAft>
              <a:buClr>
                <a:schemeClr val="dk1"/>
              </a:buClr>
              <a:buSzPts val="2100"/>
              <a:buNone/>
            </a:pPr>
            <a:r>
              <a:rPr lang="en" sz="1400"/>
              <a:t>-Burn down sheet to keep track of task progress, and show which tasks were completed or put onto the backlog again.</a:t>
            </a:r>
            <a:endParaRPr sz="1400"/>
          </a:p>
          <a:p>
            <a:pPr indent="0" lvl="0" marL="0" rtl="0" algn="l">
              <a:lnSpc>
                <a:spcPct val="90000"/>
              </a:lnSpc>
              <a:spcBef>
                <a:spcPts val="1600"/>
              </a:spcBef>
              <a:spcAft>
                <a:spcPts val="0"/>
              </a:spcAft>
              <a:buClr>
                <a:schemeClr val="dk1"/>
              </a:buClr>
              <a:buSzPts val="2100"/>
              <a:buNone/>
            </a:pPr>
            <a:r>
              <a:rPr lang="en" sz="1400"/>
              <a:t>-Pushed development forward in an agile manner, that allowed refocus when necessary.</a:t>
            </a:r>
            <a:endParaRPr sz="1400"/>
          </a:p>
          <a:p>
            <a:pPr indent="0" lvl="0" marL="0" rtl="0" algn="l">
              <a:lnSpc>
                <a:spcPct val="90000"/>
              </a:lnSpc>
              <a:spcBef>
                <a:spcPts val="1600"/>
              </a:spcBef>
              <a:spcAft>
                <a:spcPts val="0"/>
              </a:spcAft>
              <a:buClr>
                <a:schemeClr val="dk1"/>
              </a:buClr>
              <a:buSzPts val="2100"/>
              <a:buNone/>
            </a:pPr>
            <a:r>
              <a:rPr lang="en" sz="1400"/>
              <a:t>-Scrum reports which documented development in a more detailed manner.</a:t>
            </a:r>
            <a:endParaRPr sz="1400"/>
          </a:p>
          <a:p>
            <a:pPr indent="0" lvl="0" marL="0" rtl="0" algn="l">
              <a:lnSpc>
                <a:spcPct val="90000"/>
              </a:lnSpc>
              <a:spcBef>
                <a:spcPts val="1600"/>
              </a:spcBef>
              <a:spcAft>
                <a:spcPts val="1600"/>
              </a:spcAft>
              <a:buClr>
                <a:schemeClr val="dk1"/>
              </a:buClr>
              <a:buSzPts val="2100"/>
              <a:buNone/>
            </a:pPr>
            <a:r>
              <a:rPr lang="en" sz="1400"/>
              <a:t>-5 Total scrum reports, 6 sprints</a:t>
            </a:r>
            <a:endParaRPr sz="1400"/>
          </a:p>
        </p:txBody>
      </p:sp>
      <p:pic>
        <p:nvPicPr>
          <p:cNvPr id="101" name="Google Shape;101;p19"/>
          <p:cNvPicPr preferRelativeResize="0"/>
          <p:nvPr/>
        </p:nvPicPr>
        <p:blipFill>
          <a:blip r:embed="rId3">
            <a:alphaModFix/>
          </a:blip>
          <a:stretch>
            <a:fillRect/>
          </a:stretch>
        </p:blipFill>
        <p:spPr>
          <a:xfrm>
            <a:off x="6326112" y="135475"/>
            <a:ext cx="2691088" cy="15057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 sz="1800">
                <a:latin typeface="Roboto"/>
                <a:ea typeface="Roboto"/>
                <a:cs typeface="Roboto"/>
                <a:sym typeface="Roboto"/>
              </a:rPr>
              <a:t>SCRUM CONT</a:t>
            </a:r>
            <a:endParaRPr sz="1800">
              <a:latin typeface="Roboto"/>
              <a:ea typeface="Roboto"/>
              <a:cs typeface="Roboto"/>
              <a:sym typeface="Roboto"/>
            </a:endParaRPr>
          </a:p>
        </p:txBody>
      </p:sp>
      <p:sp>
        <p:nvSpPr>
          <p:cNvPr id="107" name="Google Shape;107;p2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2100"/>
              <a:buNone/>
            </a:pPr>
            <a:r>
              <a:rPr lang="en" sz="1400"/>
              <a:t>Key issues:</a:t>
            </a:r>
            <a:endParaRPr sz="1400"/>
          </a:p>
          <a:p>
            <a:pPr indent="0" lvl="0" marL="0" rtl="0" algn="l">
              <a:lnSpc>
                <a:spcPct val="90000"/>
              </a:lnSpc>
              <a:spcBef>
                <a:spcPts val="1600"/>
              </a:spcBef>
              <a:spcAft>
                <a:spcPts val="0"/>
              </a:spcAft>
              <a:buClr>
                <a:schemeClr val="dk1"/>
              </a:buClr>
              <a:buSzPts val="2100"/>
              <a:buNone/>
            </a:pPr>
            <a:r>
              <a:rPr lang="en" sz="1400"/>
              <a:t>-Lack of client feedback, team didn’t interact with client during any of the scrum, straying from usual scrum practices and leading to a potential stray from the vision of the client</a:t>
            </a:r>
            <a:endParaRPr sz="1400"/>
          </a:p>
          <a:p>
            <a:pPr indent="0" lvl="0" marL="0" rtl="0" algn="l">
              <a:lnSpc>
                <a:spcPct val="90000"/>
              </a:lnSpc>
              <a:spcBef>
                <a:spcPts val="1600"/>
              </a:spcBef>
              <a:spcAft>
                <a:spcPts val="0"/>
              </a:spcAft>
              <a:buClr>
                <a:schemeClr val="dk1"/>
              </a:buClr>
              <a:buSzPts val="2100"/>
              <a:buNone/>
            </a:pPr>
            <a:r>
              <a:rPr lang="en" sz="1400"/>
              <a:t>-Scrums sometimes took a greater deal of time than ideal, though due to the nature of the problem this was somewhat unavoidable, as discussion had to go longer.</a:t>
            </a:r>
            <a:endParaRPr sz="1400"/>
          </a:p>
          <a:p>
            <a:pPr indent="0" lvl="0" marL="0" rtl="0" algn="l">
              <a:lnSpc>
                <a:spcPct val="90000"/>
              </a:lnSpc>
              <a:spcBef>
                <a:spcPts val="1600"/>
              </a:spcBef>
              <a:spcAft>
                <a:spcPts val="0"/>
              </a:spcAft>
              <a:buClr>
                <a:schemeClr val="dk1"/>
              </a:buClr>
              <a:buSzPts val="2100"/>
              <a:buNone/>
            </a:pPr>
            <a:r>
              <a:t/>
            </a:r>
            <a:endParaRPr sz="1400"/>
          </a:p>
          <a:p>
            <a:pPr indent="0" lvl="0" marL="0" rtl="0" algn="l">
              <a:lnSpc>
                <a:spcPct val="90000"/>
              </a:lnSpc>
              <a:spcBef>
                <a:spcPts val="1600"/>
              </a:spcBef>
              <a:spcAft>
                <a:spcPts val="1600"/>
              </a:spcAft>
              <a:buClr>
                <a:schemeClr val="dk1"/>
              </a:buClr>
              <a:buSzPts val="2100"/>
              <a:buNone/>
            </a:pPr>
            <a:r>
              <a:t/>
            </a:r>
            <a:endParaRPr sz="1400"/>
          </a:p>
        </p:txBody>
      </p:sp>
      <p:pic>
        <p:nvPicPr>
          <p:cNvPr id="108" name="Google Shape;108;p20"/>
          <p:cNvPicPr preferRelativeResize="0"/>
          <p:nvPr/>
        </p:nvPicPr>
        <p:blipFill>
          <a:blip r:embed="rId3">
            <a:alphaModFix/>
          </a:blip>
          <a:stretch>
            <a:fillRect/>
          </a:stretch>
        </p:blipFill>
        <p:spPr>
          <a:xfrm>
            <a:off x="6104251" y="3384225"/>
            <a:ext cx="2691078" cy="15057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Roboto"/>
                <a:ea typeface="Roboto"/>
                <a:cs typeface="Roboto"/>
                <a:sym typeface="Roboto"/>
              </a:rPr>
              <a:t>Part of burndown sheet.</a:t>
            </a:r>
            <a:endParaRPr>
              <a:latin typeface="Roboto"/>
              <a:ea typeface="Roboto"/>
              <a:cs typeface="Roboto"/>
              <a:sym typeface="Roboto"/>
            </a:endParaRPr>
          </a:p>
        </p:txBody>
      </p:sp>
      <p:graphicFrame>
        <p:nvGraphicFramePr>
          <p:cNvPr id="114" name="Google Shape;114;p21"/>
          <p:cNvGraphicFramePr/>
          <p:nvPr/>
        </p:nvGraphicFramePr>
        <p:xfrm>
          <a:off x="628650" y="1369225"/>
          <a:ext cx="3000000" cy="3000000"/>
        </p:xfrm>
        <a:graphic>
          <a:graphicData uri="http://schemas.openxmlformats.org/drawingml/2006/table">
            <a:tbl>
              <a:tblPr>
                <a:noFill/>
                <a:tableStyleId>{DA69535E-5470-46E0-9F36-598471D77B01}</a:tableStyleId>
              </a:tblPr>
              <a:tblGrid>
                <a:gridCol w="952500"/>
                <a:gridCol w="1619250"/>
                <a:gridCol w="952500"/>
                <a:gridCol w="952500"/>
                <a:gridCol w="952500"/>
                <a:gridCol w="952500"/>
              </a:tblGrid>
              <a:tr h="200025">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Estimated Total hours work</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00FFFF"/>
                    </a:solidFill>
                  </a:tcPr>
                </a:tc>
                <a:tc>
                  <a:txBody>
                    <a:bodyPr>
                      <a:noAutofit/>
                    </a:bodyPr>
                    <a:lstStyle/>
                    <a:p>
                      <a:pPr indent="0" lvl="0" marL="0" rtl="0" algn="r">
                        <a:lnSpc>
                          <a:spcPct val="115000"/>
                        </a:lnSpc>
                        <a:spcBef>
                          <a:spcPts val="0"/>
                        </a:spcBef>
                        <a:spcAft>
                          <a:spcPts val="0"/>
                        </a:spcAft>
                        <a:buNone/>
                      </a:pPr>
                      <a:r>
                        <a:rPr lang="en" sz="1000"/>
                        <a:t>30</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00FFFF"/>
                    </a:solidFill>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Done</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6AA84F"/>
                    </a:solidFill>
                  </a:tcPr>
                </a:tc>
                <a:tc>
                  <a:txBody>
                    <a:bodyPr>
                      <a:noAutofit/>
                    </a:bodyPr>
                    <a:lstStyle/>
                    <a:p>
                      <a:pPr indent="0" lvl="0" marL="0" rtl="0" algn="r">
                        <a:lnSpc>
                          <a:spcPct val="115000"/>
                        </a:lnSpc>
                        <a:spcBef>
                          <a:spcPts val="0"/>
                        </a:spcBef>
                        <a:spcAft>
                          <a:spcPts val="0"/>
                        </a:spcAft>
                        <a:buNone/>
                      </a:pPr>
                      <a:r>
                        <a:rPr lang="en" sz="1000"/>
                        <a:t>19.2</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solidFill>
                      <a:srgbClr val="6AA84F"/>
                    </a:solidFill>
                  </a:tcPr>
                </a:tc>
              </a:tr>
              <a:tr h="200025">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r>
              <a:tr h="200025">
                <a:tc>
                  <a:txBody>
                    <a:bodyPr>
                      <a:noAutofit/>
                    </a:bodyPr>
                    <a:lstStyle/>
                    <a:p>
                      <a:pPr indent="0" lvl="0" marL="0" rtl="0" algn="l">
                        <a:lnSpc>
                          <a:spcPct val="115000"/>
                        </a:lnSpc>
                        <a:spcBef>
                          <a:spcPts val="0"/>
                        </a:spcBef>
                        <a:spcAft>
                          <a:spcPts val="0"/>
                        </a:spcAft>
                        <a:buNone/>
                      </a:pPr>
                      <a:r>
                        <a:rPr lang="en" sz="1000"/>
                        <a:t>Sprint 1 9.30</a:t>
                      </a:r>
                      <a:endParaRPr sz="1000"/>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solidFill>
                      <a:srgbClr val="FF9900"/>
                    </a:solidFill>
                  </a:tcPr>
                </a:tc>
                <a:tc>
                  <a:txBody>
                    <a:bodyPr>
                      <a:noAutofit/>
                    </a:bodyPr>
                    <a:lstStyle/>
                    <a:p>
                      <a:pPr indent="0" lvl="0" marL="0" rtl="0" algn="l">
                        <a:lnSpc>
                          <a:spcPct val="115000"/>
                        </a:lnSpc>
                        <a:spcBef>
                          <a:spcPts val="0"/>
                        </a:spcBef>
                        <a:spcAft>
                          <a:spcPts val="0"/>
                        </a:spcAft>
                        <a:buNone/>
                      </a:pPr>
                      <a:r>
                        <a:rPr lang="en" sz="1000"/>
                        <a:t>Tasks</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Expected Time</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Spent</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Remaining</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1.2</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000000"/>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Burn Down</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0.1</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FF9900"/>
                          </a:solidFill>
                        </a:rPr>
                        <a:t>0.1</a:t>
                      </a:r>
                      <a:endParaRPr sz="1000">
                        <a:solidFill>
                          <a:srgbClr val="FF9900"/>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6AA84F"/>
                          </a:solidFill>
                        </a:rPr>
                        <a:t>0</a:t>
                      </a:r>
                      <a:endParaRPr sz="1000">
                        <a:solidFill>
                          <a:srgbClr val="6AA84F"/>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000000"/>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Take Scrum Notes</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0.1</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FF9900"/>
                          </a:solidFill>
                        </a:rPr>
                        <a:t>0.1</a:t>
                      </a:r>
                      <a:endParaRPr sz="1000">
                        <a:solidFill>
                          <a:srgbClr val="FF9900"/>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6AA84F"/>
                          </a:solidFill>
                        </a:rPr>
                        <a:t>0</a:t>
                      </a:r>
                      <a:endParaRPr sz="1000">
                        <a:solidFill>
                          <a:srgbClr val="6AA84F"/>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Learn Lambda</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FF9900"/>
                          </a:solidFill>
                        </a:rPr>
                        <a:t>2</a:t>
                      </a:r>
                      <a:endParaRPr sz="1000">
                        <a:solidFill>
                          <a:srgbClr val="FF9900"/>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FF9900"/>
                          </a:solidFill>
                        </a:rPr>
                        <a:t>1</a:t>
                      </a:r>
                      <a:endParaRPr sz="1000">
                        <a:solidFill>
                          <a:srgbClr val="FF9900"/>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Learn Alexa Skills</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FF9900"/>
                          </a:solidFill>
                        </a:rPr>
                        <a:t>2</a:t>
                      </a:r>
                      <a:endParaRPr sz="1000">
                        <a:solidFill>
                          <a:srgbClr val="FF9900"/>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FF9900"/>
                          </a:solidFill>
                        </a:rPr>
                        <a:t>1</a:t>
                      </a:r>
                      <a:endParaRPr sz="1000">
                        <a:solidFill>
                          <a:srgbClr val="FF9900"/>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Find out if lambda catches</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0.1</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FF0000"/>
                          </a:solidFill>
                        </a:rPr>
                        <a:t>0</a:t>
                      </a:r>
                      <a:endParaRPr sz="1000">
                        <a:solidFill>
                          <a:srgbClr val="FF0000"/>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FF9900"/>
                          </a:solidFill>
                        </a:rPr>
                        <a:t>0.1</a:t>
                      </a:r>
                      <a:endParaRPr sz="1000">
                        <a:solidFill>
                          <a:srgbClr val="FF9900"/>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Fix Oscars Laptop</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93C47D"/>
                          </a:solidFill>
                        </a:rPr>
                        <a:t>0.1</a:t>
                      </a:r>
                      <a:endParaRPr sz="1000">
                        <a:solidFill>
                          <a:srgbClr val="93C47D"/>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93C47D"/>
                          </a:solidFill>
                        </a:rPr>
                        <a:t>0</a:t>
                      </a:r>
                      <a:endParaRPr sz="1000">
                        <a:solidFill>
                          <a:srgbClr val="93C47D"/>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Database Creation</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FF9900"/>
                          </a:solidFill>
                        </a:rPr>
                        <a:t>1</a:t>
                      </a:r>
                      <a:endParaRPr sz="1000">
                        <a:solidFill>
                          <a:srgbClr val="FF9900"/>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93C47D"/>
                          </a:solidFill>
                        </a:rPr>
                        <a:t>0</a:t>
                      </a:r>
                      <a:endParaRPr sz="1000">
                        <a:solidFill>
                          <a:srgbClr val="93C47D"/>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r h="200025">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t>Data Stream Setup</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FF9900"/>
                          </a:solidFill>
                        </a:rPr>
                        <a:t>1</a:t>
                      </a:r>
                      <a:endParaRPr sz="1000">
                        <a:solidFill>
                          <a:srgbClr val="FF9900"/>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solidFill>
                            <a:srgbClr val="FF9900"/>
                          </a:solidFill>
                        </a:rPr>
                        <a:t>1</a:t>
                      </a:r>
                      <a:endParaRPr sz="1000">
                        <a:solidFill>
                          <a:srgbClr val="FF9900"/>
                        </a:solidFill>
                      </a:endParaRPr>
                    </a:p>
                  </a:txBody>
                  <a:tcPr marT="19050" marB="19050" marR="28575" marL="28575" anchor="b">
                    <a:lnL cap="flat" cmpd="sng" w="9425">
                      <a:solidFill>
                        <a:srgbClr val="CCCCCC"/>
                      </a:solidFill>
                      <a:prstDash val="solid"/>
                      <a:round/>
                      <a:headEnd len="sm" w="sm" type="none"/>
                      <a:tailEnd len="sm" w="sm" type="none"/>
                    </a:lnL>
                    <a:lnR cap="flat" cmpd="sng" w="9425">
                      <a:solidFill>
                        <a:srgbClr val="000000"/>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19050" marB="19050" marR="28575" marL="28575" anchor="b">
                    <a:lnL cap="flat" cmpd="sng" w="9425">
                      <a:solidFill>
                        <a:srgbClr val="000000"/>
                      </a:solidFill>
                      <a:prstDash val="solid"/>
                      <a:round/>
                      <a:headEnd len="sm" w="sm" type="none"/>
                      <a:tailEnd len="sm" w="sm" type="none"/>
                    </a:lnL>
                    <a:lnR cap="flat" cmpd="sng" w="9425">
                      <a:solidFill>
                        <a:srgbClr val="CCCCCC"/>
                      </a:solidFill>
                      <a:prstDash val="solid"/>
                      <a:round/>
                      <a:headEnd len="sm" w="sm" type="none"/>
                      <a:tailEnd len="sm" w="sm" type="none"/>
                    </a:lnR>
                    <a:lnT cap="flat" cmpd="sng" w="9425">
                      <a:solidFill>
                        <a:srgbClr val="CCCCCC"/>
                      </a:solidFill>
                      <a:prstDash val="solid"/>
                      <a:round/>
                      <a:headEnd len="sm" w="sm" type="none"/>
                      <a:tailEnd len="sm" w="sm" type="none"/>
                    </a:lnT>
                    <a:lnB cap="flat" cmpd="sng" w="9425">
                      <a:solidFill>
                        <a:srgbClr val="CCCCCC"/>
                      </a:solidFill>
                      <a:prstDash val="solid"/>
                      <a:round/>
                      <a:headEnd len="sm" w="sm" type="none"/>
                      <a:tailEnd len="sm" w="sm" type="none"/>
                    </a:lnB>
                  </a:tcPr>
                </a:tc>
              </a:tr>
            </a:tbl>
          </a:graphicData>
        </a:graphic>
      </p:graphicFrame>
      <p:sp>
        <p:nvSpPr>
          <p:cNvPr id="115" name="Google Shape;115;p21"/>
          <p:cNvSpPr txBox="1"/>
          <p:nvPr/>
        </p:nvSpPr>
        <p:spPr>
          <a:xfrm>
            <a:off x="107850" y="4496100"/>
            <a:ext cx="8928300" cy="5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Full sheet : https://docs.google.com/spreadsheets/d/1xCewPrkm6Yt46Hw0dt8huZKPPdF9iEl46xt_-myZysQ/edit?usp=sharing</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628650" y="2002269"/>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 sz="3000" u="sng">
                <a:solidFill>
                  <a:schemeClr val="hlink"/>
                </a:solidFill>
                <a:latin typeface="Roboto"/>
                <a:ea typeface="Roboto"/>
                <a:cs typeface="Roboto"/>
                <a:sym typeface="Roboto"/>
                <a:hlinkClick r:id="rId3"/>
              </a:rPr>
              <a:t>Demonstration of MVP</a:t>
            </a:r>
            <a:endParaRPr sz="30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