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320040" y="320040"/>
            <a:ext cx="11548872" cy="37760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2200" b="1">
                <a:solidFill>
                  <a:srgbClr val="0F172A"/>
                </a:solidFill>
              </a:rPr>
              <a:t>Business Value Framework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20040" y="697646"/>
            <a:ext cx="11548872" cy="587387"/>
          </a:xfrm>
          <a:prstGeom prst="roundRect">
            <a:avLst>
              <a:gd name="adj" fmla="val 20000"/>
            </a:avLst>
          </a:prstGeom>
          <a:solidFill>
            <a:srgbClr val="F2F2F2"/>
          </a:solidFill>
          <a:ln w="15875">
            <a:solidFill>
              <a:srgbClr val="F2F2F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0F172A"/>
                </a:solidFill>
              </a:rPr>
              <a:t>Mission Outcomes / KPIs</a:t>
            </a:r>
          </a:p>
          <a:p>
            <a:pPr algn="ctr">
              <a:spcAft>
                <a:spcPts val="200"/>
              </a:spcAft>
              <a:defRPr sz="12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200">
                <a:solidFill>
                  <a:srgbClr val="0F172A"/>
                </a:solidFill>
              </a:defRPr>
            </a:pPr>
            <a:r>
              <a:t>• Crime reduction rate</a:t>
            </a:r>
          </a:p>
          <a:p>
            <a:pPr algn="ctr">
              <a:spcAft>
                <a:spcPts val="200"/>
              </a:spcAft>
              <a:defRPr sz="1200">
                <a:solidFill>
                  <a:srgbClr val="0F172A"/>
                </a:solidFill>
              </a:defRPr>
            </a:pPr>
            <a:r>
              <a:t>• Public satisfaction index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0040" y="1360555"/>
            <a:ext cx="11548872" cy="587387"/>
          </a:xfrm>
          <a:prstGeom prst="roundRect">
            <a:avLst>
              <a:gd name="adj" fmla="val 20000"/>
            </a:avLst>
          </a:prstGeom>
          <a:solidFill>
            <a:srgbClr val="F7F7F7"/>
          </a:solidFill>
          <a:ln w="15875">
            <a:solidFill>
              <a:srgbClr val="F7F7F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0F172A"/>
                </a:solidFill>
              </a:rPr>
              <a:t>Financial / Operational KPIs</a:t>
            </a:r>
          </a:p>
          <a:p>
            <a:pPr algn="ctr">
              <a:spcAft>
                <a:spcPts val="200"/>
              </a:spcAft>
              <a:defRPr sz="12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200">
                <a:solidFill>
                  <a:srgbClr val="0F172A"/>
                </a:solidFill>
              </a:defRPr>
            </a:pPr>
            <a:r>
              <a:t>• Budget utilization rate</a:t>
            </a:r>
          </a:p>
          <a:p>
            <a:pPr algn="ctr">
              <a:spcAft>
                <a:spcPts val="200"/>
              </a:spcAft>
              <a:defRPr sz="1200">
                <a:solidFill>
                  <a:srgbClr val="0F172A"/>
                </a:solidFill>
              </a:defRPr>
            </a:pPr>
            <a:r>
              <a:t>• Operational cost per head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040" y="2023464"/>
            <a:ext cx="11548872" cy="293693"/>
          </a:xfrm>
          <a:prstGeom prst="roundRect">
            <a:avLst>
              <a:gd name="adj" fmla="val 20000"/>
            </a:avLst>
          </a:prstGeom>
          <a:solidFill>
            <a:srgbClr val="1F4E79"/>
          </a:solidFill>
          <a:ln w="15875">
            <a:solidFill>
              <a:srgbClr val="1F4E7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Programs &amp; Service Functions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0040" y="3266209"/>
            <a:ext cx="2309774" cy="267681"/>
          </a:xfrm>
          <a:prstGeom prst="roundRect">
            <a:avLst>
              <a:gd name="adj" fmla="val 15000"/>
            </a:avLst>
          </a:prstGeom>
          <a:solidFill>
            <a:srgbClr val="2E75B6"/>
          </a:solidFill>
          <a:ln w="158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Investigation and evidence gathering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0040" y="2317158"/>
            <a:ext cx="2309774" cy="949050"/>
          </a:xfrm>
          <a:prstGeom prst="roundRect">
            <a:avLst>
              <a:gd name="adj" fmla="val 15000"/>
            </a:avLst>
          </a:prstGeom>
          <a:solidFill>
            <a:srgbClr val="EAF2FB"/>
          </a:solidFill>
          <a:ln w="15875">
            <a:solidFill>
              <a:srgbClr val="EAF2F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0">
                <a:solidFill>
                  <a:srgbClr val="0F172A"/>
                </a:solidFill>
              </a:rPr>
              <a:t>• Developing predictive policing models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Enhancing witness statement analysis protocols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Implementing digital forensics tools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29814" y="3266209"/>
            <a:ext cx="2309774" cy="267681"/>
          </a:xfrm>
          <a:prstGeom prst="roundRect">
            <a:avLst>
              <a:gd name="adj" fmla="val 15000"/>
            </a:avLst>
          </a:prstGeom>
          <a:solidFill>
            <a:srgbClr val="2E75B6"/>
          </a:solidFill>
          <a:ln w="158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Intelligence-led policing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29814" y="2317158"/>
            <a:ext cx="2309774" cy="949050"/>
          </a:xfrm>
          <a:prstGeom prst="roundRect">
            <a:avLst>
              <a:gd name="adj" fmla="val 15000"/>
            </a:avLst>
          </a:prstGeom>
          <a:solidFill>
            <a:srgbClr val="EAF2FB"/>
          </a:solidFill>
          <a:ln w="15875">
            <a:solidFill>
              <a:srgbClr val="EAF2F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0">
                <a:solidFill>
                  <a:srgbClr val="0F172A"/>
                </a:solidFill>
              </a:rPr>
              <a:t>• Establishing a dedicated analytics team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Improving officer training for human trafficking detection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Upgrading data visualization capabilities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939588" y="3266209"/>
            <a:ext cx="2309774" cy="267681"/>
          </a:xfrm>
          <a:prstGeom prst="roundRect">
            <a:avLst>
              <a:gd name="adj" fmla="val 15000"/>
            </a:avLst>
          </a:prstGeom>
          <a:solidFill>
            <a:srgbClr val="2E75B6"/>
          </a:solidFill>
          <a:ln w="158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Community engagement and partnerships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939588" y="2317158"/>
            <a:ext cx="2309774" cy="949050"/>
          </a:xfrm>
          <a:prstGeom prst="roundRect">
            <a:avLst>
              <a:gd name="adj" fmla="val 15000"/>
            </a:avLst>
          </a:prstGeom>
          <a:solidFill>
            <a:srgbClr val="EAF2FB"/>
          </a:solidFill>
          <a:ln w="15875">
            <a:solidFill>
              <a:srgbClr val="EAF2F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0">
                <a:solidFill>
                  <a:srgbClr val="0F172A"/>
                </a:solidFill>
              </a:rPr>
              <a:t>• Developing cultural diversity awareness initiatives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Increasing social media presence for public outreach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Launching community outreach programs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249363" y="3266209"/>
            <a:ext cx="2309774" cy="267681"/>
          </a:xfrm>
          <a:prstGeom prst="roundRect">
            <a:avLst>
              <a:gd name="adj" fmla="val 15000"/>
            </a:avLst>
          </a:prstGeom>
          <a:solidFill>
            <a:srgbClr val="2E75B6"/>
          </a:solidFill>
          <a:ln w="158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Emergency response and incident management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249363" y="2317158"/>
            <a:ext cx="2309774" cy="949050"/>
          </a:xfrm>
          <a:prstGeom prst="roundRect">
            <a:avLst>
              <a:gd name="adj" fmla="val 15000"/>
            </a:avLst>
          </a:prstGeom>
          <a:solidFill>
            <a:srgbClr val="EAF2FB"/>
          </a:solidFill>
          <a:ln w="15875">
            <a:solidFill>
              <a:srgbClr val="EAF2F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0">
                <a:solidFill>
                  <a:srgbClr val="0F172A"/>
                </a:solidFill>
              </a:rPr>
              <a:t>• Developing incident command system standardization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Enhancing SWAT team training and deployment protocols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Implementing advanced emergency dispatch software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559137" y="3266209"/>
            <a:ext cx="2309774" cy="267681"/>
          </a:xfrm>
          <a:prstGeom prst="roundRect">
            <a:avLst>
              <a:gd name="adj" fmla="val 15000"/>
            </a:avLst>
          </a:prstGeom>
          <a:solidFill>
            <a:srgbClr val="2E75B6"/>
          </a:solidFill>
          <a:ln w="158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Specialist services and support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559137" y="2317158"/>
            <a:ext cx="2309774" cy="949050"/>
          </a:xfrm>
          <a:prstGeom prst="roundRect">
            <a:avLst>
              <a:gd name="adj" fmla="val 15000"/>
            </a:avLst>
          </a:prstGeom>
          <a:solidFill>
            <a:srgbClr val="EAF2FB"/>
          </a:solidFill>
          <a:ln w="15875">
            <a:solidFill>
              <a:srgbClr val="EAF2F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0">
                <a:solidFill>
                  <a:srgbClr val="0F172A"/>
                </a:solidFill>
              </a:rPr>
              <a:t>• Creating mental health first aid training programs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Developing disability awareness training for all personnel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Establishing a dedicated victims' support unit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20040" y="3609411"/>
            <a:ext cx="11548872" cy="1216731"/>
          </a:xfrm>
          <a:prstGeom prst="roundRect">
            <a:avLst>
              <a:gd name="adj" fmla="val 10000"/>
            </a:avLst>
          </a:prstGeom>
          <a:solidFill>
            <a:srgbClr val="DDEBF7"/>
          </a:solidFill>
          <a:ln w="15875">
            <a:solidFill>
              <a:srgbClr val="DDEBF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345213" y="3634585"/>
            <a:ext cx="2259426" cy="1166384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75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Investigation and evidence gathering — Performance KPIs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Case resolution rate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Crime scene preservation rate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Forensic analysis turnaround time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654988" y="3634585"/>
            <a:ext cx="2259426" cy="1166384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75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Intelligence-led policing — Performance KPIs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Intelligence dissemination efficiency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Suspect identification accuracy rate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Tip-off to arrest ratio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964762" y="3634585"/>
            <a:ext cx="2259426" cy="1166384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75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Community engagement and partnerships — Performance KPIs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Partnership collaboration rate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Public confidence survey score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Volunteer recruitment rate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274536" y="3634585"/>
            <a:ext cx="2259426" cy="1166384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75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Emergency response and incident management — Performance KPIs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Incident scene containment rate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Response time to emergency calls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Victim support provision rate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584311" y="3634585"/>
            <a:ext cx="2259426" cy="1166384"/>
          </a:xfrm>
          <a:prstGeom prst="roundRect">
            <a:avLst>
              <a:gd name="adj" fmla="val 10000"/>
            </a:avLst>
          </a:prstGeom>
          <a:solidFill>
            <a:srgbClr val="FFFFFF"/>
          </a:solidFill>
          <a:ln w="15875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Specialist services and support — Performance KPIs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Disability awareness training completion rate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Domestic violence support requests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Mental health referral rate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20040" y="4901665"/>
            <a:ext cx="11548872" cy="293693"/>
          </a:xfrm>
          <a:prstGeom prst="roundRect">
            <a:avLst>
              <a:gd name="adj" fmla="val 20000"/>
            </a:avLst>
          </a:prstGeom>
          <a:solidFill>
            <a:srgbClr val="833C99"/>
          </a:solidFill>
          <a:ln w="15875">
            <a:solidFill>
              <a:srgbClr val="833C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Policy &amp; Service Priorities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20040" y="5195359"/>
            <a:ext cx="2309774" cy="1047228"/>
          </a:xfrm>
          <a:prstGeom prst="roundRect">
            <a:avLst>
              <a:gd name="adj" fmla="val 15000"/>
            </a:avLst>
          </a:prstGeom>
          <a:solidFill>
            <a:srgbClr val="F3E9F8"/>
          </a:solidFill>
          <a:ln w="15875">
            <a:solidFill>
              <a:srgbClr val="F3E9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GovTech Enablers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Advanced predictive analytics tools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Implementing AI-powered crime forecasting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Real-time data visualization for crime hotspots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20040" y="6242587"/>
            <a:ext cx="2309774" cy="295372"/>
          </a:xfrm>
          <a:prstGeom prst="roundRect">
            <a:avLst>
              <a:gd name="adj" fmla="val 15000"/>
            </a:avLst>
          </a:prstGeom>
          <a:solidFill>
            <a:srgbClr val="9E57B3"/>
          </a:solidFill>
          <a:ln w="15875">
            <a:solidFill>
              <a:srgbClr val="9E57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Reducing crime and improving public safety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629814" y="5195359"/>
            <a:ext cx="2309774" cy="1047228"/>
          </a:xfrm>
          <a:prstGeom prst="roundRect">
            <a:avLst>
              <a:gd name="adj" fmla="val 15000"/>
            </a:avLst>
          </a:prstGeom>
          <a:solidFill>
            <a:srgbClr val="F3E9F8"/>
          </a:solidFill>
          <a:ln w="15875">
            <a:solidFill>
              <a:srgbClr val="F3E9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GovTech Enablers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Developing multilingual online services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Establishing social media listening posts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Implementing mobile-friendly website redesign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629814" y="6242587"/>
            <a:ext cx="2309774" cy="295372"/>
          </a:xfrm>
          <a:prstGeom prst="roundRect">
            <a:avLst>
              <a:gd name="adj" fmla="val 15000"/>
            </a:avLst>
          </a:prstGeom>
          <a:solidFill>
            <a:srgbClr val="9E57B3"/>
          </a:solidFill>
          <a:ln w="15875">
            <a:solidFill>
              <a:srgbClr val="9E57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Enhancing community trust and engagement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939588" y="5195359"/>
            <a:ext cx="2309774" cy="1047228"/>
          </a:xfrm>
          <a:prstGeom prst="roundRect">
            <a:avLst>
              <a:gd name="adj" fmla="val 15000"/>
            </a:avLst>
          </a:prstGeom>
          <a:solidFill>
            <a:srgbClr val="F3E9F8"/>
          </a:solidFill>
          <a:ln w="15875">
            <a:solidFill>
              <a:srgbClr val="F3E9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GovTech Enablers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Automating administrative tasks using RPA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Implementing workflow automation tools for incident response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Upgrading database management system for improved query performance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939588" y="6242587"/>
            <a:ext cx="2309774" cy="295372"/>
          </a:xfrm>
          <a:prstGeom prst="roundRect">
            <a:avLst>
              <a:gd name="adj" fmla="val 15000"/>
            </a:avLst>
          </a:prstGeom>
          <a:solidFill>
            <a:srgbClr val="9E57B3"/>
          </a:solidFill>
          <a:ln w="15875">
            <a:solidFill>
              <a:srgbClr val="9E57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Improving operational efficiency and effectiveness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249363" y="5195359"/>
            <a:ext cx="2309774" cy="1047228"/>
          </a:xfrm>
          <a:prstGeom prst="roundRect">
            <a:avLst>
              <a:gd name="adj" fmla="val 15000"/>
            </a:avLst>
          </a:prstGeom>
          <a:solidFill>
            <a:srgbClr val="F3E9F8"/>
          </a:solidFill>
          <a:ln w="15875">
            <a:solidFill>
              <a:srgbClr val="F3E9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GovTech Enablers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Developing AI-powered victim support chatbots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Establishing digital access points for remote services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Implementing virtual reality training for crisis response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249363" y="6242587"/>
            <a:ext cx="2309774" cy="295372"/>
          </a:xfrm>
          <a:prstGeom prst="roundRect">
            <a:avLst>
              <a:gd name="adj" fmla="val 15000"/>
            </a:avLst>
          </a:prstGeom>
          <a:solidFill>
            <a:srgbClr val="9E57B3"/>
          </a:solidFill>
          <a:ln w="15875">
            <a:solidFill>
              <a:srgbClr val="9E57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Supporting vulnerable populations and victims of crime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559137" y="5195359"/>
            <a:ext cx="2309774" cy="1047228"/>
          </a:xfrm>
          <a:prstGeom prst="roundRect">
            <a:avLst>
              <a:gd name="adj" fmla="val 15000"/>
            </a:avLst>
          </a:prstGeom>
          <a:solidFill>
            <a:srgbClr val="F3E9F8"/>
          </a:solidFill>
          <a:ln w="15875">
            <a:solidFill>
              <a:srgbClr val="F3E9F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100" b="1">
                <a:solidFill>
                  <a:srgbClr val="0F172A"/>
                </a:solidFill>
              </a:rPr>
              <a:t>GovTech Enablers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Developing a data analytics competency framework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Launching a dedicated innovation incubator program</a:t>
            </a:r>
          </a:p>
          <a:p>
            <a:pPr algn="ctr">
              <a:spcAft>
                <a:spcPts val="200"/>
              </a:spcAft>
              <a:defRPr sz="1100">
                <a:solidFill>
                  <a:srgbClr val="0F172A"/>
                </a:solidFill>
              </a:defRPr>
            </a:pPr>
            <a:r>
              <a:t>• Upgrading cybersecurity measures to protect sensitive data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559137" y="6242587"/>
            <a:ext cx="2309774" cy="295372"/>
          </a:xfrm>
          <a:prstGeom prst="roundRect">
            <a:avLst>
              <a:gd name="adj" fmla="val 15000"/>
            </a:avLst>
          </a:prstGeom>
          <a:solidFill>
            <a:srgbClr val="9E57B3"/>
          </a:solidFill>
          <a:ln w="15875">
            <a:solidFill>
              <a:srgbClr val="9E57B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00"/>
              </a:spcAft>
            </a:pPr>
            <a:r>
              <a:rPr sz="1200" b="1">
                <a:solidFill>
                  <a:srgbClr val="FFFFFF"/>
                </a:solidFill>
              </a:rPr>
              <a:t>Fostering innovation and digital transformation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