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0040" y="320040"/>
            <a:ext cx="11548872" cy="37760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2200" b="1">
                <a:solidFill>
                  <a:srgbClr val="0F172A"/>
                </a:solidFill>
              </a:rPr>
              <a:t>Business Value Framework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0040" y="697646"/>
            <a:ext cx="11548872" cy="587387"/>
          </a:xfrm>
          <a:prstGeom prst="roundRect">
            <a:avLst>
              <a:gd name="adj" fmla="val 20000"/>
            </a:avLst>
          </a:prstGeom>
          <a:solidFill>
            <a:srgbClr val="F2F2F2"/>
          </a:solidFill>
          <a:ln w="15875"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0F172A"/>
                </a:solidFill>
              </a:rPr>
              <a:t>Executive KPIs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Customer Retention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Revenue Growth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" y="1360555"/>
            <a:ext cx="11548872" cy="587387"/>
          </a:xfrm>
          <a:prstGeom prst="roundRect">
            <a:avLst>
              <a:gd name="adj" fmla="val 20000"/>
            </a:avLst>
          </a:prstGeom>
          <a:solidFill>
            <a:srgbClr val="F7F7F7"/>
          </a:solidFill>
          <a:ln w="15875">
            <a:solidFill>
              <a:srgbClr val="F7F7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0F172A"/>
                </a:solidFill>
              </a:rPr>
              <a:t>Financial / Operational KPIs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Cash and Capital Generation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Operating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" y="2023464"/>
            <a:ext cx="11548872" cy="293693"/>
          </a:xfrm>
          <a:prstGeom prst="roundRect">
            <a:avLst>
              <a:gd name="adj" fmla="val 20000"/>
            </a:avLst>
          </a:prstGeom>
          <a:solidFill>
            <a:srgbClr val="1F4E79"/>
          </a:solidFill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Value Chain &amp;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Insurance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Predictive Analytics for Underwriting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Enhance Claims Handling Process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Expand Partner Network for Distribution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69878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Wealth and Retirement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69878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Sustainable Investment Options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Enhance Risk Management Capabilities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Improve Investor Experience through Digital Platforms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19717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Protection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19717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Advanced Underwriting Tools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Expand Product Offering to Meet Customer Needs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Simplify Policy Administration Process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69556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Health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69556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Personalized Medicine Solutions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Enhance Patient Engagement through Digital Platforms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Streamline Clinical Trials Process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19395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Retirement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919395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Innovative Retirement Products and Services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Enhance Compliance Risk Management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Improve Communication with Policyholders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569234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UK General Insurance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569234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Predictive Modeling for Underwriting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 Data-Driven Decision Making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Streamline Claims Handling Process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219073" y="3266209"/>
            <a:ext cx="1649838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Canada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219073" y="2317158"/>
            <a:ext cx="1649838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 Online Quote and Buy Functionality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Enhance Customer Service through Digital Channels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Expand Product Offering to Meet Regional Needs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" y="3609411"/>
            <a:ext cx="11548872" cy="1216731"/>
          </a:xfrm>
          <a:prstGeom prst="roundRect">
            <a:avLst>
              <a:gd name="adj" fmla="val 10000"/>
            </a:avLst>
          </a:prstGeom>
          <a:solidFill>
            <a:srgbClr val="DDEBF7"/>
          </a:solidFill>
          <a:ln w="15875">
            <a:solidFill>
              <a:srgbClr val="DDEB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345213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Insurance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Claims Settlement Ratio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Insured-to-Value Ratio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995052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Wealth and Retirement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Assets Under Management Growth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Fees Revenue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44891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Protection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Policy Sales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Underwriting Profit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94730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Health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Combined Operating Ratio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Premium Growth Rate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44569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Retirement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Bulk Purchase Annuity Business Written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Real Asset Origination Team Performance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594408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UK General Insurance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Gross Written Premiums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Operating Profit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244246" y="3634585"/>
            <a:ext cx="1599491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Canada — Operational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Operating Profit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Premium Growth Rate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20040" y="4901665"/>
            <a:ext cx="11548872" cy="293693"/>
          </a:xfrm>
          <a:prstGeom prst="roundRect">
            <a:avLst>
              <a:gd name="adj" fmla="val 20000"/>
            </a:avLst>
          </a:prstGeom>
          <a:solidFill>
            <a:srgbClr val="833C99"/>
          </a:solidFill>
          <a:ln w="15875">
            <a:solidFill>
              <a:srgbClr val="833C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Transformation Priorities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0040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Technology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Personalization and Segmentation Capabilities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Real-Time Data Integration for Better Insights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0040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Customer Experience Enhancement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29814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Technology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Artificial Intelligence and Machine Learning Adoption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Cloud-Based Infrastructure for Scalability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629814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Digital Transformation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39588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Technology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Data Visualization Tools for Improved Insights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Predictive Analytics Platform Implementation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39588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Data-Driven Decision Making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9363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Technology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Advanced Underwriting Modeling and Scoring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Real-Time Risk Assessment and Mitigation Capabilities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249363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Risk Management Improvement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559137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Technology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Automation of Routine Tasks through RPA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Process Standardization and Automation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559137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Operational Efficiency Enhancements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