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60" r:id="rId4"/>
    <p:sldId id="259" r:id="rId5"/>
    <p:sldId id="329" r:id="rId6"/>
    <p:sldId id="330" r:id="rId7"/>
    <p:sldId id="331" r:id="rId8"/>
    <p:sldId id="327" r:id="rId9"/>
    <p:sldId id="312" r:id="rId10"/>
    <p:sldId id="332" r:id="rId11"/>
    <p:sldId id="333" r:id="rId12"/>
    <p:sldId id="318" r:id="rId13"/>
    <p:sldId id="319" r:id="rId14"/>
    <p:sldId id="321" r:id="rId15"/>
    <p:sldId id="322" r:id="rId16"/>
    <p:sldId id="335" r:id="rId17"/>
    <p:sldId id="336" r:id="rId18"/>
    <p:sldId id="337" r:id="rId19"/>
    <p:sldId id="338" r:id="rId20"/>
    <p:sldId id="339" r:id="rId21"/>
    <p:sldId id="279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8:35:0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1776 0 0,'0'3'911'0'0,"0"1"1"0"0,0-1-1 0 0,0 1 0 0 0,0-1 0 0 0,1 1 0 0 0,-1-1 0 0 0,1 1 0 0 0,0-1 0 0 0,0 0 0 0 0,2 4 0 0 0,0 5 2437 0 0,31 165 5214 0 0,-2 92-6230 0 0,-23-95-1800 0 0,5 182 497 0 0,23 72-472 0 0,-21-300-321 0 0,13 332 376 0 0,-18-202-374 0 0,18 85 13 0 0,7 216 386 0 0,-56-106-384 0 0,2-113-77 0 0,25-10 39 0 0,0-72-63 0 0,-2-161-64 0 0,19 114 0 0 0,-5-63 43 0 0,-15-80-18 0 0,-6 93 1 0 0,-1 0-39 0 0,10-65-37 0 0,4 0-1 0 0,30 116 0 0 0,-7-11 66 0 0,2 13 26 0 0,-11-113-87 0 0,68 174 0 0 0,17 79-20 0 0,-46-127 59 0 0,35 71-73 0 0,-44-139 21 0 0,8 31-40 0 0,47 123 45 0 0,-42-113 35 0 0,14 37-80 0 0,-6-48 105 0 0,-3-4-48 0 0,3-34 106 0 0,-32-66-120 0 0,59 124-83 0 0,19 6 124 0 0,-42-82-73 0 0,-60-95-52 0 0,28 45 30 0 0,-44-75 28 0 0,0-1 0 0 0,0 1 0 0 0,-1 0 0 0 0,0 0 0 0 0,3 12 0 0 0,-4-12 2 0 0,0 0-1 0 0,1-1 1 0 0,-1 1-1 0 0,2-1 1 0 0,-1 0-1 0 0,6 9 1 0 0,-1-3-50 0 0,-6-11-21 0 0,-5-12-132 0 0,2 10 187 0 0,-25-48-1339 0 0,12 25-843 0 0,6 9-3866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8:35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20 907 2609 0 0,'-16'-5'16733'0'0,"12"-7"-10462"0"0,5 11-6203 0 0,-1 1 0 0 0,0-1 0 0 0,0 0 0 0 0,1 0 0 0 0,-1 1 0 0 0,1-1 0 0 0,-1 0 0 0 0,1 0 0 0 0,-1 1 0 0 0,1-1 0 0 0,-1 1 0 0 0,1-1 0 0 0,-1 0 0 0 0,1 1 0 0 0,0-1 0 0 0,0 1 0 0 0,-1-1 0 0 0,1 1 0 0 0,0 0 0 0 0,-1-1 0 0 0,1 1 0 0 0,0 0 0 0 0,0 0 0 0 0,0-1 0 0 0,0 1 0 0 0,-1 0 0 0 0,1 0 0 0 0,0 0 0 0 0,0 0 0 0 0,0 0 0 0 0,0 0 0 0 0,-1 0 0 0 0,1 0 0 0 0,0 0 0 0 0,1 1 0 0 0,16 3 257 0 0,0 0 0 0 0,0 2 0 0 0,-1 0 0 0 0,26 12 0 0 0,9 4-122 0 0,85 22 186 0 0,-118-39-364 0 0,0-1 0 0 0,0-1 0 0 0,0-1 0 0 0,1 0 0 0 0,26-3 0 0 0,-43 1-24 0 0,-1 0-1 0 0,1 0 1 0 0,0 0 0 0 0,-1-1 0 0 0,1 1 0 0 0,-1-1 0 0 0,1 0-1 0 0,-1 0 1 0 0,1 0 0 0 0,-1 0 0 0 0,1 0 0 0 0,-1 0-1 0 0,0-1 1 0 0,0 1 0 0 0,0-1 0 0 0,1 1 0 0 0,-2-1 0 0 0,1 0-1 0 0,0 0 1 0 0,0 0 0 0 0,-1 0 0 0 0,1 0 0 0 0,-1-1-1 0 0,1 1 1 0 0,-1 0 0 0 0,0-1 0 0 0,0 1 0 0 0,0-1 0 0 0,0 1-1 0 0,0-1 1 0 0,-1 1 0 0 0,1-1 0 0 0,-1-4 0 0 0,1-8 47 0 0,-2 0 1 0 0,0 0-1 0 0,-1 0 0 0 0,0 0 1 0 0,-5-16-1 0 0,-3-22 70 0 0,9 43-89 0 0,-12-208 469 0 0,13 173-430 0 0,2 0 0 0 0,15-82 0 0 0,-10 86-28 0 0,16-66 132 0 0,-19 95-154 0 0,0-1 0 0 0,1 1-1 0 0,0-1 1 0 0,1 2 0 0 0,13-23-1 0 0,-17 32-13 0 0,-1 0 0 0 0,1 0 0 0 0,-1 0 0 0 0,1 0 0 0 0,0 0 0 0 0,0 0 0 0 0,0 0 0 0 0,0 1 0 0 0,0-1-1 0 0,0 1 1 0 0,1-1 0 0 0,-1 1 0 0 0,0 0 0 0 0,1 0 0 0 0,-1 0 0 0 0,1 0 0 0 0,-1 0 0 0 0,5 0 0 0 0,-2 1 5 0 0,-1 0 0 0 0,0 1 0 0 0,1 0 0 0 0,-1-1 0 0 0,1 2 0 0 0,-1-1 1 0 0,0 0-1 0 0,0 1 0 0 0,0 0 0 0 0,5 2 0 0 0,-9-4-28 0 0,0 1 0 0 0,0-1 0 0 0,0 0 0 0 0,0 0 0 0 0,1 0 0 0 0,-1 0 0 0 0,0 0 0 0 0,0 0-1 0 0,0 0 1 0 0,0 0 0 0 0,0 0 0 0 0,0 0 0 0 0,0 0 0 0 0,1 0 0 0 0,-1 0 0 0 0,0 0 0 0 0,0 0 0 0 0,0 0 0 0 0,0 0 0 0 0,0 0-1 0 0,0 0 1 0 0,0 0 0 0 0,1 0 0 0 0,-1-1 0 0 0,0 1 0 0 0,0 0 0 0 0,0 0 0 0 0,0 0 0 0 0,0 0 0 0 0,0 0 0 0 0,0 0 0 0 0,0 0-1 0 0,0 0 1 0 0,0 0 0 0 0,1 0 0 0 0,-1-1 0 0 0,0 1 0 0 0,0 0 0 0 0,0 0 0 0 0,0 0 0 0 0,0 0 0 0 0,0 0 0 0 0,0 0 0 0 0,0 0-1 0 0,0 0 1 0 0,0-1 0 0 0,0 1 0 0 0,0 0 0 0 0,0 0 0 0 0,0 0 0 0 0,0 0 0 0 0,0 0 0 0 0,0 0 0 0 0,0-1 0 0 0,-2-11-678 0 0,-7-22-2544 0 0,7 24 160 0 0,-2-7-6016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8:35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5401 0 0,'3'44'9831'0'0,"10"24"-5193"0"0,-2-12-2082 0 0,14 68 622 0 0,4 28-1583 0 0,-17-40-804 0 0,-6-43-322 0 0,3-1 0 0 0,28 108 0 0 0,-27-149-323 0 0,1-1 1 0 0,1 0 0 0 0,1 0-1 0 0,30 42 1 0 0,78 86 440 0 0,-84-111-441 0 0,144 158 387 0 0,-164-185-500 0 0,1-1 0 0 0,0-1 1 0 0,1 0-1 0 0,0-2 0 0 0,1 0 0 0 0,1-1 0 0 0,0-1 0 0 0,33 11 1 0 0,-16-10 40 0 0,-1-1 1 0 0,1-2 0 0 0,0-2-1 0 0,52 2 1 0 0,-50-7-25 0 0,-1-3 0 0 0,1-1 1 0 0,-1-1-1 0 0,0-3 0 0 0,0-1 0 0 0,62-22 0 0 0,140-53 79 0 0,-178 68-79 0 0,0 2 0 0 0,1 3 0 0 0,85-2 0 0 0,-5 0-31 0 0,-34-6-19 0 0,-2-5 0 0 0,131-45 0 0 0,68-16 0 0 0,-171 50 0 0 0,-76 17 0 0 0,0 3 0 0 0,91-9 0 0 0,332 14 0 0 0,-419 12 0 0 0,109 19 0 0 0,-135-14 0 0 0,-1 2 0 0 0,0 1 0 0 0,0 2 0 0 0,39 20 0 0 0,28 21 0 0 0,-3 5 0 0 0,131 98 0 0 0,-198-129 0 0 0,-1 1 0 0 0,47 55 0 0 0,45 76 0 0 0,-119-153 0 0 0,77 89 0 0 0,-63-76 0 0 0,-1 1 0 0 0,-1 0 0 0 0,-1 2 0 0 0,0 0 0 0 0,-2 1 0 0 0,13 27 0 0 0,61 184 0 0 0,-46-115 0 0 0,-14-32 0 0 0,19 103 0 0 0,-3-9 0 0 0,-22-94 0 0 0,19 61 0 0 0,25 23 0 0 0,-65-167 0 0 0,-1 0 0 0 0,1 0 0 0 0,-1 0 0 0 0,0 0 0 0 0,0 0 0 0 0,-1 1 0 0 0,0-1 0 0 0,0 0 0 0 0,0 1 0 0 0,-1 5 0 0 0,0-9 0 0 0,-16-23 0 0 0,-28-67-1584 0 0,33 63-4015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8:35:0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0 586 15547 0 0,'3'2'12031'0'0,"16"6"-8982"0"0,34 14-3359 0 0,-13 4 729 0 0,-16-9-259 0 0,1-2 0 0 0,1 0 0 0 0,39 17 0 0 0,-55-29-126 0 0,-1 0-1 0 0,0-1 1 0 0,1 1-1 0 0,-1-2 1 0 0,1 1-1 0 0,0-1 1 0 0,-1-1-1 0 0,17-1 1 0 0,-22 1-15 0 0,0-1 0 0 0,1 0 0 0 0,-1 0 1 0 0,0 0-1 0 0,0-1 0 0 0,0 0 0 0 0,0 1 1 0 0,0-1-1 0 0,0-1 0 0 0,0 1 0 0 0,-1 0 0 0 0,1-1 1 0 0,-1 0-1 0 0,1 0 0 0 0,-1 0 0 0 0,0 0 1 0 0,0-1-1 0 0,-1 1 0 0 0,1-1 0 0 0,3-6 1 0 0,5-15 39 0 0,-2 0 0 0 0,0 0 0 0 0,-2-1 0 0 0,-1 0 0 0 0,4-28 0 0 0,8-37 71 0 0,-4 37-63 0 0,3-1 0 0 0,46-99 0 0 0,-2 24-67 0 0,-61 129-10 0 0,1-1 0 0 0,-1 1 0 0 0,1 0 0 0 0,-1 1 0 0 0,1-1 0 0 0,0 0 0 0 0,-1 0 0 0 0,1 0 0 0 0,0 0 0 0 0,0 0 0 0 0,-1 1 0 0 0,1-1 0 0 0,0 0 0 0 0,0 1 0 0 0,0-1 0 0 0,0 0 0 0 0,0 1 0 0 0,0-1 0 0 0,0 1 0 0 0,0 0 0 0 0,0-1 0 0 0,2 1 0 0 0,-2 0-83 0 0,0 1 0 0 0,-1-1 0 0 0,1 1 0 0 0,0-1 0 0 0,-1 1 0 0 0,1-1 0 0 0,-1 1 0 0 0,1 0 0 0 0,-1-1 0 0 0,1 1 0 0 0,-1 0 1 0 0,0 0-1 0 0,1-1 0 0 0,-1 1 0 0 0,0 0 0 0 0,0 0 0 0 0,1-1 0 0 0,-1 1 0 0 0,0 0 0 0 0,0 0 0 0 0,0 0 0 0 0,0 0 0 0 0,0-1 1 0 0,0 1-1 0 0,0 0 0 0 0,0 0 0 0 0,0 0 0 0 0,-1-1 0 0 0,1 1 0 0 0,0 0 0 0 0,0 0 0 0 0,-1 0 0 0 0,-1 5-3153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5F4-38C9-4D48-A096-BD2ACBF4237B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2083-EC46-42D3-8947-835B29F3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7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1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5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5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9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0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3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4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7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6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5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4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F78C-916F-4695-B609-E1A02B25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946F6-656F-4920-B11D-6478C4F5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29CE-EF62-4A3C-BCD5-005E5E6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9221-B621-44C2-9210-3DC4BB4D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DDDB-8BC6-4C8F-9F0A-A1FB2D3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69C2-F527-49EA-BB82-EE916D8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574E-ECDB-4CC8-8671-37C4691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39270-D9D0-42A7-9C72-7790B07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62D0-0141-40C6-8EA4-EFE86C2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선 선" descr="선 선">
            <a:extLst>
              <a:ext uri="{FF2B5EF4-FFF2-40B4-BE49-F238E27FC236}">
                <a16:creationId xmlns:a16="http://schemas.microsoft.com/office/drawing/2014/main" id="{B5ABDD70-006F-4282-A50E-9F150D7AE4D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63862"/>
            <a:ext cx="8206847" cy="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F935CBF-29B3-42A7-A782-5947E68B4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6" y="151397"/>
            <a:ext cx="782054" cy="7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6CBCA-63F9-448D-BA32-C0B62C72FC76}"/>
              </a:ext>
            </a:extLst>
          </p:cNvPr>
          <p:cNvSpPr txBox="1"/>
          <p:nvPr userDrawn="1"/>
        </p:nvSpPr>
        <p:spPr>
          <a:xfrm>
            <a:off x="9790460" y="171450"/>
            <a:ext cx="2044278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15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정규세션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OOO</a:t>
            </a:r>
            <a:endParaRPr kumimoji="0" lang="ko-KR" altLang="en-US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2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dun.tistory.com/71" TargetMode="External"/><Relationship Id="rId2" Type="http://schemas.openxmlformats.org/officeDocument/2006/relationships/hyperlink" Target="https://www.youtube.com/watch?v=wzfWHP6SXxY&amp;list=PLoROMvodv4rOSH4v6133s9LFPRHjEmbmJ&amp;index=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8763334-1755-49AB-AAC6-7F4D665B4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4" y="1860950"/>
            <a:ext cx="1749288" cy="1749288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BC653B-9972-41F8-BE9F-33F52A7B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2" y="2585674"/>
            <a:ext cx="9144000" cy="943258"/>
          </a:xfrm>
        </p:spPr>
        <p:txBody>
          <a:bodyPr>
            <a:noAutofit/>
          </a:bodyPr>
          <a:lstStyle/>
          <a:p>
            <a:br>
              <a:rPr lang="en-US" altLang="ko-KR" sz="3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cs224n: MT, Seq2Seq, Attention</a:t>
            </a:r>
            <a:endParaRPr lang="ko-KR" altLang="en-US" sz="3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선 선" descr="선 선">
            <a:extLst>
              <a:ext uri="{FF2B5EF4-FFF2-40B4-BE49-F238E27FC236}">
                <a16:creationId xmlns:a16="http://schemas.microsoft.com/office/drawing/2014/main" id="{ADFB2BB1-3A7C-4FC4-9CB2-3C7636DBD2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3840975"/>
            <a:ext cx="11782931" cy="84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9E6A07-552A-441F-BF7D-A543257AB68E}"/>
              </a:ext>
            </a:extLst>
          </p:cNvPr>
          <p:cNvSpPr txBox="1"/>
          <p:nvPr/>
        </p:nvSpPr>
        <p:spPr>
          <a:xfrm>
            <a:off x="4883775" y="4705893"/>
            <a:ext cx="2424446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자연어 심화세미나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20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박준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94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C89B378-8379-B154-3BA5-4A3245B1E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3" y="1516214"/>
            <a:ext cx="8718035" cy="1912786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DE57AF1-4351-1D53-401B-DD02A205AC98}"/>
              </a:ext>
            </a:extLst>
          </p:cNvPr>
          <p:cNvSpPr txBox="1">
            <a:spLocks/>
          </p:cNvSpPr>
          <p:nvPr/>
        </p:nvSpPr>
        <p:spPr>
          <a:xfrm>
            <a:off x="722276" y="4387949"/>
            <a:ext cx="5579134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P(y/x)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구하고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목표 단어의 조건이 주어진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문장에 그 전 단어들까지 포함됨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46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370A3E7-6BFA-40D8-2D80-B6ED0788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5" y="1878496"/>
            <a:ext cx="8028274" cy="4101896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2CA77EB7-1201-438C-5C1B-6857C7EA2286}"/>
              </a:ext>
            </a:extLst>
          </p:cNvPr>
          <p:cNvSpPr txBox="1">
            <a:spLocks/>
          </p:cNvSpPr>
          <p:nvPr/>
        </p:nvSpPr>
        <p:spPr>
          <a:xfrm>
            <a:off x="8536349" y="2306978"/>
            <a:ext cx="3539696" cy="2514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decorder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함수를 학습하며 역전파를 통해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끝까지 학습 가능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8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014458"/>
            <a:ext cx="11253828" cy="1934688"/>
            <a:chOff x="469086" y="1356440"/>
            <a:chExt cx="11253828" cy="158421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Multi-layer RNN</a:t>
              </a: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을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여러겹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쌓으면서 좀 더 깊게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만듬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더 복잡한 표현 가능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-&gt;higher level features. 2~4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개가 적당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2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층이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1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층의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보단 훨씬 좋지만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3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층부터는 그 향상이 적다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A71B0F4-B864-4604-195C-8678F23B8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0" y="3691567"/>
            <a:ext cx="7704637" cy="28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1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915068"/>
            <a:ext cx="11253828" cy="2350188"/>
            <a:chOff x="469086" y="1356440"/>
            <a:chExt cx="11253828" cy="1924444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탐색 방법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4"/>
              <a:ext cx="11253828" cy="13485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55600" indent="-342900">
                <a:lnSpc>
                  <a:spcPct val="150000"/>
                </a:lnSpc>
                <a:spcBef>
                  <a:spcPts val="100"/>
                </a:spcBef>
                <a:buAutoNum type="arabicPeriod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Greedy search.-&gt;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그때마다의 최선을 선택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하지만 한번 생성후에는 돌이킬 수 없기 때문에 한번 잘못 출력하면 문장 전체에 영향을 줄 수 있음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</a:p>
            <a:p>
              <a:pPr marL="355600" indent="-342900">
                <a:lnSpc>
                  <a:spcPct val="150000"/>
                </a:lnSpc>
                <a:spcBef>
                  <a:spcPts val="100"/>
                </a:spcBef>
                <a:buAutoNum type="arabicPeriod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전체 모든 가능한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y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를 전부 계산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-&gt;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계산양이 엄청나게 크다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</a:p>
            <a:p>
              <a:pPr marL="355600" indent="-342900">
                <a:lnSpc>
                  <a:spcPct val="150000"/>
                </a:lnSpc>
                <a:spcBef>
                  <a:spcPts val="100"/>
                </a:spcBef>
                <a:buAutoNum type="arabicPeriod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Beam search-&gt;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 각 단계에서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score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가 높은 것들을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beam size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만큼 유지하며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따라감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  <a:sym typeface="Wingdings" panose="05000000000000000000" pitchFamily="2" charset="2"/>
                </a:rPr>
                <a:t>.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BD9E409-C541-7DA9-FB21-645DFB22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00" y="3752631"/>
            <a:ext cx="5355965" cy="792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4B4CB0-4DDA-E6C7-607B-ECA13C16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3" y="3592745"/>
            <a:ext cx="6015636" cy="2830028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BFCA9293-BF94-1A7A-A9EC-F9F03C6D8129}"/>
              </a:ext>
            </a:extLst>
          </p:cNvPr>
          <p:cNvSpPr txBox="1">
            <a:spLocks/>
          </p:cNvSpPr>
          <p:nvPr/>
        </p:nvSpPr>
        <p:spPr>
          <a:xfrm>
            <a:off x="6471600" y="5152651"/>
            <a:ext cx="5579134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곱해주며 정규화를 시켜준다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길이에 따라 달라지기 때문에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92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59021"/>
            <a:ext cx="11253828" cy="1934688"/>
            <a:chOff x="469086" y="1356440"/>
            <a:chExt cx="11253828" cy="158421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장점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성능이 더 좋다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한번에 계산할 수 있다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인간의 할 일을 줄일 수 있다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 Feature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engeenering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DB9EC3-6E33-1D0A-69B9-A256266612B7}"/>
              </a:ext>
            </a:extLst>
          </p:cNvPr>
          <p:cNvGrpSpPr/>
          <p:nvPr/>
        </p:nvGrpSpPr>
        <p:grpSpPr>
          <a:xfrm>
            <a:off x="482340" y="3896202"/>
            <a:ext cx="11253828" cy="1078044"/>
            <a:chOff x="469086" y="1356440"/>
            <a:chExt cx="11253828" cy="882753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59800F6D-A70C-AB43-C4C4-53D976E41574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9C4110-F851-AAB4-7361-61A5312C9272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306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결과에 대한 해석이 어렵다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이것을 관리하기와 개선하기 힘들다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65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How to Evaluate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2247494"/>
            <a:ext cx="11253828" cy="1506366"/>
            <a:chOff x="469086" y="1356440"/>
            <a:chExt cx="11253828" cy="123348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+mn-lt"/>
                  <a:ea typeface="나눔스퀘어 Bold" panose="020B0600000101010101" pitchFamily="50" charset="-127"/>
                </a:rPr>
                <a:t>BLEU</a:t>
              </a:r>
              <a:r>
                <a:rPr lang="en-US" altLang="ko-KR" sz="2800" dirty="0">
                  <a:latin typeface="+mn-lt"/>
                  <a:ea typeface="나눔스퀘어 Bold" panose="020B0600000101010101" pitchFamily="50" charset="-127"/>
                </a:rPr>
                <a:t>(</a:t>
              </a:r>
              <a:r>
                <a:rPr lang="en-US" altLang="ko-KR" sz="2800" dirty="0" err="1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B</a:t>
              </a:r>
              <a:r>
                <a:rPr lang="en-US" altLang="ko-KR" sz="2800" dirty="0" err="1">
                  <a:latin typeface="+mn-lt"/>
                  <a:ea typeface="나눔스퀘어 Bold" panose="020B0600000101010101" pitchFamily="50" charset="-127"/>
                </a:rPr>
                <a:t>i</a:t>
              </a:r>
              <a:r>
                <a:rPr lang="en-US" altLang="ko-KR" sz="2800" dirty="0" err="1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L</a:t>
              </a:r>
              <a:r>
                <a:rPr lang="en-US" altLang="ko-KR" sz="2800" dirty="0" err="1">
                  <a:latin typeface="+mn-lt"/>
                  <a:ea typeface="나눔스퀘어 Bold" panose="020B0600000101010101" pitchFamily="50" charset="-127"/>
                </a:rPr>
                <a:t>ingual</a:t>
              </a:r>
              <a:r>
                <a:rPr lang="en-US" altLang="ko-KR" sz="2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E</a:t>
              </a:r>
              <a:r>
                <a:rPr lang="en-US" altLang="ko-KR" sz="2800" dirty="0">
                  <a:latin typeface="+mn-lt"/>
                  <a:ea typeface="나눔스퀘어 Bold" panose="020B0600000101010101" pitchFamily="50" charset="-127"/>
                </a:rPr>
                <a:t>valuation </a:t>
              </a:r>
              <a:r>
                <a:rPr lang="en-US" altLang="ko-KR" sz="2800" dirty="0">
                  <a:solidFill>
                    <a:srgbClr val="FF0000"/>
                  </a:solidFill>
                  <a:latin typeface="+mn-lt"/>
                  <a:ea typeface="나눔스퀘어 Bold" panose="020B0600000101010101" pitchFamily="50" charset="-127"/>
                </a:rPr>
                <a:t>U</a:t>
              </a:r>
              <a:r>
                <a:rPr lang="en-US" altLang="ko-KR" sz="2800" dirty="0">
                  <a:latin typeface="+mn-lt"/>
                  <a:ea typeface="나눔스퀘어 Bold" panose="020B0600000101010101" pitchFamily="50" charset="-127"/>
                </a:rPr>
                <a:t>nderstudy) 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576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인간의 번역과 기계의 번역을 비교하여 그것의 유사도를 계산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N-gram precision + too short penalty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사용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0CF38D-D38B-F0A7-7CF2-2FB46EC96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151" y="4484733"/>
            <a:ext cx="4154527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18691"/>
            <a:ext cx="11253828" cy="1078044"/>
            <a:chOff x="469086" y="1356440"/>
            <a:chExt cx="11253828" cy="882753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문제점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306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Bottleneck problem(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수 많은 정보들이 하나의 벡터에 저장됨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5FAA278-A055-6927-8D8D-43EE7F9D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3" y="2852456"/>
            <a:ext cx="917527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360D29-860E-893A-8F7F-8BAC98C9DD6D}"/>
              </a:ext>
            </a:extLst>
          </p:cNvPr>
          <p:cNvGrpSpPr/>
          <p:nvPr/>
        </p:nvGrpSpPr>
        <p:grpSpPr>
          <a:xfrm>
            <a:off x="469086" y="1218691"/>
            <a:ext cx="11253828" cy="1493542"/>
            <a:chOff x="469086" y="1356440"/>
            <a:chExt cx="11253828" cy="122298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AC95D02-6BF1-238C-CEAB-23C8BC561A6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11139818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해결책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6109699-16F9-E778-7382-59FF831EB10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6471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단순히 하나의 벡터로 연결되어 있는 것이 아니라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decoder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에서의 한 부분과 모든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encoder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부분 중 어느 부분이 이 부분과 유사한지 파악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F8B1958-F16A-326F-631A-8F2C5B70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3" y="2835629"/>
            <a:ext cx="6577470" cy="34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1AEC4A-9D18-A35D-699C-8C2E28B3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3" y="2271769"/>
            <a:ext cx="7277731" cy="3467400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C1A9C8EB-E345-E2E5-296E-65353EC7146C}"/>
              </a:ext>
            </a:extLst>
          </p:cNvPr>
          <p:cNvSpPr txBox="1">
            <a:spLocks/>
          </p:cNvSpPr>
          <p:nvPr/>
        </p:nvSpPr>
        <p:spPr>
          <a:xfrm>
            <a:off x="469086" y="1218691"/>
            <a:ext cx="11139818" cy="575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00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C1A9C8EB-E345-E2E5-296E-65353EC7146C}"/>
              </a:ext>
            </a:extLst>
          </p:cNvPr>
          <p:cNvSpPr txBox="1">
            <a:spLocks/>
          </p:cNvSpPr>
          <p:nvPr/>
        </p:nvSpPr>
        <p:spPr>
          <a:xfrm>
            <a:off x="469086" y="1218691"/>
            <a:ext cx="11139818" cy="575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종류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E80C4E0-0309-8CF3-2B1B-7947F45241CD}"/>
              </a:ext>
            </a:extLst>
          </p:cNvPr>
          <p:cNvSpPr txBox="1">
            <a:spLocks/>
          </p:cNvSpPr>
          <p:nvPr/>
        </p:nvSpPr>
        <p:spPr>
          <a:xfrm>
            <a:off x="469086" y="1921952"/>
            <a:ext cx="11253828" cy="2088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Basic dot product attention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latin typeface="+mn-lt"/>
              <a:ea typeface="나눔스퀘어 Bold" panose="020B0600000101010101" pitchFamily="50" charset="-127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Multiplicative attention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latin typeface="+mn-lt"/>
              <a:ea typeface="나눔스퀘어 Bold" panose="020B0600000101010101" pitchFamily="50" charset="-127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Addictive attention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69CC6-80C8-53D9-CD36-1ABDA164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30" y="1912074"/>
            <a:ext cx="1836579" cy="579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0869F7-878B-6A90-BDD4-D77B1E23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030" y="2714758"/>
            <a:ext cx="2194750" cy="3962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497AC5-2F74-7CBF-7EFB-15A6DEC9B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105" y="3613094"/>
            <a:ext cx="3459780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D15295F2-2D9C-4AA2-B6A7-838B69DC3CCB}"/>
              </a:ext>
            </a:extLst>
          </p:cNvPr>
          <p:cNvSpPr txBox="1">
            <a:spLocks/>
          </p:cNvSpPr>
          <p:nvPr/>
        </p:nvSpPr>
        <p:spPr>
          <a:xfrm>
            <a:off x="0" y="171450"/>
            <a:ext cx="249279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276743-BEFF-42D6-B6F3-14FB0521541D}"/>
              </a:ext>
            </a:extLst>
          </p:cNvPr>
          <p:cNvGrpSpPr/>
          <p:nvPr/>
        </p:nvGrpSpPr>
        <p:grpSpPr>
          <a:xfrm>
            <a:off x="2445026" y="2217142"/>
            <a:ext cx="7287469" cy="3600059"/>
            <a:chOff x="2911480" y="1588790"/>
            <a:chExt cx="9280520" cy="353052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6D3D71-456F-48B7-A5C4-7D57BEED053B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3BA508-421F-43A2-B095-4055811CD797}"/>
                </a:ext>
              </a:extLst>
            </p:cNvPr>
            <p:cNvGrpSpPr/>
            <p:nvPr/>
          </p:nvGrpSpPr>
          <p:grpSpPr>
            <a:xfrm>
              <a:off x="2929919" y="1784495"/>
              <a:ext cx="9262081" cy="694545"/>
              <a:chOff x="2411759" y="1347615"/>
              <a:chExt cx="9780241" cy="694545"/>
            </a:xfrm>
          </p:grpSpPr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CF7537A9-F1D4-4F18-BF7D-750AD6919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59" y="1347615"/>
                <a:ext cx="9516081" cy="661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Machine Translation</a:t>
                </a:r>
                <a:endParaRPr lang="en-US" altLang="ko-KR" sz="20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70DD709-B07B-4CC5-9FDE-CEAE7D4A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94435D-8F33-4765-9118-ECF3006DD91C}"/>
                </a:ext>
              </a:extLst>
            </p:cNvPr>
            <p:cNvGrpSpPr/>
            <p:nvPr/>
          </p:nvGrpSpPr>
          <p:grpSpPr>
            <a:xfrm>
              <a:off x="2911480" y="2664584"/>
              <a:ext cx="9280520" cy="704706"/>
              <a:chOff x="2392288" y="1347614"/>
              <a:chExt cx="9799712" cy="704706"/>
            </a:xfrm>
          </p:grpSpPr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DC565F4B-5F71-4C0C-992E-15B48B8AA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2288" y="1347614"/>
                <a:ext cx="9535552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Statistical Machine Translation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8830E92-84DA-4C73-9097-B45536909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E0CC5D8-650B-4C38-8684-C4DF643D7613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FCF84E15-4E2D-4D69-94AE-7F1507A69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Neural Machine Translation 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C126D57-9ADA-4875-9322-D117BA110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5FD193-2046-499A-A6F8-3D5F3F3EFBF1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0C5C965-3DA9-1DA8-4EEC-614E7EE3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521481-B3BA-F241-ECF4-9B83585F2713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141FAE-82A4-AB9C-6EF6-3DB87A9D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13613C-FB78-D757-B47B-70998A3CBE18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071DAF8B-8357-61A9-AE49-8804F93AF4DF}"/>
              </a:ext>
            </a:extLst>
          </p:cNvPr>
          <p:cNvSpPr txBox="1">
            <a:spLocks/>
          </p:cNvSpPr>
          <p:nvPr/>
        </p:nvSpPr>
        <p:spPr>
          <a:xfrm>
            <a:off x="2459506" y="5019555"/>
            <a:ext cx="7076549" cy="718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</a:t>
            </a:r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nit</a:t>
            </a:r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r>
              <a:rPr lang="ko-KR" altLang="en-US" sz="2800" b="1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  <a:endParaRPr lang="ko-KR" altLang="en-US" sz="24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85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 | Attention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C1A9C8EB-E345-E2E5-296E-65353EC7146C}"/>
              </a:ext>
            </a:extLst>
          </p:cNvPr>
          <p:cNvSpPr txBox="1">
            <a:spLocks/>
          </p:cNvSpPr>
          <p:nvPr/>
        </p:nvSpPr>
        <p:spPr>
          <a:xfrm>
            <a:off x="469086" y="1218691"/>
            <a:ext cx="11139818" cy="575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E80C4E0-0309-8CF3-2B1B-7947F45241CD}"/>
              </a:ext>
            </a:extLst>
          </p:cNvPr>
          <p:cNvSpPr txBox="1">
            <a:spLocks/>
          </p:cNvSpPr>
          <p:nvPr/>
        </p:nvSpPr>
        <p:spPr>
          <a:xfrm>
            <a:off x="469086" y="1921952"/>
            <a:ext cx="11253828" cy="80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더 좋은 성능을 보이고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, bottleneck 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문제를 극복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Vanishing gradient problem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에서도 좋은 효과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37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710936" y="1947251"/>
            <a:ext cx="9288169" cy="17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Stanford CS224N NLP with Deep Learning | Winter 2021 | Lecture 7 - Translation, Seq2Seq, Attention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: </a:t>
            </a:r>
            <a:r>
              <a:rPr lang="en-US" altLang="ko-KR" sz="1500" b="1" i="0" dirty="0">
                <a:effectLst/>
                <a:latin typeface="YouTube Sans"/>
                <a:hlinkClick r:id="rId2"/>
              </a:rPr>
              <a:t>https://www.youtube.com/watch?v=wzfWHP6SXxY&amp;list=PLoROMvodv4rOSH4v6133s9LFPRHjEmbmJ&amp;index=7</a:t>
            </a:r>
            <a:endParaRPr lang="en-US" altLang="ko-KR" sz="1500" b="1" i="0" dirty="0">
              <a:effectLst/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1500" b="1" dirty="0">
              <a:latin typeface="YouTube San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dirty="0">
                <a:latin typeface="YouTube Sans"/>
                <a:hlinkClick r:id="rId3"/>
              </a:rPr>
              <a:t>https://ladun.tistory.com/71</a:t>
            </a:r>
            <a:r>
              <a:rPr lang="en-US" altLang="ko-KR" sz="1500" b="1" dirty="0">
                <a:latin typeface="YouTube Sans"/>
              </a:rPr>
              <a:t> bleu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500" b="1" i="0" dirty="0">
                <a:effectLst/>
                <a:latin typeface="YouTube Sans"/>
              </a:rPr>
              <a:t>*All Images without clarified source are retrieved on the above reference.</a:t>
            </a:r>
            <a:endParaRPr lang="ko-KR" altLang="en-US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3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78BBB9D-D8AA-4554-8068-779E122E1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8" y="918218"/>
            <a:ext cx="5021564" cy="502156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FFCC16-05FA-4659-8F71-6BC6C73D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3262" y="3043227"/>
            <a:ext cx="6245475" cy="771545"/>
          </a:xfrm>
        </p:spPr>
        <p:txBody>
          <a:bodyPr/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8B1EF-470D-3EFF-16FA-6F276751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82" y="140936"/>
            <a:ext cx="358521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Translation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2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7B189C92-5C48-5B3B-1798-00A8CEB035A1}"/>
              </a:ext>
            </a:extLst>
          </p:cNvPr>
          <p:cNvSpPr txBox="1">
            <a:spLocks/>
          </p:cNvSpPr>
          <p:nvPr/>
        </p:nvSpPr>
        <p:spPr>
          <a:xfrm>
            <a:off x="391520" y="2815352"/>
            <a:ext cx="3126932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Source Language Sentence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D2489C-8BE8-8FE0-6913-853CB921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52" y="2438762"/>
            <a:ext cx="8230313" cy="347502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5DE4DC73-C04D-603E-91FD-202F1C55868A}"/>
              </a:ext>
            </a:extLst>
          </p:cNvPr>
          <p:cNvSpPr txBox="1">
            <a:spLocks/>
          </p:cNvSpPr>
          <p:nvPr/>
        </p:nvSpPr>
        <p:spPr>
          <a:xfrm>
            <a:off x="391520" y="5120489"/>
            <a:ext cx="3027541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Target language Sentence</a:t>
            </a:r>
          </a:p>
        </p:txBody>
      </p:sp>
    </p:spTree>
    <p:extLst>
      <p:ext uri="{BB962C8B-B14F-4D97-AF65-F5344CB8AC3E}">
        <p14:creationId xmlns:p14="http://schemas.microsoft.com/office/powerpoint/2010/main" val="829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9F0996-2A02-490C-5B5F-634F9E19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7" y="1540869"/>
            <a:ext cx="4621885" cy="117251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782A9CE-B9C6-F194-4D96-96705A33F780}"/>
              </a:ext>
            </a:extLst>
          </p:cNvPr>
          <p:cNvSpPr txBox="1">
            <a:spLocks/>
          </p:cNvSpPr>
          <p:nvPr/>
        </p:nvSpPr>
        <p:spPr>
          <a:xfrm>
            <a:off x="6901457" y="1731986"/>
            <a:ext cx="3126932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얼마나 주어진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x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의 문장에 대해서 최고의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y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를 찾는 문제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91AC5C-33E1-C5E6-6BB4-52D8B9B45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12" y="3429000"/>
            <a:ext cx="8504657" cy="2895851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8F9B5329-6C43-07F3-1F9D-6011D67CDF22}"/>
              </a:ext>
            </a:extLst>
          </p:cNvPr>
          <p:cNvSpPr txBox="1">
            <a:spLocks/>
          </p:cNvSpPr>
          <p:nvPr/>
        </p:nvSpPr>
        <p:spPr>
          <a:xfrm>
            <a:off x="8919369" y="3940593"/>
            <a:ext cx="3126932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Bayes rule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을 이용해서 두개의 문제로 나누어서 품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1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607A681-F489-A4F1-08FA-754A85E7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33" y="1673060"/>
            <a:ext cx="998307" cy="609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515D3D-259C-66DB-34B0-6F92CCE70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898" y="1665440"/>
            <a:ext cx="1447925" cy="61727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CD3D8C-9B14-9BCE-264C-9909EE8BE263}"/>
              </a:ext>
            </a:extLst>
          </p:cNvPr>
          <p:cNvCxnSpPr/>
          <p:nvPr/>
        </p:nvCxnSpPr>
        <p:spPr>
          <a:xfrm>
            <a:off x="2912165" y="1974076"/>
            <a:ext cx="13318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6">
            <a:extLst>
              <a:ext uri="{FF2B5EF4-FFF2-40B4-BE49-F238E27FC236}">
                <a16:creationId xmlns:a16="http://schemas.microsoft.com/office/drawing/2014/main" id="{FF499DCE-DBED-D8CC-8149-F718B6FC02F2}"/>
              </a:ext>
            </a:extLst>
          </p:cNvPr>
          <p:cNvSpPr txBox="1">
            <a:spLocks/>
          </p:cNvSpPr>
          <p:nvPr/>
        </p:nvSpPr>
        <p:spPr>
          <a:xfrm>
            <a:off x="6692097" y="1665440"/>
            <a:ext cx="4786767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800" dirty="0" err="1">
                <a:latin typeface="+mn-lt"/>
                <a:ea typeface="나눔스퀘어 Bold" panose="020B0600000101010101" pitchFamily="50" charset="-127"/>
              </a:rPr>
              <a:t>x,y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의 문장 사이의 단어의 일치하는 지의 변수 추가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67C49B-D793-F5B2-C1EC-ADECFA3C5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16" y="2282713"/>
            <a:ext cx="6088908" cy="3977985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AABC9F29-74D6-74A2-8337-A34062E42E26}"/>
              </a:ext>
            </a:extLst>
          </p:cNvPr>
          <p:cNvSpPr txBox="1">
            <a:spLocks/>
          </p:cNvSpPr>
          <p:nvPr/>
        </p:nvSpPr>
        <p:spPr>
          <a:xfrm>
            <a:off x="6864375" y="3896922"/>
            <a:ext cx="4786767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단순히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1:1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로 대응되지 않는다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complex </a:t>
            </a:r>
          </a:p>
        </p:txBody>
      </p:sp>
    </p:spTree>
    <p:extLst>
      <p:ext uri="{BB962C8B-B14F-4D97-AF65-F5344CB8AC3E}">
        <p14:creationId xmlns:p14="http://schemas.microsoft.com/office/powerpoint/2010/main" val="410758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FF499DCE-DBED-D8CC-8149-F718B6FC02F2}"/>
              </a:ext>
            </a:extLst>
          </p:cNvPr>
          <p:cNvSpPr txBox="1">
            <a:spLocks/>
          </p:cNvSpPr>
          <p:nvPr/>
        </p:nvSpPr>
        <p:spPr>
          <a:xfrm>
            <a:off x="6990271" y="3208040"/>
            <a:ext cx="4786767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Target language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의 단어에 대응되는 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source language</a:t>
            </a: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의 단어각자의 대응되는 것들을 찾음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AABC9F29-74D6-74A2-8337-A34062E42E26}"/>
              </a:ext>
            </a:extLst>
          </p:cNvPr>
          <p:cNvSpPr txBox="1">
            <a:spLocks/>
          </p:cNvSpPr>
          <p:nvPr/>
        </p:nvSpPr>
        <p:spPr>
          <a:xfrm>
            <a:off x="6784862" y="5888300"/>
            <a:ext cx="4786767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800" dirty="0">
                <a:latin typeface="+mn-lt"/>
                <a:ea typeface="나눔스퀘어 Bold" panose="020B0600000101010101" pitchFamily="50" charset="-127"/>
              </a:rPr>
              <a:t>그 단어들을 가지고 가능성을 판단</a:t>
            </a:r>
            <a:r>
              <a:rPr lang="en-US" altLang="ko-KR" sz="1800" dirty="0">
                <a:latin typeface="+mn-lt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D1C424F2-A02F-C1F7-F129-C58E1606F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989" y="2898622"/>
            <a:ext cx="6713873" cy="395937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E2576F-16D5-E664-5114-C8F609056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916" y="1535036"/>
            <a:ext cx="3459780" cy="64013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2987F8-C7D6-D9D7-967E-E2C951CED94E}"/>
              </a:ext>
            </a:extLst>
          </p:cNvPr>
          <p:cNvGrpSpPr/>
          <p:nvPr/>
        </p:nvGrpSpPr>
        <p:grpSpPr>
          <a:xfrm>
            <a:off x="5583224" y="2010193"/>
            <a:ext cx="2105640" cy="3856680"/>
            <a:chOff x="5583224" y="2010193"/>
            <a:chExt cx="2105640" cy="38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889CC2B-7DCD-CD21-96DE-2C5737E6CE15}"/>
                    </a:ext>
                  </a:extLst>
                </p14:cNvPr>
                <p14:cNvContentPartPr/>
                <p14:nvPr/>
              </p14:nvContentPartPr>
              <p14:xfrm>
                <a:off x="6498344" y="2197393"/>
                <a:ext cx="676800" cy="36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889CC2B-7DCD-CD21-96DE-2C5737E6CE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9704" y="2188753"/>
                  <a:ext cx="694440" cy="36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969B575-3C64-E6E9-614E-DD4F9CC90C5D}"/>
                    </a:ext>
                  </a:extLst>
                </p14:cNvPr>
                <p14:cNvContentPartPr/>
                <p14:nvPr/>
              </p14:nvContentPartPr>
              <p14:xfrm>
                <a:off x="7017464" y="5507593"/>
                <a:ext cx="248040" cy="359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969B575-3C64-E6E9-614E-DD4F9CC90C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8464" y="5498593"/>
                  <a:ext cx="26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B64D1C3-ECBC-8A7A-C272-703E8E436CA7}"/>
                    </a:ext>
                  </a:extLst>
                </p14:cNvPr>
                <p14:cNvContentPartPr/>
                <p14:nvPr/>
              </p14:nvContentPartPr>
              <p14:xfrm>
                <a:off x="5583224" y="2010193"/>
                <a:ext cx="1989360" cy="1212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B64D1C3-ECBC-8A7A-C272-703E8E436C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4584" y="2001193"/>
                  <a:ext cx="200700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4A83F8A-FE73-F119-2493-EF2292CA8DCA}"/>
                    </a:ext>
                  </a:extLst>
                </p14:cNvPr>
                <p14:cNvContentPartPr/>
                <p14:nvPr/>
              </p14:nvContentPartPr>
              <p14:xfrm>
                <a:off x="7440104" y="2970673"/>
                <a:ext cx="248760" cy="265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4A83F8A-FE73-F119-2493-EF2292CA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1104" y="2962033"/>
                  <a:ext cx="26640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1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| Statistical Translate Model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553C7-2A29-44B7-BE70-07C55A32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95" y="72322"/>
            <a:ext cx="2373780" cy="78492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654C96-A81A-4A28-2E7F-8BD69B647608}"/>
              </a:ext>
            </a:extLst>
          </p:cNvPr>
          <p:cNvGrpSpPr/>
          <p:nvPr/>
        </p:nvGrpSpPr>
        <p:grpSpPr>
          <a:xfrm>
            <a:off x="657930" y="1494313"/>
            <a:ext cx="11253828" cy="1934687"/>
            <a:chOff x="469086" y="1356441"/>
            <a:chExt cx="11253828" cy="1584212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247CAE2-6C73-AC36-73A3-B069E568A3FD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1"/>
              <a:ext cx="7933934" cy="4715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  <a:endPara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80CD2800-52DE-958A-DD9B-BDF82F318C82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1008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너무 복잡하고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인간이 할 것이 많다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수많은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feature </a:t>
              </a:r>
              <a:r>
                <a:rPr lang="en-US" altLang="ko-KR" sz="1800" dirty="0" err="1">
                  <a:latin typeface="+mn-lt"/>
                  <a:ea typeface="나눔스퀘어 Bold" panose="020B0600000101010101" pitchFamily="50" charset="-127"/>
                </a:rPr>
                <a:t>engeenering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계속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쌍들을 최신화 할 필요가 있음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41512-B51E-C0C9-CBE2-66B83F0E0032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0A543E-8316-6AC8-7D18-53BE6CFE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7F079-0770-8AF5-1E65-4D352B05D904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7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836651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 | Neural Machine Translation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88963" y="1617901"/>
            <a:ext cx="10324811" cy="575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번역을 위해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두개를 붙인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sequence-to-sequence model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DCCECE-588F-F7CD-CA6D-B26513AD706D}"/>
              </a:ext>
            </a:extLst>
          </p:cNvPr>
          <p:cNvGrpSpPr/>
          <p:nvPr/>
        </p:nvGrpSpPr>
        <p:grpSpPr>
          <a:xfrm>
            <a:off x="9587947" y="131957"/>
            <a:ext cx="2743201" cy="869790"/>
            <a:chOff x="9448799" y="72322"/>
            <a:chExt cx="2743201" cy="869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563D18-3459-3DD4-A3E2-3A570FF3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DCAA7-DC11-54F5-369D-F05F8472F90D}"/>
                </a:ext>
              </a:extLst>
            </p:cNvPr>
            <p:cNvSpPr txBox="1"/>
            <p:nvPr/>
          </p:nvSpPr>
          <p:spPr>
            <a:xfrm>
              <a:off x="944879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20</a:t>
              </a:r>
              <a:r>
                <a:rPr lang="ko-KR" altLang="en-US" b="1" dirty="0"/>
                <a:t>기 자연어 심화세미나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20</a:t>
              </a:r>
              <a:r>
                <a:rPr lang="ko-KR" altLang="en-US" b="1" dirty="0"/>
                <a:t>기 박준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DB585EF-5C5C-7894-A88D-A16DF47CC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23" y="2809919"/>
            <a:ext cx="917527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846</Words>
  <Application>Microsoft Office PowerPoint</Application>
  <PresentationFormat>와이드스크린</PresentationFormat>
  <Paragraphs>155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Avenir Next</vt:lpstr>
      <vt:lpstr>YouTube Sans</vt:lpstr>
      <vt:lpstr>나눔스퀘어 Bold</vt:lpstr>
      <vt:lpstr>나눔스퀘어 ExtraBold</vt:lpstr>
      <vt:lpstr>맑은 고딕</vt:lpstr>
      <vt:lpstr>Arial</vt:lpstr>
      <vt:lpstr>Office 테마</vt:lpstr>
      <vt:lpstr> cs224n: MT, Seq2Seq, Attention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Week1</dc:title>
  <dc:creator>tpdud0616@outlook.kr</dc:creator>
  <cp:lastModifiedBy>박준</cp:lastModifiedBy>
  <cp:revision>186</cp:revision>
  <cp:lastPrinted>2023-10-08T10:19:44Z</cp:lastPrinted>
  <dcterms:created xsi:type="dcterms:W3CDTF">2021-01-09T12:25:41Z</dcterms:created>
  <dcterms:modified xsi:type="dcterms:W3CDTF">2023-10-08T10:36:04Z</dcterms:modified>
</cp:coreProperties>
</file>