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2466975"/>
  <p:embeddedFontLst>
    <p:embeddedFont>
      <p:font typeface="Constanti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nstantia-bold.fntdata"/><Relationship Id="rId16" Type="http://schemas.openxmlformats.org/officeDocument/2006/relationships/font" Target="fonts/Constanti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nstantia-boldItalic.fntdata"/><Relationship Id="rId6" Type="http://schemas.openxmlformats.org/officeDocument/2006/relationships/slide" Target="slides/slide1.xml"/><Relationship Id="rId18" Type="http://schemas.openxmlformats.org/officeDocument/2006/relationships/font" Target="fonts/Constanti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Red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615622"/>
            <a:ext cx="7772400" cy="1113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1589375"/>
            <a:ext cx="6400800" cy="51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>
            <a:off x="457200" y="6070600"/>
            <a:ext cx="11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>
            <p:ph idx="2" type="pic"/>
          </p:nvPr>
        </p:nvSpPr>
        <p:spPr>
          <a:xfrm>
            <a:off x="-35990" y="2238330"/>
            <a:ext cx="9195479" cy="464507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 txBox="1"/>
          <p:nvPr/>
        </p:nvSpPr>
        <p:spPr>
          <a:xfrm>
            <a:off x="9899650" y="5113867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">
  <p:cSld name="Slide Layout 03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3790950" y="5843497"/>
            <a:ext cx="5372100" cy="1048274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flipH="1">
            <a:off x="-19050" y="6171650"/>
            <a:ext cx="9156700" cy="710946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>
            <p:ph idx="2" type="pic"/>
          </p:nvPr>
        </p:nvSpPr>
        <p:spPr>
          <a:xfrm>
            <a:off x="429074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3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4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">
  <p:cSld name="Slide Layout 0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>
            <p:ph idx="2" type="pic"/>
          </p:nvPr>
        </p:nvSpPr>
        <p:spPr>
          <a:xfrm>
            <a:off x="-25400" y="-36629"/>
            <a:ext cx="3954964" cy="696236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840287" y="1758435"/>
            <a:ext cx="3586163" cy="646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0202"/>
              </a:buClr>
              <a:buSzPts val="2800"/>
              <a:buFont typeface="Arial"/>
              <a:buNone/>
              <a:defRPr>
                <a:solidFill>
                  <a:srgbClr val="E802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b">
  <p:cSld name="Slide Layout 01b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4826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>
            <p:ph idx="2" type="pic"/>
          </p:nvPr>
        </p:nvSpPr>
        <p:spPr>
          <a:xfrm>
            <a:off x="5227137" y="1"/>
            <a:ext cx="3942101" cy="6861367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699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11699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11699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">
  <p:cSld name="Slide Layout 0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>
            <p:ph idx="2" type="pic"/>
          </p:nvPr>
        </p:nvSpPr>
        <p:spPr>
          <a:xfrm>
            <a:off x="0" y="0"/>
            <a:ext cx="3935464" cy="343127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/>
          <p:nvPr>
            <p:ph idx="3" type="pic"/>
          </p:nvPr>
        </p:nvSpPr>
        <p:spPr>
          <a:xfrm>
            <a:off x="-14637" y="3423706"/>
            <a:ext cx="3942088" cy="347911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5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b">
  <p:cSld name="Slide Layout 02b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5016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>
            <p:ph idx="2" type="pic"/>
          </p:nvPr>
        </p:nvSpPr>
        <p:spPr>
          <a:xfrm>
            <a:off x="5214437" y="2"/>
            <a:ext cx="3949660" cy="343974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>
            <p:ph idx="3" type="pic"/>
          </p:nvPr>
        </p:nvSpPr>
        <p:spPr>
          <a:xfrm>
            <a:off x="5220361" y="3440641"/>
            <a:ext cx="3919411" cy="346218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58850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958850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5" type="body"/>
          </p:nvPr>
        </p:nvSpPr>
        <p:spPr>
          <a:xfrm>
            <a:off x="958850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b">
  <p:cSld name="Slide Layout 03b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36512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/>
          <p:nvPr/>
        </p:nvSpPr>
        <p:spPr>
          <a:xfrm flipH="1">
            <a:off x="-190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63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>
            <p:ph idx="2" type="pic"/>
          </p:nvPr>
        </p:nvSpPr>
        <p:spPr>
          <a:xfrm>
            <a:off x="4992431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734546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734546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734546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68" name="Google Shape;68;p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69959" y="6181823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9" name="Google Shape;69;p9"/>
          <p:cNvSpPr txBox="1"/>
          <p:nvPr>
            <p:ph type="ctrTitle"/>
          </p:nvPr>
        </p:nvSpPr>
        <p:spPr>
          <a:xfrm>
            <a:off x="400264" y="609602"/>
            <a:ext cx="7772400" cy="2421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tantia"/>
              <a:buNone/>
            </a:pP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COMP 491/L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Senior Design Project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Spring 2023 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491/L Project Presentation</a:t>
            </a:r>
            <a:endParaRPr b="1" sz="4400"/>
          </a:p>
        </p:txBody>
      </p:sp>
      <p:sp>
        <p:nvSpPr>
          <p:cNvPr id="70" name="Google Shape;70;p9"/>
          <p:cNvSpPr txBox="1"/>
          <p:nvPr/>
        </p:nvSpPr>
        <p:spPr>
          <a:xfrm>
            <a:off x="1568599" y="3688135"/>
            <a:ext cx="6235402" cy="136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Name: </a:t>
            </a:r>
            <a:r>
              <a:rPr b="1" lang="en-US" sz="3600">
                <a:solidFill>
                  <a:schemeClr val="lt1"/>
                </a:solidFill>
              </a:rPr>
              <a:t>White Volley Girls</a:t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b="1" lang="en-US" sz="3600">
                <a:solidFill>
                  <a:schemeClr val="lt1"/>
                </a:solidFill>
              </a:rPr>
              <a:t>Christian Jarmon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1066800" y="4476750"/>
            <a:ext cx="7239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45" name="Google Shape;145;p18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253135" y="971550"/>
            <a:ext cx="63881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estion mark on green pastel background"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95347"/>
            <a:ext cx="9144000" cy="391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77" name="Google Shape;77;p1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79" name="Google Shape;79;p10"/>
          <p:cNvSpPr txBox="1"/>
          <p:nvPr>
            <p:ph idx="4" type="body"/>
          </p:nvPr>
        </p:nvSpPr>
        <p:spPr>
          <a:xfrm>
            <a:off x="984828" y="919676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(Project Overview)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(Problem Definition)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(Software overview diagram and explanation)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(Software Requirements)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(Software Testing Methodology)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(App Demo) 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(Lessons Learned)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(Questions)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85" name="Google Shape;85;p1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87" name="Google Shape;87;p11"/>
          <p:cNvSpPr txBox="1"/>
          <p:nvPr>
            <p:ph idx="4" type="body"/>
          </p:nvPr>
        </p:nvSpPr>
        <p:spPr>
          <a:xfrm>
            <a:off x="932329" y="841829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A full-stack application of tools and utilities for CSUN students and advisors to effectively plan and explore classes, schedules, professors, and majors provided by the university.</a:t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93" name="Google Shape;93;p12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4" name="Google Shape;94;p12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/>
          </a:p>
        </p:txBody>
      </p:sp>
      <p:sp>
        <p:nvSpPr>
          <p:cNvPr id="95" name="Google Shape;95;p12"/>
          <p:cNvSpPr txBox="1"/>
          <p:nvPr>
            <p:ph idx="4" type="body"/>
          </p:nvPr>
        </p:nvSpPr>
        <p:spPr>
          <a:xfrm>
            <a:off x="932329" y="841829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Our goal was to gather, defragment, and organize all the information of catalogs, professors, majors, and school rules/guidelines.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Allows any and all to effectively plan one’s journey traversing CSUN.</a:t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1" name="Google Shape;101;p1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CSUN_Logo.png" id="102" name="Google Shape;102;p13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4394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784494" y="2294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Overview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5615198" y="1022601"/>
            <a:ext cx="29823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&lt;= Components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75" y="1088400"/>
            <a:ext cx="52673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088" y="3441075"/>
            <a:ext cx="56769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/>
          <p:nvPr/>
        </p:nvSpPr>
        <p:spPr>
          <a:xfrm>
            <a:off x="0" y="3441075"/>
            <a:ext cx="34671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Sequence Diagram =&gt; 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3" name="Google Shape;113;p14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Requirements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FUNC_SRS_(1.0) – The program shall have 3 distinct pages: Class Planner, Professor Viewer, Major Explorer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FUNC_SRS_(2.0) - The Class Planner shall allow the user to explore classes and create possible schedules for a given semester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FUNC_SRS_(2.1) - The Class Planner shall allow the user to pick classes and react as the user selects a class.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FUNC_SRS_(2.2) - The tool shall have dropdowns that allow the user to pick a subject and have it display all the sections available for that subject in a pre-chosen semester.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FUNC_SRS_(2.3) - If the user attempts to pick a class that conflicts with an already chosen class, it shall warn the user that the schedule would be invalid.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FUNC_SRS_(2.4) - Per class chosen, the tool shall show the user the tuition cost of their current selections and should update on every addition or removal of a class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FUNC_SRS_(3.0) - The professor viewer shall allow the user to look at professors within a chosen department.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FUNC_SRS_(3.1) - The product shall allow users to rate a professor for a given class in a given subject.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FUNC_SRS_(3.2) - The viewer shall display contact information as available of professors within a department. The viewer will provide information available about a Professor as such.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FUNC_SRS_(4.0) - The major explorer shall allow the user to look at the class requirements for each major provided by CSUN.</a:t>
            </a:r>
            <a:endParaRPr b="1"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1" name="Google Shape;121;p15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Testing Methodology</a:t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Because I’m lazy, I opted for </a:t>
            </a: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testing.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the Cypress testing framework for E2E testing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Split across 5 specs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home.spec.js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planner.spec.js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majors.spec.js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faculty.spec.js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ratings.spec.js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Testing done in Python 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Since the server was written in Python it was easier to test in with packaged testing suites that came with the Flask/FastAPI framework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Checks if each GET endpoint returned a status code of 200 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POSTS returned a 405 status code when you attempt to visit the URL mapped to each endpoint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9" name="Google Shape;129;p16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7" name="Google Shape;137;p17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couple your deployment strategy with the frameworks you use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Made it hard to switch from Flask to FastAPI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allow the terrible solution to work better than the better solution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Flask ties up the worker that listens for requests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was not redundant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Since Flask doesn’t handle multiple requests at once, the database was never simultaneously queried </a:t>
            </a:r>
            <a:r>
              <a:rPr b="1" i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(which in practice is supposed to be allowed to happen)</a:t>
            </a:r>
            <a:endParaRPr b="1" i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So, 5000 </a:t>
            </a: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synchronous</a:t>
            </a: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requests completed faster (and with more success) than the </a:t>
            </a:r>
            <a:r>
              <a:rPr b="1" lang="en-US" sz="19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5000 </a:t>
            </a:r>
            <a:r>
              <a:rPr b="1" lang="en-US" sz="19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b="1" lang="en-US" sz="19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requests (FastAPI)</a:t>
            </a:r>
            <a:endParaRPr b="1" sz="19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eSixtyOverNintey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