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2466975"/>
  <p:embeddedFontLst>
    <p:embeddedFont>
      <p:font typeface="Constanti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nstantia-bold.fntdata"/><Relationship Id="rId23" Type="http://schemas.openxmlformats.org/officeDocument/2006/relationships/font" Target="fonts/Constanti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tantia-boldItalic.fntdata"/><Relationship Id="rId25" Type="http://schemas.openxmlformats.org/officeDocument/2006/relationships/font" Target="fonts/Constanti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f9ac6a66d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f9ac6a66d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3f9ac6a66d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f9ac6a66d_0_19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f9ac6a66d_0_19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3f9ac6a66d_0_19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eaea42d05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1eaea42d05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1eaea42d05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757d144dc_0_19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3757d144dc_0_19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3757d144dc_0_19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57d144dc_0_32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3757d144dc_0_32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3757d144dc_0_32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757d144dc_0_2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3757d144dc_0_2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3757d144dc_0_2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795f2fe8f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3795f2fe8f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3795f2fe8f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d40e9d3db_0_1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1d40e9d3db_0_1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1d40e9d3db_0_1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Red.jp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615622"/>
            <a:ext cx="7772400" cy="1113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1589375"/>
            <a:ext cx="6400800" cy="51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>
            <a:off x="457200" y="6070600"/>
            <a:ext cx="1155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>
            <p:ph idx="2" type="pic"/>
          </p:nvPr>
        </p:nvSpPr>
        <p:spPr>
          <a:xfrm>
            <a:off x="-35990" y="2238330"/>
            <a:ext cx="9195479" cy="4645071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"/>
          <p:cNvSpPr txBox="1"/>
          <p:nvPr/>
        </p:nvSpPr>
        <p:spPr>
          <a:xfrm>
            <a:off x="9899650" y="5113867"/>
            <a:ext cx="91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">
  <p:cSld name="Slide Layout 03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3790950" y="5843497"/>
            <a:ext cx="5372100" cy="1048274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 flipH="1">
            <a:off x="-19050" y="6171650"/>
            <a:ext cx="9156700" cy="710946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>
            <p:ph idx="2" type="pic"/>
          </p:nvPr>
        </p:nvSpPr>
        <p:spPr>
          <a:xfrm>
            <a:off x="429074" y="824065"/>
            <a:ext cx="3434018" cy="452462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8402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3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4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">
  <p:cSld name="Slide Layout 0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>
            <p:ph idx="2" type="pic"/>
          </p:nvPr>
        </p:nvSpPr>
        <p:spPr>
          <a:xfrm>
            <a:off x="-25400" y="-36629"/>
            <a:ext cx="3954964" cy="696236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840287" y="1758435"/>
            <a:ext cx="3586163" cy="646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80202"/>
              </a:buClr>
              <a:buSzPts val="2800"/>
              <a:buFont typeface="Arial"/>
              <a:buNone/>
              <a:defRPr>
                <a:solidFill>
                  <a:srgbClr val="E802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b">
  <p:cSld name="Slide Layout 01b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4826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>
            <p:ph idx="2" type="pic"/>
          </p:nvPr>
        </p:nvSpPr>
        <p:spPr>
          <a:xfrm>
            <a:off x="5227137" y="1"/>
            <a:ext cx="3942101" cy="6861367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699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body"/>
          </p:nvPr>
        </p:nvSpPr>
        <p:spPr>
          <a:xfrm>
            <a:off x="11699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4" type="body"/>
          </p:nvPr>
        </p:nvSpPr>
        <p:spPr>
          <a:xfrm>
            <a:off x="11699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">
  <p:cSld name="Slide Layout 0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>
            <p:ph idx="2" type="pic"/>
          </p:nvPr>
        </p:nvSpPr>
        <p:spPr>
          <a:xfrm>
            <a:off x="0" y="0"/>
            <a:ext cx="3935464" cy="343127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"/>
          <p:cNvSpPr/>
          <p:nvPr>
            <p:ph idx="3" type="pic"/>
          </p:nvPr>
        </p:nvSpPr>
        <p:spPr>
          <a:xfrm>
            <a:off x="-14637" y="3423706"/>
            <a:ext cx="3942088" cy="3479119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8402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5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b">
  <p:cSld name="Slide Layout 02b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5016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>
            <p:ph idx="2" type="pic"/>
          </p:nvPr>
        </p:nvSpPr>
        <p:spPr>
          <a:xfrm>
            <a:off x="5214437" y="2"/>
            <a:ext cx="3949660" cy="3439741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/>
          <p:nvPr>
            <p:ph idx="3" type="pic"/>
          </p:nvPr>
        </p:nvSpPr>
        <p:spPr>
          <a:xfrm>
            <a:off x="5220361" y="3440641"/>
            <a:ext cx="3919411" cy="346218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958850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958850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5" type="body"/>
          </p:nvPr>
        </p:nvSpPr>
        <p:spPr>
          <a:xfrm>
            <a:off x="958850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b">
  <p:cSld name="Slide Layout 03b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36512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/>
          <p:nvPr/>
        </p:nvSpPr>
        <p:spPr>
          <a:xfrm flipH="1">
            <a:off x="-19050" y="5139267"/>
            <a:ext cx="5372100" cy="1752600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6350" y="5664200"/>
            <a:ext cx="9156700" cy="1219200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/>
          <p:nvPr>
            <p:ph idx="2" type="pic"/>
          </p:nvPr>
        </p:nvSpPr>
        <p:spPr>
          <a:xfrm>
            <a:off x="4992431" y="824065"/>
            <a:ext cx="3434018" cy="452462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734546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734546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734546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hyperlink" Target="https://catalog.csun.edu/academics/comp/faculty/" TargetMode="External"/><Relationship Id="rId7" Type="http://schemas.openxmlformats.org/officeDocument/2006/relationships/hyperlink" Target="https://catalog.csun.edu/academics/comp/faculty/covington-richard/" TargetMode="External"/><Relationship Id="rId8" Type="http://schemas.openxmlformats.org/officeDocument/2006/relationships/hyperlink" Target="https://academics.csun.edu/faculty/rick.covingt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www.dropbox.com/s/252dbpn3hsonh5h/2023-05-07%2011-17-42.mp4?dl=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68" name="Google Shape;68;p9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69959" y="6181823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9" name="Google Shape;69;p9"/>
          <p:cNvSpPr txBox="1"/>
          <p:nvPr>
            <p:ph type="ctrTitle"/>
          </p:nvPr>
        </p:nvSpPr>
        <p:spPr>
          <a:xfrm>
            <a:off x="800139" y="602952"/>
            <a:ext cx="77724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tantia"/>
              <a:buNone/>
            </a:pP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CSUN Dashboard</a:t>
            </a:r>
            <a:endParaRPr b="1" sz="4400"/>
          </a:p>
        </p:txBody>
      </p:sp>
      <p:sp>
        <p:nvSpPr>
          <p:cNvPr id="70" name="Google Shape;70;p9"/>
          <p:cNvSpPr txBox="1"/>
          <p:nvPr/>
        </p:nvSpPr>
        <p:spPr>
          <a:xfrm>
            <a:off x="1568599" y="3694785"/>
            <a:ext cx="62355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99A0"/>
              </a:buClr>
              <a:buSzPct val="257142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72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Leader: </a:t>
            </a:r>
            <a:r>
              <a:rPr b="1" lang="en-US" sz="3600">
                <a:solidFill>
                  <a:schemeClr val="lt1"/>
                </a:solidFill>
              </a:rPr>
              <a:t>Christian Jarmon</a:t>
            </a:r>
            <a:endParaRPr b="1" sz="36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72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Team: Michael Balian, Nima Shafie, David Huezo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1066800" y="4476750"/>
            <a:ext cx="72390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72949" cy="310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050" y="3760098"/>
            <a:ext cx="4272949" cy="3097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1059" y="0"/>
            <a:ext cx="4272943" cy="31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4209150" y="1075125"/>
            <a:ext cx="72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</a:rPr>
              <a:t>=&gt;</a:t>
            </a:r>
            <a:endParaRPr sz="3000">
              <a:solidFill>
                <a:srgbClr val="FFFF00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92825" y="3901725"/>
            <a:ext cx="3702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AutoNum type="arabicPeriod"/>
            </a:pPr>
            <a:r>
              <a:rPr lang="en-US" u="sng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https://catalog.csun.edu/academics/comp/faculty/</a:t>
            </a:r>
            <a:endParaRPr>
              <a:solidFill>
                <a:srgbClr val="FFFF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AutoNum type="arabicPeriod"/>
            </a:pPr>
            <a:r>
              <a:rPr lang="en-US" u="sng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https://catalog.csun.edu/academics/comp/faculty/covington-richard/</a:t>
            </a:r>
            <a:endParaRPr>
              <a:solidFill>
                <a:srgbClr val="FFFF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AutoNum type="arabicPeriod"/>
            </a:pPr>
            <a:r>
              <a:rPr lang="en-US" u="sng">
                <a:solidFill>
                  <a:srgbClr val="FFFF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https://academics.csun.edu/faculty/rick.covington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 rot="5400000">
            <a:off x="6644675" y="3105750"/>
            <a:ext cx="72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00"/>
                </a:solidFill>
              </a:rPr>
              <a:t>=&gt;</a:t>
            </a:r>
            <a:endParaRPr sz="3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332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25" y="3429004"/>
            <a:ext cx="44100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9300" y="3448054"/>
            <a:ext cx="3113646" cy="1543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68" name="Google Shape;168;p20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9" name="Google Shape;169;p20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Requirements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FUNC_SRS_(1.0) – The program shall have 3 distinct pages: Class Planner, Professor Viewer, Major Explorer</a:t>
            </a:r>
            <a:endParaRPr b="1" sz="1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FUNC_SRS_(2.0) - The Class Planner shall allow the user to explore classes and create possible schedules for a given semester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FUNC_SRS_(2.1) - The Class Planner shall allow the user to pick classes and react as the user selects a class.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FUNC_SRS_(2.2) - The tool shall have dropdowns that allow the user to pick a subject and have it display all the sections available for that subject in a pre-chosen semester.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FUNC_SRS_(2.3) - If the user attempts to pick a class that conflicts with an already chosen class, it shall warn the user that the schedule would be invalid.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FUNC_SRS_(2.4) - Per class chosen, the tool shall show the user the tuition cost of their current selections and should update on every addition or removal of a class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FUNC_SRS_(3.0) - The professor viewer shall allow the user to look at professors within a chosen department.</a:t>
            </a:r>
            <a:endParaRPr b="1" sz="1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FUNC_SRS_(3.1) - The product shall allow users to rate a professor for a given class in a given subject.</a:t>
            </a:r>
            <a:endParaRPr b="1" sz="1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FUNC_SRS_(3.2) - The viewer shall display contact information as available of professors within a department. The viewer will provide information available about a Professor as such.</a:t>
            </a:r>
            <a:endParaRPr b="1" sz="16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FUNC_SRS_(4.0) - The major explorer shall allow the user to look at the class requirements for each major provided by CSUN.</a:t>
            </a:r>
            <a:endParaRPr b="1"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76" name="Google Shape;176;p21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7" name="Google Shape;177;p21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Testing Methodology</a:t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 the Cypress testing framework for E2E testing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Split across 5 specs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home.spec.js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planner.spec.js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majors.spec.js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faculty.spec.js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ratings.spec.js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E2E tests run on every push using Github Actions  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Testing done in Python 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Since the server was written in Python it was easier to test in with packaged testing suites that came with the Flask/FastAPI framework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Checks if each GET endpoint returned a status code of 200 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POSTS returned a 405 status code when you attempt to visit the URL mapped to each endpoint</a:t>
            </a:r>
            <a:endParaRPr b="1" sz="19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84" name="Google Shape;184;p22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85" name="Google Shape;185;p22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 Demo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D00D2D"/>
              </a:buClr>
              <a:buSzPts val="2800"/>
              <a:buFont typeface="Calibri"/>
              <a:buChar char="●"/>
            </a:pPr>
            <a:r>
              <a:rPr b="1"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Video</a:t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92" name="Google Shape;192;p23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3" name="Google Shape;193;p23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Future Developments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Maintain a higher degree of </a:t>
            </a: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synchronicity between the class schedules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If a class gets canceled, there is no delete procedure in the crawler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Rate limiting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 its current state, it’s super easy to DDOS the entire application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Professor Ratings can be spammed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API can be easily flooded with requests</a:t>
            </a:r>
            <a:endParaRPr b="1" sz="1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1" sz="19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Allow users to create accounts to save schedules.</a:t>
            </a:r>
            <a:endParaRPr b="1" sz="19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Would allow for a student to visualize more than one possible schedule</a:t>
            </a:r>
            <a:endParaRPr b="1" sz="19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Would allow for a DPR-like viewing of progress</a:t>
            </a:r>
            <a:endParaRPr b="1" sz="19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200" name="Google Shape;200;p24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1" name="Google Shape;201;p24"/>
          <p:cNvSpPr/>
          <p:nvPr/>
        </p:nvSpPr>
        <p:spPr>
          <a:xfrm>
            <a:off x="784494" y="1609"/>
            <a:ext cx="732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Regrets/</a:t>
            </a: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347870" y="794802"/>
            <a:ext cx="82494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Don’t couple your deployment strategy with the frameworks you use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Made it hard to switch from Flask to FastAPI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Don’t allow the terrible solution to work better than the better solution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Every request in Flask ties up the worker that listens for requests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 was not redundant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Since Flask doesn’t handle multiple requests at once, database connections weren’t pooled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■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Meaning only one connection to the DB was </a:t>
            </a: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maintained</a:t>
            </a: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at all times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So, 5000 synchronous requests completed faster (and with more success) than the </a:t>
            </a:r>
            <a:r>
              <a:rPr b="1" lang="en-US" sz="19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5000 asynchronous requests (FastAPI)</a:t>
            </a:r>
            <a:endParaRPr b="1"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208" name="Google Shape;208;p25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1253135" y="971550"/>
            <a:ext cx="63881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lang="en-US" sz="3800">
                <a:solidFill>
                  <a:srgbClr val="D00D2D"/>
                </a:solidFill>
              </a:rPr>
              <a:t>/A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30101"/>
            <a:ext cx="9144001" cy="3901713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st="19050">
              <a:srgbClr val="FFFFFF">
                <a:alpha val="62000"/>
              </a:srgbClr>
            </a:outerShdw>
            <a:reflection blurRad="0" dir="5400000" dist="38100" endA="0" endPos="30000" fadeDir="5400012" kx="0" rotWithShape="0" algn="bl" stA="61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77" name="Google Shape;77;p10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8" name="Google Shape;78;p10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79" name="Google Shape;79;p10"/>
          <p:cNvSpPr txBox="1"/>
          <p:nvPr>
            <p:ph idx="4" type="body"/>
          </p:nvPr>
        </p:nvSpPr>
        <p:spPr>
          <a:xfrm>
            <a:off x="984828" y="919676"/>
            <a:ext cx="7174344" cy="5369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The Situation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Solution</a:t>
            </a:r>
            <a:r>
              <a:rPr b="1" lang="en-US" sz="2100"/>
              <a:t> Definition</a:t>
            </a:r>
            <a:endParaRPr b="1" sz="2100"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The Solution</a:t>
            </a:r>
            <a:endParaRPr b="1" sz="2100"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Software Overview/Topology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Software Requirements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Software Testing Methodology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App Demo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Regrets/</a:t>
            </a:r>
            <a:r>
              <a:rPr b="1" lang="en-US" sz="2100"/>
              <a:t>Lessons Learned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1" lang="en-US" sz="2100"/>
              <a:t>Q/A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85" name="Google Shape;85;p11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6" name="Google Shape;86;p11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Situation</a:t>
            </a:r>
            <a:endParaRPr/>
          </a:p>
        </p:txBody>
      </p:sp>
      <p:sp>
        <p:nvSpPr>
          <p:cNvPr id="87" name="Google Shape;87;p11"/>
          <p:cNvSpPr txBox="1"/>
          <p:nvPr>
            <p:ph idx="4" type="body"/>
          </p:nvPr>
        </p:nvSpPr>
        <p:spPr>
          <a:xfrm>
            <a:off x="259675" y="841825"/>
            <a:ext cx="85113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-US" sz="2200">
                <a:solidFill>
                  <a:srgbClr val="FFFFFF"/>
                </a:solidFill>
              </a:rPr>
              <a:t>There </a:t>
            </a:r>
            <a:r>
              <a:rPr b="1" lang="en-US" sz="2200">
                <a:solidFill>
                  <a:srgbClr val="FFFFFF"/>
                </a:solidFill>
              </a:rPr>
              <a:t>exists</a:t>
            </a:r>
            <a:r>
              <a:rPr b="1" lang="en-US" sz="2200">
                <a:solidFill>
                  <a:srgbClr val="FFFFFF"/>
                </a:solidFill>
              </a:rPr>
              <a:t> too much information, in multiple locations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csun.edu (Faculty and Catalog information)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cmsweb.csun.edu (Registration portal)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CSUN Web Services API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-US" sz="2200">
                <a:solidFill>
                  <a:srgbClr val="FFFFFF"/>
                </a:solidFill>
              </a:rPr>
              <a:t>Some information simply hard to come by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Most notably, faculty information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Char char="■"/>
            </a:pPr>
            <a:r>
              <a:rPr b="1" i="1" lang="en-US" sz="2200">
                <a:solidFill>
                  <a:srgbClr val="FFFF00"/>
                </a:solidFill>
              </a:rPr>
              <a:t>More on this later…</a:t>
            </a:r>
            <a:endParaRPr b="1" i="1"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b="1" lang="en-US" sz="2200">
                <a:solidFill>
                  <a:srgbClr val="FFFFFF"/>
                </a:solidFill>
              </a:rPr>
              <a:t>There exists portions of information that conflict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/>
              <a:t>Catalog information (in Portal vs csun.edu) not consistent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○"/>
            </a:pPr>
            <a:r>
              <a:rPr b="1" lang="en-US" sz="2200">
                <a:solidFill>
                  <a:srgbClr val="FFFFFF"/>
                </a:solidFill>
              </a:rPr>
              <a:t>Section information (i.e. enrollment count) differs in CSUN API and in the Registration Portal</a:t>
            </a:r>
            <a:endParaRPr b="1"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93" name="Google Shape;93;p12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4" name="Google Shape;94;p12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Situation - Example</a:t>
            </a:r>
            <a:endParaRPr/>
          </a:p>
        </p:txBody>
      </p:sp>
      <p:sp>
        <p:nvSpPr>
          <p:cNvPr id="95" name="Google Shape;95;p12"/>
          <p:cNvSpPr txBox="1"/>
          <p:nvPr>
            <p:ph idx="4" type="body"/>
          </p:nvPr>
        </p:nvSpPr>
        <p:spPr>
          <a:xfrm>
            <a:off x="259675" y="841825"/>
            <a:ext cx="85113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For course COMP 610 - Data Structures and Algorithms</a:t>
            </a:r>
            <a:endParaRPr b="1" sz="2200">
              <a:solidFill>
                <a:srgbClr val="FFFFFF"/>
              </a:solidFill>
            </a:endParaRPr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00" y="4342876"/>
            <a:ext cx="7958101" cy="15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225" y="2050025"/>
            <a:ext cx="672465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1083225" y="1604675"/>
            <a:ext cx="3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Registration Portal - Details Section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466500" y="3907675"/>
            <a:ext cx="33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catalog.csun.edu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05" name="Google Shape;105;p13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Solution </a:t>
            </a: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/>
          </a:p>
        </p:txBody>
      </p:sp>
      <p:sp>
        <p:nvSpPr>
          <p:cNvPr id="107" name="Google Shape;107;p13"/>
          <p:cNvSpPr txBox="1"/>
          <p:nvPr>
            <p:ph idx="4" type="body"/>
          </p:nvPr>
        </p:nvSpPr>
        <p:spPr>
          <a:xfrm>
            <a:off x="858492" y="1587554"/>
            <a:ext cx="71742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Gather and centralize all the information of catalogs, professors, majors, and school rules/guidelines.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Establish a philosophy for what information is most accurate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13" name="Google Shape;113;p14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4" name="Google Shape;114;p14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Solution</a:t>
            </a:r>
            <a:endParaRPr/>
          </a:p>
        </p:txBody>
      </p:sp>
      <p:sp>
        <p:nvSpPr>
          <p:cNvPr id="115" name="Google Shape;115;p14"/>
          <p:cNvSpPr txBox="1"/>
          <p:nvPr>
            <p:ph idx="4" type="body"/>
          </p:nvPr>
        </p:nvSpPr>
        <p:spPr>
          <a:xfrm>
            <a:off x="259675" y="841825"/>
            <a:ext cx="85113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b="1" lang="en-US" sz="2200">
                <a:solidFill>
                  <a:srgbClr val="FFFFFF"/>
                </a:solidFill>
              </a:rPr>
              <a:t>Crawl through each possible source of information </a:t>
            </a:r>
            <a:endParaRPr b="1" sz="2200"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b="1" lang="en-US" sz="2200">
                <a:solidFill>
                  <a:srgbClr val="FFFFFF"/>
                </a:solidFill>
              </a:rPr>
              <a:t>Pipe it through a verification process</a:t>
            </a:r>
            <a:endParaRPr b="1" sz="2200">
              <a:solidFill>
                <a:srgbClr val="FFFF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AutoNum type="alphaLcPeriod"/>
            </a:pPr>
            <a:r>
              <a:rPr b="1" lang="en-US" sz="2200">
                <a:solidFill>
                  <a:srgbClr val="FFFF00"/>
                </a:solidFill>
              </a:rPr>
              <a:t>Any conflicting information is overridden by what is deemed most accurate</a:t>
            </a:r>
            <a:endParaRPr b="1" sz="2200">
              <a:solidFill>
                <a:srgbClr val="FFFF00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lphaLcPeriod"/>
            </a:pPr>
            <a:r>
              <a:rPr b="1" lang="en-US" sz="2200">
                <a:solidFill>
                  <a:srgbClr val="FFFFFF"/>
                </a:solidFill>
              </a:rPr>
              <a:t>Any user facing material is most accurate 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romanLcPeriod"/>
            </a:pPr>
            <a:r>
              <a:rPr b="1" lang="en-US" sz="2200">
                <a:solidFill>
                  <a:srgbClr val="FFFFFF"/>
                </a:solidFill>
              </a:rPr>
              <a:t>Registration Portal 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romanLcPeriod"/>
            </a:pPr>
            <a:r>
              <a:rPr b="1" lang="en-US" sz="2200">
                <a:solidFill>
                  <a:srgbClr val="FFFFFF"/>
                </a:solidFill>
              </a:rPr>
              <a:t>csun.edu</a:t>
            </a:r>
            <a:endParaRPr b="1" sz="2200">
              <a:solidFill>
                <a:srgbClr val="FFFFFF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romanLcPeriod"/>
            </a:pPr>
            <a:r>
              <a:rPr b="1" lang="en-US" sz="2200">
                <a:solidFill>
                  <a:srgbClr val="FFFFFF"/>
                </a:solidFill>
              </a:rPr>
              <a:t>CSUN API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00"/>
                </a:solidFill>
              </a:rPr>
              <a:t>Reasoning: Any institution/entity </a:t>
            </a:r>
            <a:r>
              <a:rPr b="1" lang="en-US" sz="2200">
                <a:solidFill>
                  <a:srgbClr val="FFFF00"/>
                </a:solidFill>
              </a:rPr>
              <a:t>prioritizes</a:t>
            </a:r>
            <a:r>
              <a:rPr b="1" lang="en-US" sz="2200">
                <a:solidFill>
                  <a:srgbClr val="FFFF00"/>
                </a:solidFill>
              </a:rPr>
              <a:t> keeping information that the stakeholder (students) sees as accurate as possible</a:t>
            </a:r>
            <a:endParaRPr b="1" sz="2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21" name="Google Shape;121;p15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784494" y="1609"/>
            <a:ext cx="732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b="1" lang="en-US" sz="3600">
                <a:solidFill>
                  <a:srgbClr val="D00D2D"/>
                </a:solidFill>
              </a:rPr>
              <a:t>Overview/Topology</a:t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9509"/>
            <a:ext cx="8839204" cy="227454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153150" y="3409025"/>
            <a:ext cx="44877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Development Stack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UI/UX: ReactJS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Server: Flask (Python)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Database: MySQL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Data Crawler: Python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-US">
                <a:solidFill>
                  <a:srgbClr val="FFFFFF"/>
                </a:solidFill>
              </a:rPr>
              <a:t>Web Scraping</a:t>
            </a:r>
            <a:r>
              <a:rPr lang="en-US">
                <a:solidFill>
                  <a:srgbClr val="FFFFFF"/>
                </a:solidFill>
              </a:rPr>
              <a:t>: Selenium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-US">
                <a:solidFill>
                  <a:srgbClr val="FFFFFF"/>
                </a:solidFill>
              </a:rPr>
              <a:t>Scheduled using Python’s `schedule`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Automated Testing: Cypress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4359650" y="3409025"/>
            <a:ext cx="44187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US">
                <a:solidFill>
                  <a:srgbClr val="FFFFFF"/>
                </a:solidFill>
              </a:rPr>
              <a:t>Deployment </a:t>
            </a:r>
            <a:r>
              <a:rPr lang="en-US">
                <a:solidFill>
                  <a:srgbClr val="FFFFFF"/>
                </a:solidFill>
              </a:rPr>
              <a:t>Stack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Operating System: Ubuntu Server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Devops: Github Actions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-US">
                <a:solidFill>
                  <a:srgbClr val="FFFFFF"/>
                </a:solidFill>
              </a:rPr>
              <a:t>Hosting: Nginx &amp; Digital Ocean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31" name="Google Shape;131;p16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2" name="Google Shape;132;p16"/>
          <p:cNvSpPr/>
          <p:nvPr/>
        </p:nvSpPr>
        <p:spPr>
          <a:xfrm>
            <a:off x="784494" y="1609"/>
            <a:ext cx="732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Crawler - Registration Portal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347870" y="794802"/>
            <a:ext cx="82494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Recorded sections offered for each class in each subject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#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Type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Enrollment</a:t>
            </a: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Count/Cap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Waitlist Count/Cap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Days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For each course, recording the course description </a:t>
            </a: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details section **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Used Selenium Webdriver in Python to 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web scrape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on a schedule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On our Ubuntu Server machine, created a service that is the python crawler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crawler uses the “schedule” library in Python that runs webscraper for the class schedule every night at midnight.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schedule was changed to weekly after the drop date as things 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don't</a:t>
            </a: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change much afterwards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**Only happened once during data aggregation, not on schedule</a:t>
            </a:r>
            <a:endParaRPr b="1" sz="16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39" name="Google Shape;139;p17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784500" y="1600"/>
            <a:ext cx="781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</a:rPr>
              <a:t>The Crawler - csun.edu/CSUN API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47870" y="794802"/>
            <a:ext cx="82494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Used as a cross reference for </a:t>
            </a: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Catalog university-wide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Specifically needed for…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Accurate titles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description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During the initial Data Aggregation phase, the catalog was gathered from the CSUN API.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 said API, some titles were short handed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●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API also used to source information about Faculty from each department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Was easier and less computationally expensive to do with simple HTTP GET requests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○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Web Scraping required a traversal of 3 pages 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each department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 each professor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■"/>
            </a:pPr>
            <a:r>
              <a:rPr b="1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The “Faculty Application” Link</a:t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925" y="2827650"/>
            <a:ext cx="2670900" cy="15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7800" y="2827649"/>
            <a:ext cx="4491675" cy="5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eSixtyOverNintey_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