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2466975"/>
  <p:embeddedFontLs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f9ac6a66d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f9ac6a66d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3f9ac6a66d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f9ac6a66d_0_1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f9ac6a66d_0_1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3f9ac6a66d_0_1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aea42d05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1eaea42d05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1eaea42d05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57d144dc_0_1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3757d144dc_0_1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757d144dc_0_1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57d144dc_0_3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3757d144dc_0_3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757d144dc_0_3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757d144dc_0_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3757d144dc_0_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757d144dc_0_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95f2fe8f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3795f2fe8f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795f2fe8f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40e9d3db_0_1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1d40e9d3db_0_1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d40e9d3db_0_1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3790950" y="5843497"/>
            <a:ext cx="5372100" cy="1048274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flipH="1">
            <a:off x="-19050" y="6171650"/>
            <a:ext cx="9156700" cy="710946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429074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hyperlink" Target="https://catalog.csun.edu/academics/comp/faculty/" TargetMode="External"/><Relationship Id="rId7" Type="http://schemas.openxmlformats.org/officeDocument/2006/relationships/hyperlink" Target="https://catalog.csun.edu/academics/comp/faculty/covington-richard/" TargetMode="External"/><Relationship Id="rId8" Type="http://schemas.openxmlformats.org/officeDocument/2006/relationships/hyperlink" Target="https://academics.csun.edu/faculty/rick.covingt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www.dropbox.com/s/252dbpn3hsonh5h/2023-05-07%2011-17-42.mp4?dl=0" TargetMode="External"/><Relationship Id="rId5" Type="http://schemas.openxmlformats.org/officeDocument/2006/relationships/hyperlink" Target="https://csundash.kyeou.xyz" TargetMode="External"/><Relationship Id="rId6" Type="http://schemas.openxmlformats.org/officeDocument/2006/relationships/hyperlink" Target="https://api.kyeou.xyz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8" name="Google Shape;68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9" name="Google Shape;69;p9"/>
          <p:cNvSpPr txBox="1"/>
          <p:nvPr>
            <p:ph type="ctrTitle"/>
          </p:nvPr>
        </p:nvSpPr>
        <p:spPr>
          <a:xfrm>
            <a:off x="800139" y="602952"/>
            <a:ext cx="7772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CSUN Dashboard</a:t>
            </a:r>
            <a:endParaRPr b="1" sz="4400"/>
          </a:p>
        </p:txBody>
      </p:sp>
      <p:sp>
        <p:nvSpPr>
          <p:cNvPr id="70" name="Google Shape;70;p9"/>
          <p:cNvSpPr txBox="1"/>
          <p:nvPr/>
        </p:nvSpPr>
        <p:spPr>
          <a:xfrm>
            <a:off x="1568599" y="3694785"/>
            <a:ext cx="62355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257142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Team: Michael Balian, Nima Shafie, David Huezo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72949" cy="310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50" y="3760098"/>
            <a:ext cx="4272949" cy="309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059" y="0"/>
            <a:ext cx="4272943" cy="31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4209150" y="1075125"/>
            <a:ext cx="7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=&gt;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92825" y="3901725"/>
            <a:ext cx="3702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en-US" u="sng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https://catalog.csun.edu/academics/comp/faculty/</a:t>
            </a:r>
            <a:endParaRPr>
              <a:solidFill>
                <a:srgbClr val="FFFF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en-US" u="sng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https://catalog.csun.edu/academics/comp/faculty/covington-richard/</a:t>
            </a:r>
            <a:endParaRPr>
              <a:solidFill>
                <a:srgbClr val="FFFF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en-US" u="sng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https://academics.csun.edu/faculty/rick.covington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 rot="5400000">
            <a:off x="6644675" y="3105750"/>
            <a:ext cx="7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=&gt;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332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25" y="3429004"/>
            <a:ext cx="4410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300" y="3448054"/>
            <a:ext cx="3113646" cy="154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68" name="Google Shape;168;p2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FUNC_SRS_(1.0) – The program shall have 3 distinct sets of tools: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Class Planner</a:t>
            </a: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Professor Viewer</a:t>
            </a: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Major Explorer</a:t>
            </a:r>
            <a:endParaRPr b="1" sz="1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FUNC_SRS_(2.0) - The Class Planner shall allow the user to explore classes and create possible schedules for a given semester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FUNC_SRS_(2.1) - The Class Planner shall allow the user to pick classes and react as the user selects a class.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FUNC_SRS_(2.2) - The tool shall have dropdowns that allow the user to pick a subject and have it display all the sections available for that subject in a pre-chosen semester.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FUNC_SRS_(2.3) - If the user attempts to pick a class that conflicts with an already chosen class, it shall warn the user that the schedule would be invalid.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FUNC_SRS_(2.4) - Per class chosen, the tool shall show the user the tuition cost of their current selections and should update on every addition or removal of a class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FUNC_SRS_(3.0) - The professor viewer shall allow the user to look at professors within a chosen department.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FUNC_SRS_(3.1) - The product shall allow users to rate a professor for a given class in a given subject.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FUNC_SRS_(3.2) - The viewer shall display contact information as available of professors within a department. The viewer will provide information available about a Professor as such.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FUNC_SRS_(4.0) - The major explorer shall allow the user to look at the class requirements for each major provided by CSUN.</a:t>
            </a:r>
            <a:endParaRPr b="1" sz="2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76" name="Google Shape;176;p2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Testing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the Cypress testing framework for E2E testing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 across 5 specs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planner.spec.js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majors.spec.js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faculty.spec.js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ratings.spec.js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E2E tests run on every push using Github Actions  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Testing done in Python 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the server was written in Python it was easier to test in with packaged testing suites that came with the Flask/FastAPI framework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Checks each GET endpoint, expects 200 status code 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Checks valid and invalid test bodies for POSTS, expects 200 status code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POSTS returned a 405 status code when you attempt GET.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4" name="Google Shape;184;p22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00D2D"/>
              </a:buClr>
              <a:buSzPts val="2800"/>
              <a:buFont typeface="Calibri"/>
              <a:buChar char="●"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Video</a:t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900"/>
              <a:buFont typeface="Calibri"/>
              <a:buChar char="●"/>
            </a:pPr>
            <a:r>
              <a:rPr b="1" i="1" lang="en-US" sz="2900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TRY IT!!!</a:t>
            </a:r>
            <a:endParaRPr b="1" i="1" sz="2900" u="sng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900"/>
              <a:buFont typeface="Calibri"/>
              <a:buChar char="○"/>
            </a:pPr>
            <a:r>
              <a:rPr b="1" lang="en-US" sz="2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Website:</a:t>
            </a:r>
            <a:r>
              <a:rPr b="1" lang="en-US" sz="2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900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https://csundash.kyeou.xyz</a:t>
            </a:r>
            <a:endParaRPr b="1" sz="2900" u="sng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900"/>
              <a:buFont typeface="Calibri"/>
              <a:buChar char="○"/>
            </a:pPr>
            <a:r>
              <a:rPr b="1" lang="en-US" sz="2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API: </a:t>
            </a:r>
            <a:r>
              <a:rPr b="1" lang="en-US" sz="2900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https://api.kyeou.xyz</a:t>
            </a:r>
            <a:endParaRPr b="1" sz="2900" u="sng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92" name="Google Shape;192;p2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Future Developments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Maintain a higher degree of </a:t>
            </a: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synchronicity between the class schedules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a class gets canceled, there is no delete procedure in the crawler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Rate limiting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 its current state, it’s super easy to DDOS the entire application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Professor Ratings can be spammed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API can be easily flooded with requests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Allow users to create accounts to save schedules.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Would allow for a student to visualize more than one possible schedule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Would allow for a DPR-like viewing of progress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0" name="Google Shape;200;p24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Regrets/</a:t>
            </a: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Don’t couple your deployment strategy with the frameworks you use</a:t>
            </a:r>
            <a:endParaRPr b="1" sz="19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Made it hard to switch from Flask to FastAPI</a:t>
            </a:r>
            <a:endParaRPr b="1" sz="19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Don’t allow the terrible solution to work better than the better solution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Flask Request Handling: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request in Flask ties up a the worker that handles requests, limiting concurrent processing capabilities.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Connectivity: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non-redundant database setup lacked connection pooling.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Consequently, only one connection to the database could be maintained at a time.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Comparison: 5000 synchronous requests (Flask) vs. 5000 asynchronous requests (FastAPI)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synchronous approach outperformed the asynchronous method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FastAPI couldn’t even pass stress testing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a single maintained connection, synchronous requests benefited from consistent and focused database access.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8" name="Google Shape;208;p2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lang="en-US" sz="3800">
                <a:solidFill>
                  <a:srgbClr val="D00D2D"/>
                </a:solidFill>
              </a:rPr>
              <a:t>/A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0101"/>
            <a:ext cx="9144001" cy="3901713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st="19050">
              <a:srgbClr val="FFFFFF">
                <a:alpha val="62000"/>
              </a:srgbClr>
            </a:outerShdw>
            <a:reflection blurRad="0" dir="5400000" dist="38100" endA="0" endPos="30000" fadeDir="5400012" kx="0" rotWithShape="0" algn="bl" stA="61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7" name="Google Shape;77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79" name="Google Shape;79;p10"/>
          <p:cNvSpPr txBox="1"/>
          <p:nvPr>
            <p:ph idx="4" type="body"/>
          </p:nvPr>
        </p:nvSpPr>
        <p:spPr>
          <a:xfrm>
            <a:off x="984828" y="919676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The Situation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Solution</a:t>
            </a:r>
            <a:r>
              <a:rPr b="1" lang="en-US" sz="2100"/>
              <a:t> Definition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The Solution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Overview/Topology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Requirements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Testing 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App Demo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Regrets/</a:t>
            </a:r>
            <a:r>
              <a:rPr b="1" lang="en-US" sz="2100"/>
              <a:t>Lessons Learned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Q/A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5" name="Google Shape;85;p1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Situation</a:t>
            </a:r>
            <a:endParaRPr/>
          </a:p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259675" y="841825"/>
            <a:ext cx="85113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There </a:t>
            </a:r>
            <a:r>
              <a:rPr b="1" lang="en-US" sz="2200">
                <a:solidFill>
                  <a:srgbClr val="FFFFFF"/>
                </a:solidFill>
              </a:rPr>
              <a:t>exists</a:t>
            </a:r>
            <a:r>
              <a:rPr b="1" lang="en-US" sz="2200">
                <a:solidFill>
                  <a:srgbClr val="FFFFFF"/>
                </a:solidFill>
              </a:rPr>
              <a:t> too much information, in multiple locations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csun.edu (Faculty and Catalog information)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cmsweb.csun.edu (Registration portal)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CSUN Web Services 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Some information simply hard to come by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Most notably, faculty information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Char char="■"/>
            </a:pPr>
            <a:r>
              <a:rPr b="1" i="1" lang="en-US" sz="2200">
                <a:solidFill>
                  <a:srgbClr val="FFFF00"/>
                </a:solidFill>
              </a:rPr>
              <a:t>More on this later…</a:t>
            </a:r>
            <a:endParaRPr b="1" i="1"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There exists portions of information that conflict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/>
              <a:t>Catalog information (in Portal vs csun.edu) not consistent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Section information (i.e. enrollment count) differs in CSUN API and in the Registration Portal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3" name="Google Shape;93;p1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Situation - Example</a:t>
            </a:r>
            <a:endParaRPr/>
          </a:p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259675" y="841825"/>
            <a:ext cx="85113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For course COMP 610 - Data Structures and Algorithms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0" y="4342876"/>
            <a:ext cx="7958101" cy="15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225" y="2050025"/>
            <a:ext cx="67246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1083225" y="1604675"/>
            <a:ext cx="3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Registration Portal - Details Section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466500" y="3907675"/>
            <a:ext cx="3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catalog.csun.edu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5" name="Google Shape;105;p1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Solution </a:t>
            </a: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</p:txBody>
      </p:sp>
      <p:sp>
        <p:nvSpPr>
          <p:cNvPr id="107" name="Google Shape;107;p13"/>
          <p:cNvSpPr txBox="1"/>
          <p:nvPr>
            <p:ph idx="4" type="body"/>
          </p:nvPr>
        </p:nvSpPr>
        <p:spPr>
          <a:xfrm>
            <a:off x="858492" y="1587554"/>
            <a:ext cx="7174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Gather and centralize all the information of catalogs, professors, majors, and school rules/guidelines.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Establish a philosophy for what information is most accurate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3" name="Google Shape;113;p14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Solution</a:t>
            </a:r>
            <a:endParaRPr/>
          </a:p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259675" y="841825"/>
            <a:ext cx="85113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n-US" sz="2200">
                <a:solidFill>
                  <a:srgbClr val="FFFFFF"/>
                </a:solidFill>
              </a:rPr>
              <a:t>Crawl through each possible source of information 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n-US" sz="2200">
                <a:solidFill>
                  <a:srgbClr val="FFFFFF"/>
                </a:solidFill>
              </a:rPr>
              <a:t>Pipe it through a verification process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lphaLcPeriod"/>
            </a:pPr>
            <a:r>
              <a:rPr b="1" lang="en-US" sz="2200">
                <a:solidFill>
                  <a:srgbClr val="FFFF00"/>
                </a:solidFill>
              </a:rPr>
              <a:t>Any conflicting information is overridden by what is deemed most accurate</a:t>
            </a:r>
            <a:endParaRPr b="1" sz="2200">
              <a:solidFill>
                <a:srgbClr val="FFFF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lphaLcPeriod"/>
            </a:pPr>
            <a:r>
              <a:rPr b="1" lang="en-US" sz="2200">
                <a:solidFill>
                  <a:srgbClr val="FFFFFF"/>
                </a:solidFill>
              </a:rPr>
              <a:t>Any user facing material or “Point-of-Sale” is most accurate 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Registration Portal 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csun.edu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CSUN 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00"/>
                </a:solidFill>
              </a:rPr>
              <a:t>Reasoning: Any institution/entity </a:t>
            </a:r>
            <a:r>
              <a:rPr b="1" lang="en-US" sz="2200">
                <a:solidFill>
                  <a:srgbClr val="FFFF00"/>
                </a:solidFill>
              </a:rPr>
              <a:t>prioritizes</a:t>
            </a:r>
            <a:r>
              <a:rPr b="1" lang="en-US" sz="2200">
                <a:solidFill>
                  <a:srgbClr val="FFFF00"/>
                </a:solidFill>
              </a:rPr>
              <a:t> keeping information that the stakeholder (students) sees as accurate as possible</a:t>
            </a:r>
            <a:endParaRPr b="1" sz="2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1" name="Google Shape;121;p15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1" lang="en-US" sz="3600">
                <a:solidFill>
                  <a:srgbClr val="D00D2D"/>
                </a:solidFill>
              </a:rPr>
              <a:t>Overview/Topology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9509"/>
            <a:ext cx="8839204" cy="2274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53150" y="3409025"/>
            <a:ext cx="4487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Development Stack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UI/UX: ReactJS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Server: Flask (Python)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Database: MySQL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Data Crawler: Python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US">
                <a:solidFill>
                  <a:srgbClr val="FFFFFF"/>
                </a:solidFill>
              </a:rPr>
              <a:t>Web Scraping</a:t>
            </a:r>
            <a:r>
              <a:rPr lang="en-US">
                <a:solidFill>
                  <a:srgbClr val="FFFFFF"/>
                </a:solidFill>
              </a:rPr>
              <a:t>: Selenium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US">
                <a:solidFill>
                  <a:srgbClr val="FFFFFF"/>
                </a:solidFill>
              </a:rPr>
              <a:t>Scheduled using Python’s `schedule`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Automated Testing: Cypress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359650" y="3409025"/>
            <a:ext cx="441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Deployment </a:t>
            </a:r>
            <a:r>
              <a:rPr lang="en-US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Operating System: Ubuntu Server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Devops: Github Actions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Hosting: Nginx &amp; Digital Ocean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1" name="Google Shape;131;p16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Crawler - Registration Portal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Recorded sections offered for each class in each subject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Class #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Online Type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Enrollment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Count/Cap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Waitlist Count/Cap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Days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each course, records the course description 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details section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Only happened once during data aggregation, not on schedule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Selenium Webdriver in Python to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web scrape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*sections* on a schedule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On our Ubuntu Server machine, created a service that is the python crawler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crawler uses the “schedule” library in Python that runs webscraper for the class schedule every night at midnight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schedule was changed to weekly after the drop date as things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don't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change much afterwards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784500" y="1600"/>
            <a:ext cx="781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Crawler - csun.edu/CSUN API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Cross referenced between the two for catalogs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university-wide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Specifically needed csun.edu for…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Accurate titles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Course description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During the initial Data Aggregation phase, the catalog was gathered from the CSUN API.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 said API, some titles were short handed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API also used to source information about Faculty from each department</a:t>
            </a:r>
            <a:endParaRPr b="1"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Was easier and less computationally expensive to do with simple HTTP GET requests</a:t>
            </a:r>
            <a:endParaRPr b="1"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Web Scraping required a traversal of 3 pages </a:t>
            </a:r>
            <a:endParaRPr b="1"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For each department</a:t>
            </a:r>
            <a:endParaRPr b="1"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For each professor</a:t>
            </a:r>
            <a:endParaRPr b="1"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The “Faculty Application” Link</a:t>
            </a:r>
            <a:endParaRPr b="1"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925" y="2827650"/>
            <a:ext cx="2670900" cy="1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800" y="2827649"/>
            <a:ext cx="4491675" cy="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