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58" r:id="rId8"/>
    <p:sldId id="265" r:id="rId9"/>
    <p:sldId id="259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5259687" y="1758950"/>
            <a:ext cx="5787426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4" name="矩形 3"/>
          <p:cNvSpPr/>
          <p:nvPr/>
        </p:nvSpPr>
        <p:spPr>
          <a:xfrm>
            <a:off x="2952206" y="3461657"/>
            <a:ext cx="862148" cy="28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32560" y="4502333"/>
            <a:ext cx="862148" cy="161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CB61B-CE4E-4C03-864A-E1264631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1E76E0-E044-4D9B-A778-A15CBAFB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C5EF2-45A2-4D1B-9050-807C7A6E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B9477CB-6DA5-4D44-8994-017C0F5A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70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657B3-2084-4789-B03C-06BAAAC5E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21C94A-CE90-439F-B13F-00993248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74FFF-5D9A-433C-AE48-389EB2F6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F6E-8786-4A3B-B768-0BEFA5CFE26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999A3-65C1-43CF-80B8-332E8EC0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7BD4F-3B6F-498C-8D35-762BE85A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A75-24EE-44CA-9E06-D5F5F687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7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0E339-F3DE-4C58-85CC-C07AA040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34045-2462-4C26-BB18-5794C36C5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54919B-9A05-46DD-A0D8-B95DE7D1A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FA0A4-2A16-4D87-90F0-69D5A4B6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2F6E-8786-4A3B-B768-0BEFA5CFE266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DD6A3-6D6E-4F9E-B47C-9FF5046F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D8150-3824-4F22-9574-98ECAAC0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A75-24EE-44CA-9E06-D5F5F6876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4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3" r:id="rId5"/>
    <p:sldLayoutId id="2147483661" r:id="rId6"/>
    <p:sldLayoutId id="2147483665" r:id="rId7"/>
    <p:sldLayoutId id="2147483666" r:id="rId8"/>
    <p:sldLayoutId id="2147483667" r:id="rId9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65A9DB42-8D62-4AE9-9C38-268D9D2DF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09D0BB-AA20-4EA4-8EA6-C91718710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中盟智能制造改进方案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D9D72-3768-40ED-ADBD-DBCA4577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7DDC6A-7DA1-4FB1-AFC1-C83B546B25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4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29F00-8992-4417-823E-2E87E978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D56A9-9FF9-473D-89C6-B9835E5B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A75-24EE-44CA-9E06-D5F5F68766C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CE7E1C1-C81A-4A2A-9446-8B6E1876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新厂房布局构思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BAB412-1AB2-4544-AFD1-D07CC29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50" y="1328723"/>
            <a:ext cx="8327300" cy="42005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528CBBB-E3E7-4CC1-A48E-F15546C908EE}"/>
              </a:ext>
            </a:extLst>
          </p:cNvPr>
          <p:cNvSpPr txBox="1"/>
          <p:nvPr/>
        </p:nvSpPr>
        <p:spPr>
          <a:xfrm>
            <a:off x="2740024" y="49773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办公区</a:t>
            </a:r>
          </a:p>
        </p:txBody>
      </p:sp>
    </p:spTree>
    <p:extLst>
      <p:ext uri="{BB962C8B-B14F-4D97-AF65-F5344CB8AC3E}">
        <p14:creationId xmlns:p14="http://schemas.microsoft.com/office/powerpoint/2010/main" val="348132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9777C-AD89-4638-90CC-49DEF0EA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E0592-A9B8-465D-951A-C9FE7A4E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528997"/>
            <a:ext cx="10850563" cy="461462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战略层面：着眼长期效益，培养智造意识</a:t>
            </a:r>
            <a:endParaRPr lang="en-US" altLang="zh-CN" sz="2400" dirty="0"/>
          </a:p>
          <a:p>
            <a:pPr lvl="1"/>
            <a:r>
              <a:rPr lang="zh-CN" altLang="en-US" sz="2200" dirty="0"/>
              <a:t>认清人力的发展趋势，转换以人力为主解决问题的思路</a:t>
            </a:r>
            <a:endParaRPr lang="en-US" altLang="zh-CN" sz="2200" dirty="0"/>
          </a:p>
          <a:p>
            <a:pPr lvl="1"/>
            <a:r>
              <a:rPr lang="zh-CN" altLang="en-US" sz="2200" dirty="0"/>
              <a:t>培养数据意识</a:t>
            </a:r>
            <a:endParaRPr lang="en-US" altLang="zh-CN" sz="2200" dirty="0"/>
          </a:p>
          <a:p>
            <a:pPr lvl="1"/>
            <a:r>
              <a:rPr lang="zh-CN" altLang="en-US" sz="2200" dirty="0"/>
              <a:t>人工智能</a:t>
            </a:r>
            <a:r>
              <a:rPr lang="en-US" altLang="zh-CN" sz="2200" dirty="0"/>
              <a:t>+</a:t>
            </a:r>
            <a:r>
              <a:rPr lang="zh-CN" altLang="en-US" sz="2200" dirty="0"/>
              <a:t>精益</a:t>
            </a:r>
            <a:endParaRPr lang="en-US" altLang="zh-CN" sz="2200" dirty="0"/>
          </a:p>
          <a:p>
            <a:pPr marL="457177" lvl="1" indent="0">
              <a:buNone/>
            </a:pPr>
            <a:endParaRPr lang="en-US" altLang="zh-CN" sz="2200" dirty="0"/>
          </a:p>
          <a:p>
            <a:r>
              <a:rPr lang="zh-CN" altLang="en-US" sz="2400" dirty="0"/>
              <a:t>战术层面：基于现场勘察的生产实践定制开发</a:t>
            </a:r>
            <a:endParaRPr lang="en-US" altLang="zh-CN" sz="2400" dirty="0"/>
          </a:p>
          <a:p>
            <a:pPr lvl="1"/>
            <a:r>
              <a:rPr lang="zh-CN" altLang="en-US" sz="2200" dirty="0"/>
              <a:t>现场充分模拟论证</a:t>
            </a:r>
            <a:endParaRPr lang="en-US" altLang="zh-CN" sz="2200" dirty="0"/>
          </a:p>
          <a:p>
            <a:pPr lvl="1"/>
            <a:r>
              <a:rPr lang="zh-CN" altLang="en-US" sz="2200" dirty="0"/>
              <a:t>方案保持自主知识产权</a:t>
            </a:r>
            <a:endParaRPr lang="en-US" altLang="zh-CN" sz="2200" dirty="0"/>
          </a:p>
          <a:p>
            <a:pPr lvl="1"/>
            <a:r>
              <a:rPr lang="zh-CN" altLang="en-US" sz="2200" dirty="0"/>
              <a:t>外采设备组件，自行开发应用软件</a:t>
            </a:r>
            <a:endParaRPr lang="en-US" altLang="zh-CN" sz="2200" dirty="0"/>
          </a:p>
          <a:p>
            <a:pPr lvl="1"/>
            <a:r>
              <a:rPr lang="zh-CN" altLang="en-US" sz="2200" dirty="0"/>
              <a:t>步步为盈，切实做好财务规划，以直接盈利为纲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61035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7E632-E046-447F-8F63-7001C76A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：监控委外品与成品库存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381D66-A094-478A-AE90-B0CF424D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9213"/>
            <a:ext cx="5181600" cy="4977750"/>
          </a:xfrm>
        </p:spPr>
        <p:txBody>
          <a:bodyPr>
            <a:normAutofit/>
          </a:bodyPr>
          <a:lstStyle/>
          <a:p>
            <a:r>
              <a:rPr lang="zh-CN" altLang="en-US" sz="1600" b="1" dirty="0"/>
              <a:t>主要实施内容</a:t>
            </a:r>
            <a:endParaRPr lang="en-US" altLang="zh-CN" sz="1600" b="1" dirty="0"/>
          </a:p>
          <a:p>
            <a:pPr lvl="1"/>
            <a:r>
              <a:rPr lang="zh-CN" altLang="en-US" sz="1400" dirty="0"/>
              <a:t>对委外中间料（未除柄的塑料草与底板）进行称重入库操作</a:t>
            </a:r>
            <a:endParaRPr lang="en-US" altLang="zh-CN" sz="1400" dirty="0"/>
          </a:p>
          <a:p>
            <a:pPr lvl="1"/>
            <a:r>
              <a:rPr lang="zh-CN" altLang="en-US" sz="1400" dirty="0"/>
              <a:t>对于委外人员来领料时，记录领料的种类与重量、发放二维码并进行出库操作</a:t>
            </a:r>
            <a:endParaRPr lang="en-US" altLang="zh-CN" sz="1400" dirty="0"/>
          </a:p>
          <a:p>
            <a:pPr lvl="1"/>
            <a:r>
              <a:rPr lang="zh-CN" altLang="en-US" sz="1400" dirty="0"/>
              <a:t>委外人员完成任务并且交还成品时，对成品进行成品称重入库操作（标记为待包装），对废料（塑料柄）称重后用二维码标识后回收入库</a:t>
            </a:r>
            <a:endParaRPr lang="en-US" altLang="zh-CN" sz="1400" dirty="0"/>
          </a:p>
          <a:p>
            <a:pPr lvl="1"/>
            <a:r>
              <a:rPr lang="zh-CN" altLang="en-US" sz="1400" dirty="0"/>
              <a:t>若产品无需委外生产，则直接将车间产品称重入库</a:t>
            </a:r>
            <a:endParaRPr lang="en-US" altLang="zh-CN" sz="1400" dirty="0"/>
          </a:p>
          <a:p>
            <a:pPr lvl="1"/>
            <a:r>
              <a:rPr lang="zh-CN" altLang="en-US" sz="1400" dirty="0"/>
              <a:t>根据订单对成品进行质检和包装，按批次包装后标记为（已包装）</a:t>
            </a:r>
            <a:endParaRPr lang="en-US" altLang="zh-CN" sz="1400" dirty="0"/>
          </a:p>
          <a:p>
            <a:pPr lvl="1"/>
            <a:r>
              <a:rPr lang="zh-CN" altLang="en-US" sz="1400" dirty="0"/>
              <a:t>对接</a:t>
            </a:r>
            <a:r>
              <a:rPr lang="en-US" altLang="zh-CN" sz="1400" dirty="0"/>
              <a:t>ERP</a:t>
            </a:r>
            <a:r>
              <a:rPr lang="zh-CN" altLang="en-US" sz="1400" dirty="0"/>
              <a:t>系统，实现实时上报订单完成信息，安排发货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b="1" dirty="0"/>
              <a:t>次要实施内容</a:t>
            </a:r>
            <a:endParaRPr lang="en-US" altLang="zh-CN" sz="1600" b="1" dirty="0"/>
          </a:p>
          <a:p>
            <a:pPr lvl="1"/>
            <a:r>
              <a:rPr lang="zh-CN" altLang="en-US" sz="1400" dirty="0"/>
              <a:t>对委外人员建立外包追踪管理体系，酬劳在线发放，对生产质量一贯较好的外包人员可实现奖励机制</a:t>
            </a:r>
            <a:endParaRPr lang="en-US" altLang="zh-CN" sz="1400" dirty="0"/>
          </a:p>
          <a:p>
            <a:pPr lvl="1"/>
            <a:r>
              <a:rPr lang="zh-CN" altLang="en-US" sz="1400" dirty="0"/>
              <a:t>废料作为原料一种，可考虑引入物流框</a:t>
            </a:r>
            <a:r>
              <a:rPr lang="en-US" altLang="zh-CN" sz="1400" dirty="0"/>
              <a:t>+</a:t>
            </a:r>
            <a:r>
              <a:rPr lang="zh-CN" altLang="en-US" sz="1400" dirty="0"/>
              <a:t>可擦写</a:t>
            </a:r>
            <a:r>
              <a:rPr lang="en-US" altLang="zh-CN" sz="1400" dirty="0"/>
              <a:t>RFID</a:t>
            </a:r>
          </a:p>
          <a:p>
            <a:pPr lvl="1"/>
            <a:r>
              <a:rPr lang="zh-CN" altLang="en-US" sz="1400" dirty="0"/>
              <a:t>仓库安装订单看板，实时从</a:t>
            </a:r>
            <a:r>
              <a:rPr lang="en-US" altLang="zh-CN" sz="1400" dirty="0"/>
              <a:t>ERP</a:t>
            </a:r>
            <a:r>
              <a:rPr lang="zh-CN" altLang="en-US" sz="1400" dirty="0"/>
              <a:t>系统中拉取显示当前需要完成的订单信息</a:t>
            </a:r>
            <a:endParaRPr lang="en-US" altLang="zh-CN" sz="14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8BF9450-440C-4769-8871-4C7B72174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9213"/>
            <a:ext cx="5181600" cy="4977750"/>
          </a:xfrm>
        </p:spPr>
        <p:txBody>
          <a:bodyPr>
            <a:normAutofit/>
          </a:bodyPr>
          <a:lstStyle/>
          <a:p>
            <a:r>
              <a:rPr lang="zh-CN" altLang="en-US" sz="1600" b="1" dirty="0"/>
              <a:t>预计成效</a:t>
            </a:r>
            <a:endParaRPr lang="en-US" altLang="zh-CN" sz="1600" b="1" dirty="0"/>
          </a:p>
          <a:p>
            <a:pPr lvl="1"/>
            <a:r>
              <a:rPr lang="zh-CN" altLang="en-US" sz="1400" dirty="0"/>
              <a:t>对委外人员的工作量与工作完成质量有明确的追踪</a:t>
            </a:r>
            <a:endParaRPr lang="en-US" altLang="zh-CN" sz="1400" dirty="0"/>
          </a:p>
          <a:p>
            <a:pPr lvl="1"/>
            <a:r>
              <a:rPr lang="zh-CN" altLang="en-US" sz="1400" dirty="0"/>
              <a:t>实现以下四类物料的跟踪管理</a:t>
            </a:r>
            <a:endParaRPr lang="en-US" altLang="zh-CN" sz="1400" dirty="0"/>
          </a:p>
          <a:p>
            <a:pPr lvl="2"/>
            <a:r>
              <a:rPr lang="zh-CN" altLang="en-US" sz="1200" dirty="0"/>
              <a:t>车间生产流程完成后的中间料（未除柄的塑料草与底板）</a:t>
            </a:r>
            <a:endParaRPr lang="en-US" altLang="zh-CN" sz="1200" dirty="0"/>
          </a:p>
          <a:p>
            <a:pPr lvl="2"/>
            <a:r>
              <a:rPr lang="zh-CN" altLang="en-US" sz="1200" dirty="0"/>
              <a:t>委外生产完成后交还的待包装成品</a:t>
            </a:r>
            <a:endParaRPr lang="en-US" altLang="zh-CN" sz="1200" dirty="0"/>
          </a:p>
          <a:p>
            <a:pPr lvl="2"/>
            <a:r>
              <a:rPr lang="zh-CN" altLang="en-US" sz="1200" dirty="0"/>
              <a:t>库存成品</a:t>
            </a:r>
            <a:endParaRPr lang="en-US" altLang="zh-CN" sz="1200" dirty="0"/>
          </a:p>
          <a:p>
            <a:pPr lvl="2"/>
            <a:r>
              <a:rPr lang="zh-CN" altLang="en-US" sz="1200" dirty="0"/>
              <a:t>废料（塑料柄）</a:t>
            </a:r>
            <a:endParaRPr lang="en-US" altLang="zh-CN" sz="1200" dirty="0"/>
          </a:p>
          <a:p>
            <a:pPr lvl="2"/>
            <a:endParaRPr lang="en-US" altLang="zh-CN" sz="1200" dirty="0"/>
          </a:p>
          <a:p>
            <a:r>
              <a:rPr lang="zh-CN" altLang="en-US" sz="1600" b="1" dirty="0"/>
              <a:t>实施考量</a:t>
            </a:r>
            <a:endParaRPr lang="en-US" altLang="zh-CN" sz="1600" b="1" dirty="0"/>
          </a:p>
          <a:p>
            <a:pPr lvl="1"/>
            <a:r>
              <a:rPr lang="zh-CN" altLang="en-US" sz="1400" dirty="0"/>
              <a:t>对车间生产无影响，不改造车间</a:t>
            </a:r>
            <a:endParaRPr lang="en-US" altLang="zh-CN" sz="1400" dirty="0"/>
          </a:p>
          <a:p>
            <a:pPr lvl="1"/>
            <a:r>
              <a:rPr lang="zh-CN" altLang="en-US" sz="1400" dirty="0"/>
              <a:t>为销售提供成品在库数量和订单完成进度、为成本控制提供库存占用数据和外包成本数据</a:t>
            </a:r>
            <a:endParaRPr lang="en-US" altLang="zh-CN" sz="1400" dirty="0"/>
          </a:p>
          <a:p>
            <a:pPr lvl="1"/>
            <a:r>
              <a:rPr lang="zh-CN" altLang="en-US" sz="1400" dirty="0"/>
              <a:t>利用二维码打印即可实现主要实施内容，前期投入成本低</a:t>
            </a:r>
            <a:endParaRPr lang="en-US" altLang="zh-CN" sz="16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1341" y="456412"/>
            <a:ext cx="705702" cy="1306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新峰车间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43029" y="456413"/>
            <a:ext cx="705701" cy="1306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新峰仓库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71340" y="338578"/>
            <a:ext cx="2573517" cy="1027523"/>
            <a:chOff x="1923066" y="386498"/>
            <a:chExt cx="2545237" cy="1036949"/>
          </a:xfrm>
        </p:grpSpPr>
        <p:sp>
          <p:nvSpPr>
            <p:cNvPr id="6" name="空心弧 5"/>
            <p:cNvSpPr/>
            <p:nvPr/>
          </p:nvSpPr>
          <p:spPr>
            <a:xfrm>
              <a:off x="3384222" y="386498"/>
              <a:ext cx="1084081" cy="1036949"/>
            </a:xfrm>
            <a:prstGeom prst="blockArc">
              <a:avLst>
                <a:gd name="adj1" fmla="val 16290448"/>
                <a:gd name="adj2" fmla="val 102594"/>
                <a:gd name="adj3" fmla="val 8106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23066" y="386498"/>
              <a:ext cx="2007909" cy="848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2960017" y="852339"/>
            <a:ext cx="84841" cy="5354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24487" y="2450969"/>
            <a:ext cx="754144" cy="174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格美</a:t>
            </a:r>
            <a:endParaRPr lang="en-US" altLang="zh-CN" dirty="0"/>
          </a:p>
          <a:p>
            <a:pPr algn="ctr"/>
            <a:r>
              <a:rPr lang="zh-CN" altLang="en-US" dirty="0"/>
              <a:t>车间</a:t>
            </a:r>
          </a:p>
        </p:txBody>
      </p:sp>
      <p:sp>
        <p:nvSpPr>
          <p:cNvPr id="11" name="矩形 10"/>
          <p:cNvSpPr/>
          <p:nvPr/>
        </p:nvSpPr>
        <p:spPr>
          <a:xfrm>
            <a:off x="2273413" y="343291"/>
            <a:ext cx="2736704" cy="84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60017" y="5491897"/>
            <a:ext cx="2736704" cy="84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16546" y="501191"/>
            <a:ext cx="1163424" cy="79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发货库</a:t>
            </a:r>
          </a:p>
        </p:txBody>
      </p:sp>
      <p:sp>
        <p:nvSpPr>
          <p:cNvPr id="14" name="矩形 13"/>
          <p:cNvSpPr/>
          <p:nvPr/>
        </p:nvSpPr>
        <p:spPr>
          <a:xfrm>
            <a:off x="3736347" y="4861872"/>
            <a:ext cx="1243624" cy="56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新峰外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303369" y="501191"/>
            <a:ext cx="2864591" cy="4883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400" dirty="0"/>
              <a:t>原料配比，搅拌</a:t>
            </a:r>
            <a:endParaRPr lang="en-US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/>
              <a:t>色料生产</a:t>
            </a:r>
            <a:endParaRPr lang="en-US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/>
              <a:t>压模生产叶子</a:t>
            </a:r>
            <a:endParaRPr lang="en-US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/>
              <a:t>底板生产</a:t>
            </a:r>
            <a:endParaRPr lang="en-US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/>
              <a:t>叶子转移仓库</a:t>
            </a:r>
            <a:endParaRPr lang="en-US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/>
              <a:t>底板</a:t>
            </a:r>
            <a:r>
              <a:rPr lang="en-US" altLang="zh-CN" sz="1400" dirty="0"/>
              <a:t>+</a:t>
            </a:r>
            <a:r>
              <a:rPr lang="zh-CN" altLang="en-US" sz="1400" dirty="0"/>
              <a:t>叶子委外发货</a:t>
            </a:r>
            <a:endParaRPr lang="en-US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/>
              <a:t>委外品回收仓储</a:t>
            </a:r>
            <a:endParaRPr lang="en-US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/>
              <a:t>质检包装</a:t>
            </a:r>
            <a:endParaRPr lang="en-US" altLang="zh-CN" sz="1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/>
              <a:t>成品发货</a:t>
            </a:r>
          </a:p>
        </p:txBody>
      </p:sp>
      <p:sp>
        <p:nvSpPr>
          <p:cNvPr id="21" name="椭圆 20"/>
          <p:cNvSpPr/>
          <p:nvPr/>
        </p:nvSpPr>
        <p:spPr>
          <a:xfrm>
            <a:off x="1845060" y="1285239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７</a:t>
            </a:r>
            <a:endParaRPr lang="zh-CN" altLang="en-US" b="1" dirty="0"/>
          </a:p>
        </p:txBody>
      </p:sp>
      <p:sp>
        <p:nvSpPr>
          <p:cNvPr id="22" name="椭圆 21"/>
          <p:cNvSpPr/>
          <p:nvPr/>
        </p:nvSpPr>
        <p:spPr>
          <a:xfrm>
            <a:off x="1845060" y="690603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６</a:t>
            </a:r>
            <a:endParaRPr lang="zh-CN" altLang="en-US" b="1" dirty="0"/>
          </a:p>
        </p:txBody>
      </p:sp>
      <p:sp>
        <p:nvSpPr>
          <p:cNvPr id="23" name="椭圆 22"/>
          <p:cNvSpPr/>
          <p:nvPr/>
        </p:nvSpPr>
        <p:spPr>
          <a:xfrm>
            <a:off x="1845060" y="120677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zh-CN" altLang="en-US" b="1" dirty="0"/>
          </a:p>
        </p:txBody>
      </p:sp>
      <p:sp>
        <p:nvSpPr>
          <p:cNvPr id="24" name="椭圆 23"/>
          <p:cNvSpPr/>
          <p:nvPr/>
        </p:nvSpPr>
        <p:spPr>
          <a:xfrm>
            <a:off x="405355" y="68578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zh-CN" altLang="en-US" b="1" dirty="0"/>
          </a:p>
        </p:txBody>
      </p:sp>
      <p:sp>
        <p:nvSpPr>
          <p:cNvPr id="25" name="椭圆 24"/>
          <p:cNvSpPr/>
          <p:nvPr/>
        </p:nvSpPr>
        <p:spPr>
          <a:xfrm>
            <a:off x="1669457" y="3551936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３</a:t>
            </a:r>
            <a:endParaRPr lang="zh-CN" altLang="en-US" b="1" dirty="0"/>
          </a:p>
        </p:txBody>
      </p:sp>
      <p:sp>
        <p:nvSpPr>
          <p:cNvPr id="26" name="椭圆 25"/>
          <p:cNvSpPr/>
          <p:nvPr/>
        </p:nvSpPr>
        <p:spPr>
          <a:xfrm>
            <a:off x="1669457" y="3001411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b="1" dirty="0"/>
          </a:p>
        </p:txBody>
      </p:sp>
      <p:sp>
        <p:nvSpPr>
          <p:cNvPr id="27" name="椭圆 26"/>
          <p:cNvSpPr/>
          <p:nvPr/>
        </p:nvSpPr>
        <p:spPr>
          <a:xfrm>
            <a:off x="1674640" y="2442010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b="1" dirty="0"/>
          </a:p>
        </p:txBody>
      </p:sp>
      <p:sp>
        <p:nvSpPr>
          <p:cNvPr id="28" name="椭圆 27"/>
          <p:cNvSpPr/>
          <p:nvPr/>
        </p:nvSpPr>
        <p:spPr>
          <a:xfrm>
            <a:off x="2401058" y="687336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9</a:t>
            </a:r>
            <a:endParaRPr lang="zh-CN" altLang="en-US" b="1" dirty="0"/>
          </a:p>
        </p:txBody>
      </p:sp>
      <p:sp>
        <p:nvSpPr>
          <p:cNvPr id="29" name="椭圆 28"/>
          <p:cNvSpPr/>
          <p:nvPr/>
        </p:nvSpPr>
        <p:spPr>
          <a:xfrm>
            <a:off x="2407160" y="120677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８</a:t>
            </a:r>
            <a:endParaRPr lang="zh-CN" altLang="en-US" b="1" dirty="0"/>
          </a:p>
        </p:txBody>
      </p:sp>
      <p:sp>
        <p:nvSpPr>
          <p:cNvPr id="31" name="椭圆 30"/>
          <p:cNvSpPr/>
          <p:nvPr/>
        </p:nvSpPr>
        <p:spPr>
          <a:xfrm>
            <a:off x="4788718" y="5359489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9a</a:t>
            </a:r>
            <a:endParaRPr lang="zh-CN" altLang="en-US" sz="1400" b="1" dirty="0"/>
          </a:p>
        </p:txBody>
      </p:sp>
      <p:sp>
        <p:nvSpPr>
          <p:cNvPr id="33" name="椭圆 32"/>
          <p:cNvSpPr/>
          <p:nvPr/>
        </p:nvSpPr>
        <p:spPr>
          <a:xfrm>
            <a:off x="4208098" y="5359489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8a</a:t>
            </a:r>
            <a:endParaRPr lang="zh-CN" altLang="en-US" sz="1400" b="1" dirty="0"/>
          </a:p>
        </p:txBody>
      </p:sp>
      <p:sp>
        <p:nvSpPr>
          <p:cNvPr id="34" name="椭圆 33"/>
          <p:cNvSpPr/>
          <p:nvPr/>
        </p:nvSpPr>
        <p:spPr>
          <a:xfrm>
            <a:off x="3627478" y="5359489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7a</a:t>
            </a:r>
            <a:endParaRPr lang="zh-CN" altLang="en-US" sz="1400" b="1" dirty="0"/>
          </a:p>
        </p:txBody>
      </p:sp>
      <p:sp>
        <p:nvSpPr>
          <p:cNvPr id="35" name="内容占位符 2"/>
          <p:cNvSpPr txBox="1">
            <a:spLocks/>
          </p:cNvSpPr>
          <p:nvPr/>
        </p:nvSpPr>
        <p:spPr>
          <a:xfrm>
            <a:off x="8955232" y="2405436"/>
            <a:ext cx="2864591" cy="12333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/>
              <a:t>7a. </a:t>
            </a:r>
            <a:r>
              <a:rPr lang="zh-CN" altLang="en-US" sz="1400" dirty="0"/>
              <a:t>特品委外品回收仓储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8a. </a:t>
            </a:r>
            <a:r>
              <a:rPr lang="zh-CN" altLang="en-US" sz="1400" dirty="0"/>
              <a:t>特品质检包装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9a. </a:t>
            </a:r>
            <a:r>
              <a:rPr lang="zh-CN" altLang="en-US" sz="1400" dirty="0"/>
              <a:t>特品成品发货</a:t>
            </a: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6303369" y="3934458"/>
            <a:ext cx="5516454" cy="27868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改造内容：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5. </a:t>
            </a:r>
            <a:r>
              <a:rPr lang="zh-CN" altLang="en-US" sz="1600" dirty="0"/>
              <a:t>叶子转移仓库时，进行分类、称重、入库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6. </a:t>
            </a:r>
            <a:r>
              <a:rPr lang="zh-CN" altLang="en-US" sz="1600" dirty="0"/>
              <a:t>底板</a:t>
            </a:r>
            <a:r>
              <a:rPr lang="en-US" altLang="zh-CN" sz="1600" dirty="0"/>
              <a:t>+</a:t>
            </a:r>
            <a:r>
              <a:rPr lang="zh-CN" altLang="en-US" sz="1600" dirty="0"/>
              <a:t>叶子委外发货时，根据订单生成二维码，称重关联后进行出库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7. 7a </a:t>
            </a:r>
            <a:r>
              <a:rPr lang="zh-CN" altLang="en-US" sz="1600" dirty="0"/>
              <a:t>回收时，扫描二维码即可知道交还的货品属于哪一个仓库，进行快速入库处理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8. 8a </a:t>
            </a:r>
            <a:r>
              <a:rPr lang="zh-CN" altLang="en-US" sz="1600" dirty="0"/>
              <a:t>执行质检与包装流程，通过二维码进行责任追溯或者确认质量良好，核实后系统发放质检尾款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9. 9a </a:t>
            </a:r>
            <a:r>
              <a:rPr lang="zh-CN" altLang="en-US" sz="1600" dirty="0"/>
              <a:t>发货时，操作</a:t>
            </a:r>
            <a:r>
              <a:rPr lang="en-US" altLang="zh-CN" sz="1600" dirty="0"/>
              <a:t>ERP</a:t>
            </a:r>
            <a:r>
              <a:rPr lang="zh-CN" altLang="en-US" sz="1600" dirty="0"/>
              <a:t>系统中的订单完成订单发货</a:t>
            </a:r>
          </a:p>
        </p:txBody>
      </p:sp>
      <p:sp>
        <p:nvSpPr>
          <p:cNvPr id="2" name="五角星 1"/>
          <p:cNvSpPr/>
          <p:nvPr/>
        </p:nvSpPr>
        <p:spPr>
          <a:xfrm>
            <a:off x="1720652" y="26676"/>
            <a:ext cx="360000" cy="360000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五角星 36"/>
          <p:cNvSpPr/>
          <p:nvPr/>
        </p:nvSpPr>
        <p:spPr>
          <a:xfrm>
            <a:off x="1720652" y="603283"/>
            <a:ext cx="360000" cy="360000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角星 37"/>
          <p:cNvSpPr/>
          <p:nvPr/>
        </p:nvSpPr>
        <p:spPr>
          <a:xfrm>
            <a:off x="2257980" y="37672"/>
            <a:ext cx="360000" cy="360000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角星 38"/>
          <p:cNvSpPr/>
          <p:nvPr/>
        </p:nvSpPr>
        <p:spPr>
          <a:xfrm>
            <a:off x="2259550" y="614279"/>
            <a:ext cx="360000" cy="360000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角星 39"/>
          <p:cNvSpPr/>
          <p:nvPr/>
        </p:nvSpPr>
        <p:spPr>
          <a:xfrm>
            <a:off x="1720652" y="1219166"/>
            <a:ext cx="360000" cy="360000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五角星 40"/>
          <p:cNvSpPr/>
          <p:nvPr/>
        </p:nvSpPr>
        <p:spPr>
          <a:xfrm>
            <a:off x="3542430" y="5232958"/>
            <a:ext cx="360000" cy="360000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五角星 41"/>
          <p:cNvSpPr/>
          <p:nvPr/>
        </p:nvSpPr>
        <p:spPr>
          <a:xfrm>
            <a:off x="4079758" y="5243954"/>
            <a:ext cx="360000" cy="360000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五角星 42"/>
          <p:cNvSpPr/>
          <p:nvPr/>
        </p:nvSpPr>
        <p:spPr>
          <a:xfrm>
            <a:off x="4649177" y="5243954"/>
            <a:ext cx="360000" cy="360000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7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1341" y="456412"/>
            <a:ext cx="705702" cy="1306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新峰车间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43029" y="456413"/>
            <a:ext cx="705701" cy="1306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新峰仓库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71340" y="338578"/>
            <a:ext cx="2573517" cy="1027523"/>
            <a:chOff x="1923066" y="386498"/>
            <a:chExt cx="2545237" cy="103694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空心弧 5"/>
            <p:cNvSpPr/>
            <p:nvPr/>
          </p:nvSpPr>
          <p:spPr>
            <a:xfrm>
              <a:off x="3384222" y="386498"/>
              <a:ext cx="1084081" cy="1036949"/>
            </a:xfrm>
            <a:prstGeom prst="blockArc">
              <a:avLst>
                <a:gd name="adj1" fmla="val 16290448"/>
                <a:gd name="adj2" fmla="val 102594"/>
                <a:gd name="adj3" fmla="val 8106"/>
              </a:avLst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23066" y="386498"/>
              <a:ext cx="2007909" cy="84842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2960017" y="852339"/>
            <a:ext cx="84841" cy="5354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24487" y="2450969"/>
            <a:ext cx="754144" cy="174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格美</a:t>
            </a:r>
            <a:endParaRPr lang="en-US" altLang="zh-CN" dirty="0"/>
          </a:p>
          <a:p>
            <a:pPr algn="ctr"/>
            <a:r>
              <a:rPr lang="zh-CN" altLang="en-US" dirty="0"/>
              <a:t>车间</a:t>
            </a:r>
          </a:p>
        </p:txBody>
      </p:sp>
      <p:sp>
        <p:nvSpPr>
          <p:cNvPr id="11" name="矩形 10"/>
          <p:cNvSpPr/>
          <p:nvPr/>
        </p:nvSpPr>
        <p:spPr>
          <a:xfrm>
            <a:off x="2273413" y="343291"/>
            <a:ext cx="2736704" cy="84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60017" y="5491897"/>
            <a:ext cx="2736704" cy="84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16546" y="501191"/>
            <a:ext cx="1163424" cy="79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发货库</a:t>
            </a:r>
          </a:p>
        </p:txBody>
      </p:sp>
      <p:sp>
        <p:nvSpPr>
          <p:cNvPr id="14" name="矩形 13"/>
          <p:cNvSpPr/>
          <p:nvPr/>
        </p:nvSpPr>
        <p:spPr>
          <a:xfrm>
            <a:off x="3736347" y="4861872"/>
            <a:ext cx="1243624" cy="56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新峰外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407064" y="540034"/>
            <a:ext cx="4095161" cy="4883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800" dirty="0"/>
              <a:t>涤纶布原料折叠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/>
              <a:t>涤纶布叶子裁切定型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/>
              <a:t>压色骨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/>
              <a:t>委外发货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/>
              <a:t>布叶回收仓储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/>
              <a:t>质检包装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1800" dirty="0"/>
              <a:t>订单发货</a:t>
            </a:r>
          </a:p>
        </p:txBody>
      </p:sp>
      <p:sp>
        <p:nvSpPr>
          <p:cNvPr id="21" name="椭圆 20"/>
          <p:cNvSpPr/>
          <p:nvPr/>
        </p:nvSpPr>
        <p:spPr>
          <a:xfrm>
            <a:off x="4557928" y="1050300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７</a:t>
            </a:r>
            <a:endParaRPr lang="zh-CN" altLang="en-US" b="1" dirty="0"/>
          </a:p>
        </p:txBody>
      </p:sp>
      <p:sp>
        <p:nvSpPr>
          <p:cNvPr id="22" name="椭圆 21"/>
          <p:cNvSpPr/>
          <p:nvPr/>
        </p:nvSpPr>
        <p:spPr>
          <a:xfrm>
            <a:off x="4017928" y="1050300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６</a:t>
            </a:r>
            <a:endParaRPr lang="zh-CN" altLang="en-US" b="1" dirty="0"/>
          </a:p>
        </p:txBody>
      </p:sp>
      <p:sp>
        <p:nvSpPr>
          <p:cNvPr id="23" name="椭圆 22"/>
          <p:cNvSpPr/>
          <p:nvPr/>
        </p:nvSpPr>
        <p:spPr>
          <a:xfrm>
            <a:off x="3477928" y="1023043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zh-CN" altLang="en-US" b="1" dirty="0"/>
          </a:p>
        </p:txBody>
      </p:sp>
      <p:sp>
        <p:nvSpPr>
          <p:cNvPr id="24" name="椭圆 23"/>
          <p:cNvSpPr/>
          <p:nvPr/>
        </p:nvSpPr>
        <p:spPr>
          <a:xfrm>
            <a:off x="1669457" y="4107410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zh-CN" altLang="en-US" b="1" dirty="0"/>
          </a:p>
        </p:txBody>
      </p:sp>
      <p:sp>
        <p:nvSpPr>
          <p:cNvPr id="25" name="椭圆 24"/>
          <p:cNvSpPr/>
          <p:nvPr/>
        </p:nvSpPr>
        <p:spPr>
          <a:xfrm>
            <a:off x="1669457" y="3551936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３</a:t>
            </a:r>
            <a:endParaRPr lang="zh-CN" altLang="en-US" b="1" dirty="0"/>
          </a:p>
        </p:txBody>
      </p:sp>
      <p:sp>
        <p:nvSpPr>
          <p:cNvPr id="26" name="椭圆 25"/>
          <p:cNvSpPr/>
          <p:nvPr/>
        </p:nvSpPr>
        <p:spPr>
          <a:xfrm>
            <a:off x="1669457" y="3001411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b="1" dirty="0"/>
          </a:p>
        </p:txBody>
      </p:sp>
      <p:sp>
        <p:nvSpPr>
          <p:cNvPr id="27" name="椭圆 26"/>
          <p:cNvSpPr/>
          <p:nvPr/>
        </p:nvSpPr>
        <p:spPr>
          <a:xfrm>
            <a:off x="1674640" y="2442010"/>
            <a:ext cx="540000" cy="54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b="1" dirty="0"/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6388210" y="3821936"/>
            <a:ext cx="5516454" cy="27868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改造内容：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4. </a:t>
            </a:r>
            <a:r>
              <a:rPr lang="zh-CN" altLang="en-US" sz="1600" dirty="0"/>
              <a:t>考虑将压色骨的委外发货工作移动到发货库，委外发货时，根据订单生成二维码，称重关联后进行出库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5. </a:t>
            </a:r>
            <a:r>
              <a:rPr lang="zh-CN" altLang="en-US" sz="1600" dirty="0"/>
              <a:t>回收时，扫描二维码即可知道交还的货品属于哪一个仓库，进行快速入库处理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6. </a:t>
            </a:r>
            <a:r>
              <a:rPr lang="zh-CN" altLang="en-US" sz="1600" dirty="0"/>
              <a:t>执行质检与包装流程，通过二维码进行责任追溯或者确认质量良好，核实后系统发放质检尾款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7. </a:t>
            </a:r>
            <a:r>
              <a:rPr lang="zh-CN" altLang="en-US" sz="1600" dirty="0"/>
              <a:t>发货时，操作</a:t>
            </a:r>
            <a:r>
              <a:rPr lang="en-US" altLang="zh-CN" sz="1600" dirty="0"/>
              <a:t>ERP</a:t>
            </a:r>
            <a:r>
              <a:rPr lang="zh-CN" altLang="en-US" sz="1600" dirty="0"/>
              <a:t>系统中的订单完成订单发货</a:t>
            </a:r>
          </a:p>
        </p:txBody>
      </p:sp>
      <p:sp>
        <p:nvSpPr>
          <p:cNvPr id="30" name="五角星 29"/>
          <p:cNvSpPr/>
          <p:nvPr/>
        </p:nvSpPr>
        <p:spPr>
          <a:xfrm>
            <a:off x="3313989" y="848700"/>
            <a:ext cx="360000" cy="360000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角星 30"/>
          <p:cNvSpPr/>
          <p:nvPr/>
        </p:nvSpPr>
        <p:spPr>
          <a:xfrm>
            <a:off x="3851317" y="859696"/>
            <a:ext cx="360000" cy="360000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五角星 31"/>
          <p:cNvSpPr/>
          <p:nvPr/>
        </p:nvSpPr>
        <p:spPr>
          <a:xfrm>
            <a:off x="4420736" y="859696"/>
            <a:ext cx="360000" cy="360000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角星 32"/>
          <p:cNvSpPr/>
          <p:nvPr/>
        </p:nvSpPr>
        <p:spPr>
          <a:xfrm>
            <a:off x="1486449" y="4014927"/>
            <a:ext cx="360000" cy="360000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曲线连接符 34"/>
          <p:cNvCxnSpPr>
            <a:stCxn id="24" idx="6"/>
          </p:cNvCxnSpPr>
          <p:nvPr/>
        </p:nvCxnSpPr>
        <p:spPr>
          <a:xfrm flipV="1">
            <a:off x="2209457" y="1724056"/>
            <a:ext cx="1846687" cy="2653354"/>
          </a:xfrm>
          <a:prstGeom prst="curvedConnector2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52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系统构成</a:t>
            </a:r>
          </a:p>
        </p:txBody>
      </p:sp>
      <p:sp>
        <p:nvSpPr>
          <p:cNvPr id="4" name="computing-cloud_359947"/>
          <p:cNvSpPr>
            <a:spLocks noChangeAspect="1"/>
          </p:cNvSpPr>
          <p:nvPr/>
        </p:nvSpPr>
        <p:spPr bwMode="auto">
          <a:xfrm>
            <a:off x="1100119" y="2055333"/>
            <a:ext cx="1469888" cy="1078985"/>
          </a:xfrm>
          <a:custGeom>
            <a:avLst/>
            <a:gdLst>
              <a:gd name="T0" fmla="*/ 5177 w 6827"/>
              <a:gd name="T1" fmla="*/ 1412 h 5019"/>
              <a:gd name="T2" fmla="*/ 3413 w 6827"/>
              <a:gd name="T3" fmla="*/ 0 h 5019"/>
              <a:gd name="T4" fmla="*/ 1650 w 6827"/>
              <a:gd name="T5" fmla="*/ 1412 h 5019"/>
              <a:gd name="T6" fmla="*/ 0 w 6827"/>
              <a:gd name="T7" fmla="*/ 3212 h 5019"/>
              <a:gd name="T8" fmla="*/ 1807 w 6827"/>
              <a:gd name="T9" fmla="*/ 5019 h 5019"/>
              <a:gd name="T10" fmla="*/ 5020 w 6827"/>
              <a:gd name="T11" fmla="*/ 5019 h 5019"/>
              <a:gd name="T12" fmla="*/ 6827 w 6827"/>
              <a:gd name="T13" fmla="*/ 3212 h 5019"/>
              <a:gd name="T14" fmla="*/ 5177 w 6827"/>
              <a:gd name="T15" fmla="*/ 1412 h 5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7" h="5019">
                <a:moveTo>
                  <a:pt x="5177" y="1412"/>
                </a:moveTo>
                <a:cubicBezTo>
                  <a:pt x="4997" y="604"/>
                  <a:pt x="4276" y="0"/>
                  <a:pt x="3413" y="0"/>
                </a:cubicBezTo>
                <a:cubicBezTo>
                  <a:pt x="2551" y="0"/>
                  <a:pt x="1830" y="604"/>
                  <a:pt x="1650" y="1412"/>
                </a:cubicBezTo>
                <a:cubicBezTo>
                  <a:pt x="725" y="1492"/>
                  <a:pt x="0" y="2267"/>
                  <a:pt x="0" y="3212"/>
                </a:cubicBezTo>
                <a:cubicBezTo>
                  <a:pt x="0" y="4210"/>
                  <a:pt x="809" y="5019"/>
                  <a:pt x="1807" y="5019"/>
                </a:cubicBezTo>
                <a:lnTo>
                  <a:pt x="5020" y="5019"/>
                </a:lnTo>
                <a:cubicBezTo>
                  <a:pt x="6018" y="5019"/>
                  <a:pt x="6827" y="4210"/>
                  <a:pt x="6827" y="3212"/>
                </a:cubicBezTo>
                <a:cubicBezTo>
                  <a:pt x="6827" y="2267"/>
                  <a:pt x="6101" y="1492"/>
                  <a:pt x="5177" y="1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文本框 4"/>
          <p:cNvSpPr txBox="1"/>
          <p:nvPr/>
        </p:nvSpPr>
        <p:spPr>
          <a:xfrm>
            <a:off x="8879604" y="1268741"/>
            <a:ext cx="2692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带串口的台秤</a:t>
            </a:r>
            <a:endParaRPr lang="en-US" altLang="zh-CN" b="1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1400" dirty="0"/>
              <a:t>实时称重，并将重量数据通过串口或者</a:t>
            </a:r>
            <a:r>
              <a:rPr lang="en-US" altLang="zh-CN" sz="1400" dirty="0"/>
              <a:t>USB</a:t>
            </a:r>
            <a:r>
              <a:rPr lang="zh-CN" altLang="en-US" sz="1400" dirty="0"/>
              <a:t>口回传</a:t>
            </a:r>
            <a:r>
              <a:rPr lang="en-US" altLang="zh-CN" sz="1400" dirty="0"/>
              <a:t>PC</a:t>
            </a:r>
            <a:r>
              <a:rPr lang="zh-CN" altLang="en-US" sz="1400" dirty="0"/>
              <a:t>端</a:t>
            </a:r>
          </a:p>
        </p:txBody>
      </p:sp>
      <p:sp>
        <p:nvSpPr>
          <p:cNvPr id="6" name="classroom-pc_73575"/>
          <p:cNvSpPr>
            <a:spLocks noChangeAspect="1"/>
          </p:cNvSpPr>
          <p:nvPr/>
        </p:nvSpPr>
        <p:spPr bwMode="auto">
          <a:xfrm>
            <a:off x="4009491" y="2023874"/>
            <a:ext cx="1486884" cy="1129467"/>
          </a:xfrm>
          <a:custGeom>
            <a:avLst/>
            <a:gdLst>
              <a:gd name="T0" fmla="*/ 2664 w 2711"/>
              <a:gd name="T1" fmla="*/ 1581 h 2062"/>
              <a:gd name="T2" fmla="*/ 909 w 2711"/>
              <a:gd name="T3" fmla="*/ 1581 h 2062"/>
              <a:gd name="T4" fmla="*/ 861 w 2711"/>
              <a:gd name="T5" fmla="*/ 1534 h 2062"/>
              <a:gd name="T6" fmla="*/ 861 w 2711"/>
              <a:gd name="T7" fmla="*/ 434 h 2062"/>
              <a:gd name="T8" fmla="*/ 909 w 2711"/>
              <a:gd name="T9" fmla="*/ 386 h 2062"/>
              <a:gd name="T10" fmla="*/ 2664 w 2711"/>
              <a:gd name="T11" fmla="*/ 386 h 2062"/>
              <a:gd name="T12" fmla="*/ 2711 w 2711"/>
              <a:gd name="T13" fmla="*/ 434 h 2062"/>
              <a:gd name="T14" fmla="*/ 2711 w 2711"/>
              <a:gd name="T15" fmla="*/ 1534 h 2062"/>
              <a:gd name="T16" fmla="*/ 2664 w 2711"/>
              <a:gd name="T17" fmla="*/ 1581 h 2062"/>
              <a:gd name="T18" fmla="*/ 2177 w 2711"/>
              <a:gd name="T19" fmla="*/ 1928 h 2062"/>
              <a:gd name="T20" fmla="*/ 2000 w 2711"/>
              <a:gd name="T21" fmla="*/ 1928 h 2062"/>
              <a:gd name="T22" fmla="*/ 2000 w 2711"/>
              <a:gd name="T23" fmla="*/ 1715 h 2062"/>
              <a:gd name="T24" fmla="*/ 1573 w 2711"/>
              <a:gd name="T25" fmla="*/ 1715 h 2062"/>
              <a:gd name="T26" fmla="*/ 1573 w 2711"/>
              <a:gd name="T27" fmla="*/ 1928 h 2062"/>
              <a:gd name="T28" fmla="*/ 1395 w 2711"/>
              <a:gd name="T29" fmla="*/ 1928 h 2062"/>
              <a:gd name="T30" fmla="*/ 1329 w 2711"/>
              <a:gd name="T31" fmla="*/ 1995 h 2062"/>
              <a:gd name="T32" fmla="*/ 1395 w 2711"/>
              <a:gd name="T33" fmla="*/ 2062 h 2062"/>
              <a:gd name="T34" fmla="*/ 1640 w 2711"/>
              <a:gd name="T35" fmla="*/ 2062 h 2062"/>
              <a:gd name="T36" fmla="*/ 1933 w 2711"/>
              <a:gd name="T37" fmla="*/ 2062 h 2062"/>
              <a:gd name="T38" fmla="*/ 2177 w 2711"/>
              <a:gd name="T39" fmla="*/ 2062 h 2062"/>
              <a:gd name="T40" fmla="*/ 2244 w 2711"/>
              <a:gd name="T41" fmla="*/ 1995 h 2062"/>
              <a:gd name="T42" fmla="*/ 2177 w 2711"/>
              <a:gd name="T43" fmla="*/ 1928 h 2062"/>
              <a:gd name="T44" fmla="*/ 1065 w 2711"/>
              <a:gd name="T45" fmla="*/ 253 h 2062"/>
              <a:gd name="T46" fmla="*/ 909 w 2711"/>
              <a:gd name="T47" fmla="*/ 253 h 2062"/>
              <a:gd name="T48" fmla="*/ 880 w 2711"/>
              <a:gd name="T49" fmla="*/ 255 h 2062"/>
              <a:gd name="T50" fmla="*/ 863 w 2711"/>
              <a:gd name="T51" fmla="*/ 253 h 2062"/>
              <a:gd name="T52" fmla="*/ 201 w 2711"/>
              <a:gd name="T53" fmla="*/ 253 h 2062"/>
              <a:gd name="T54" fmla="*/ 135 w 2711"/>
              <a:gd name="T55" fmla="*/ 320 h 2062"/>
              <a:gd name="T56" fmla="*/ 201 w 2711"/>
              <a:gd name="T57" fmla="*/ 386 h 2062"/>
              <a:gd name="T58" fmla="*/ 735 w 2711"/>
              <a:gd name="T59" fmla="*/ 386 h 2062"/>
              <a:gd name="T60" fmla="*/ 728 w 2711"/>
              <a:gd name="T61" fmla="*/ 434 h 2062"/>
              <a:gd name="T62" fmla="*/ 728 w 2711"/>
              <a:gd name="T63" fmla="*/ 558 h 2062"/>
              <a:gd name="T64" fmla="*/ 201 w 2711"/>
              <a:gd name="T65" fmla="*/ 558 h 2062"/>
              <a:gd name="T66" fmla="*/ 135 w 2711"/>
              <a:gd name="T67" fmla="*/ 624 h 2062"/>
              <a:gd name="T68" fmla="*/ 201 w 2711"/>
              <a:gd name="T69" fmla="*/ 691 h 2062"/>
              <a:gd name="T70" fmla="*/ 728 w 2711"/>
              <a:gd name="T71" fmla="*/ 691 h 2062"/>
              <a:gd name="T72" fmla="*/ 728 w 2711"/>
              <a:gd name="T73" fmla="*/ 863 h 2062"/>
              <a:gd name="T74" fmla="*/ 201 w 2711"/>
              <a:gd name="T75" fmla="*/ 863 h 2062"/>
              <a:gd name="T76" fmla="*/ 135 w 2711"/>
              <a:gd name="T77" fmla="*/ 929 h 2062"/>
              <a:gd name="T78" fmla="*/ 201 w 2711"/>
              <a:gd name="T79" fmla="*/ 996 h 2062"/>
              <a:gd name="T80" fmla="*/ 728 w 2711"/>
              <a:gd name="T81" fmla="*/ 996 h 2062"/>
              <a:gd name="T82" fmla="*/ 728 w 2711"/>
              <a:gd name="T83" fmla="*/ 1534 h 2062"/>
              <a:gd name="T84" fmla="*/ 909 w 2711"/>
              <a:gd name="T85" fmla="*/ 1715 h 2062"/>
              <a:gd name="T86" fmla="*/ 1065 w 2711"/>
              <a:gd name="T87" fmla="*/ 1715 h 2062"/>
              <a:gd name="T88" fmla="*/ 1065 w 2711"/>
              <a:gd name="T89" fmla="*/ 1995 h 2062"/>
              <a:gd name="T90" fmla="*/ 998 w 2711"/>
              <a:gd name="T91" fmla="*/ 2062 h 2062"/>
              <a:gd name="T92" fmla="*/ 67 w 2711"/>
              <a:gd name="T93" fmla="*/ 2062 h 2062"/>
              <a:gd name="T94" fmla="*/ 0 w 2711"/>
              <a:gd name="T95" fmla="*/ 1995 h 2062"/>
              <a:gd name="T96" fmla="*/ 0 w 2711"/>
              <a:gd name="T97" fmla="*/ 66 h 2062"/>
              <a:gd name="T98" fmla="*/ 67 w 2711"/>
              <a:gd name="T99" fmla="*/ 0 h 2062"/>
              <a:gd name="T100" fmla="*/ 998 w 2711"/>
              <a:gd name="T101" fmla="*/ 0 h 2062"/>
              <a:gd name="T102" fmla="*/ 1065 w 2711"/>
              <a:gd name="T103" fmla="*/ 66 h 2062"/>
              <a:gd name="T104" fmla="*/ 1065 w 2711"/>
              <a:gd name="T105" fmla="*/ 253 h 2062"/>
              <a:gd name="T106" fmla="*/ 430 w 2711"/>
              <a:gd name="T107" fmla="*/ 1569 h 2062"/>
              <a:gd name="T108" fmla="*/ 532 w 2711"/>
              <a:gd name="T109" fmla="*/ 1672 h 2062"/>
              <a:gd name="T110" fmla="*/ 635 w 2711"/>
              <a:gd name="T111" fmla="*/ 1569 h 2062"/>
              <a:gd name="T112" fmla="*/ 532 w 2711"/>
              <a:gd name="T113" fmla="*/ 1466 h 2062"/>
              <a:gd name="T114" fmla="*/ 430 w 2711"/>
              <a:gd name="T115" fmla="*/ 1569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11" h="2062">
                <a:moveTo>
                  <a:pt x="2664" y="1581"/>
                </a:moveTo>
                <a:lnTo>
                  <a:pt x="909" y="1581"/>
                </a:lnTo>
                <a:cubicBezTo>
                  <a:pt x="883" y="1581"/>
                  <a:pt x="861" y="1560"/>
                  <a:pt x="861" y="1534"/>
                </a:cubicBezTo>
                <a:lnTo>
                  <a:pt x="861" y="434"/>
                </a:lnTo>
                <a:cubicBezTo>
                  <a:pt x="861" y="407"/>
                  <a:pt x="883" y="386"/>
                  <a:pt x="909" y="386"/>
                </a:cubicBezTo>
                <a:lnTo>
                  <a:pt x="2664" y="386"/>
                </a:lnTo>
                <a:cubicBezTo>
                  <a:pt x="2690" y="386"/>
                  <a:pt x="2711" y="408"/>
                  <a:pt x="2711" y="434"/>
                </a:cubicBezTo>
                <a:lnTo>
                  <a:pt x="2711" y="1534"/>
                </a:lnTo>
                <a:cubicBezTo>
                  <a:pt x="2711" y="1560"/>
                  <a:pt x="2690" y="1581"/>
                  <a:pt x="2664" y="1581"/>
                </a:cubicBezTo>
                <a:close/>
                <a:moveTo>
                  <a:pt x="2177" y="1928"/>
                </a:moveTo>
                <a:lnTo>
                  <a:pt x="2000" y="1928"/>
                </a:lnTo>
                <a:lnTo>
                  <a:pt x="2000" y="1715"/>
                </a:lnTo>
                <a:lnTo>
                  <a:pt x="1573" y="1715"/>
                </a:lnTo>
                <a:lnTo>
                  <a:pt x="1573" y="1928"/>
                </a:lnTo>
                <a:lnTo>
                  <a:pt x="1395" y="1928"/>
                </a:lnTo>
                <a:cubicBezTo>
                  <a:pt x="1358" y="1928"/>
                  <a:pt x="1329" y="1958"/>
                  <a:pt x="1329" y="1995"/>
                </a:cubicBezTo>
                <a:cubicBezTo>
                  <a:pt x="1329" y="2032"/>
                  <a:pt x="1358" y="2062"/>
                  <a:pt x="1395" y="2062"/>
                </a:cubicBezTo>
                <a:lnTo>
                  <a:pt x="1640" y="2062"/>
                </a:lnTo>
                <a:lnTo>
                  <a:pt x="1933" y="2062"/>
                </a:lnTo>
                <a:lnTo>
                  <a:pt x="2177" y="2062"/>
                </a:lnTo>
                <a:cubicBezTo>
                  <a:pt x="2214" y="2062"/>
                  <a:pt x="2244" y="2032"/>
                  <a:pt x="2244" y="1995"/>
                </a:cubicBezTo>
                <a:cubicBezTo>
                  <a:pt x="2244" y="1958"/>
                  <a:pt x="2214" y="1928"/>
                  <a:pt x="2177" y="1928"/>
                </a:cubicBezTo>
                <a:close/>
                <a:moveTo>
                  <a:pt x="1065" y="253"/>
                </a:moveTo>
                <a:lnTo>
                  <a:pt x="909" y="253"/>
                </a:lnTo>
                <a:cubicBezTo>
                  <a:pt x="899" y="253"/>
                  <a:pt x="890" y="254"/>
                  <a:pt x="880" y="255"/>
                </a:cubicBezTo>
                <a:cubicBezTo>
                  <a:pt x="875" y="254"/>
                  <a:pt x="869" y="253"/>
                  <a:pt x="863" y="253"/>
                </a:cubicBezTo>
                <a:lnTo>
                  <a:pt x="201" y="253"/>
                </a:lnTo>
                <a:cubicBezTo>
                  <a:pt x="164" y="253"/>
                  <a:pt x="135" y="283"/>
                  <a:pt x="135" y="320"/>
                </a:cubicBezTo>
                <a:cubicBezTo>
                  <a:pt x="135" y="356"/>
                  <a:pt x="164" y="386"/>
                  <a:pt x="201" y="386"/>
                </a:cubicBezTo>
                <a:lnTo>
                  <a:pt x="735" y="386"/>
                </a:lnTo>
                <a:cubicBezTo>
                  <a:pt x="730" y="401"/>
                  <a:pt x="728" y="417"/>
                  <a:pt x="728" y="434"/>
                </a:cubicBezTo>
                <a:lnTo>
                  <a:pt x="728" y="558"/>
                </a:lnTo>
                <a:lnTo>
                  <a:pt x="201" y="558"/>
                </a:lnTo>
                <a:cubicBezTo>
                  <a:pt x="164" y="558"/>
                  <a:pt x="135" y="588"/>
                  <a:pt x="135" y="624"/>
                </a:cubicBezTo>
                <a:cubicBezTo>
                  <a:pt x="135" y="661"/>
                  <a:pt x="164" y="691"/>
                  <a:pt x="201" y="691"/>
                </a:cubicBezTo>
                <a:lnTo>
                  <a:pt x="728" y="691"/>
                </a:lnTo>
                <a:lnTo>
                  <a:pt x="728" y="863"/>
                </a:lnTo>
                <a:lnTo>
                  <a:pt x="201" y="863"/>
                </a:lnTo>
                <a:cubicBezTo>
                  <a:pt x="164" y="863"/>
                  <a:pt x="135" y="893"/>
                  <a:pt x="135" y="929"/>
                </a:cubicBezTo>
                <a:cubicBezTo>
                  <a:pt x="135" y="966"/>
                  <a:pt x="164" y="996"/>
                  <a:pt x="201" y="996"/>
                </a:cubicBezTo>
                <a:lnTo>
                  <a:pt x="728" y="996"/>
                </a:lnTo>
                <a:lnTo>
                  <a:pt x="728" y="1534"/>
                </a:lnTo>
                <a:cubicBezTo>
                  <a:pt x="728" y="1633"/>
                  <a:pt x="809" y="1715"/>
                  <a:pt x="909" y="1715"/>
                </a:cubicBezTo>
                <a:lnTo>
                  <a:pt x="1065" y="1715"/>
                </a:lnTo>
                <a:lnTo>
                  <a:pt x="1065" y="1995"/>
                </a:lnTo>
                <a:cubicBezTo>
                  <a:pt x="1065" y="2032"/>
                  <a:pt x="1035" y="2062"/>
                  <a:pt x="998" y="2062"/>
                </a:cubicBezTo>
                <a:lnTo>
                  <a:pt x="67" y="2062"/>
                </a:lnTo>
                <a:cubicBezTo>
                  <a:pt x="30" y="2062"/>
                  <a:pt x="0" y="2032"/>
                  <a:pt x="0" y="1995"/>
                </a:cubicBezTo>
                <a:lnTo>
                  <a:pt x="0" y="66"/>
                </a:lnTo>
                <a:cubicBezTo>
                  <a:pt x="0" y="29"/>
                  <a:pt x="30" y="0"/>
                  <a:pt x="67" y="0"/>
                </a:cubicBezTo>
                <a:lnTo>
                  <a:pt x="998" y="0"/>
                </a:lnTo>
                <a:cubicBezTo>
                  <a:pt x="1035" y="0"/>
                  <a:pt x="1065" y="29"/>
                  <a:pt x="1065" y="66"/>
                </a:cubicBezTo>
                <a:lnTo>
                  <a:pt x="1065" y="253"/>
                </a:lnTo>
                <a:close/>
                <a:moveTo>
                  <a:pt x="430" y="1569"/>
                </a:moveTo>
                <a:cubicBezTo>
                  <a:pt x="430" y="1626"/>
                  <a:pt x="476" y="1672"/>
                  <a:pt x="532" y="1672"/>
                </a:cubicBezTo>
                <a:cubicBezTo>
                  <a:pt x="589" y="1672"/>
                  <a:pt x="635" y="1626"/>
                  <a:pt x="635" y="1569"/>
                </a:cubicBezTo>
                <a:cubicBezTo>
                  <a:pt x="635" y="1512"/>
                  <a:pt x="589" y="1466"/>
                  <a:pt x="532" y="1466"/>
                </a:cubicBezTo>
                <a:cubicBezTo>
                  <a:pt x="476" y="1466"/>
                  <a:pt x="430" y="1512"/>
                  <a:pt x="430" y="15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文本框 6"/>
          <p:cNvSpPr txBox="1"/>
          <p:nvPr/>
        </p:nvSpPr>
        <p:spPr>
          <a:xfrm>
            <a:off x="570280" y="3659171"/>
            <a:ext cx="2692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云服务平台</a:t>
            </a:r>
            <a:endParaRPr lang="en-US" altLang="zh-CN" b="1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1400" dirty="0"/>
              <a:t>运行数据库服务、看板应用服务、</a:t>
            </a:r>
            <a:r>
              <a:rPr lang="en-US" altLang="zh-CN" sz="1400" dirty="0"/>
              <a:t>ERP</a:t>
            </a:r>
            <a:r>
              <a:rPr lang="zh-CN" altLang="en-US" sz="1400" dirty="0"/>
              <a:t>对接应用服务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63" y="1406374"/>
            <a:ext cx="1070567" cy="1077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41" y="2612594"/>
            <a:ext cx="1143813" cy="1316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34" y="4151402"/>
            <a:ext cx="888741" cy="10961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54798" y="3659169"/>
            <a:ext cx="26929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PC</a:t>
            </a:r>
            <a:r>
              <a:rPr lang="zh-CN" altLang="en-US" b="1" dirty="0"/>
              <a:t>客户端</a:t>
            </a:r>
            <a:endParaRPr lang="en-US" altLang="zh-CN" b="1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1400" dirty="0"/>
              <a:t>连接台秤、扫码枪、打印机，运行出入库管理客户端、看板应用客户端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879604" y="2732248"/>
            <a:ext cx="2692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扫码枪</a:t>
            </a:r>
            <a:endParaRPr lang="en-US" altLang="zh-CN" b="1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1400" dirty="0"/>
              <a:t>扫入条码信息，实现系统快速识别出库编号、流水号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901231" y="4053129"/>
            <a:ext cx="26929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标签打印机</a:t>
            </a:r>
            <a:endParaRPr lang="en-US" altLang="zh-CN" b="1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1400" dirty="0"/>
              <a:t>出库与其他关键节点操作时，打印二维编码、品类、重量、日期信息在标签上</a:t>
            </a:r>
          </a:p>
        </p:txBody>
      </p:sp>
    </p:spTree>
    <p:extLst>
      <p:ext uri="{BB962C8B-B14F-4D97-AF65-F5344CB8AC3E}">
        <p14:creationId xmlns:p14="http://schemas.microsoft.com/office/powerpoint/2010/main" val="201903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5E29C-2AA1-4EB6-9F74-FB004F1D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：监控原料库存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27013A0B-B428-4FA7-A9D8-79638C079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主要实施内容</a:t>
            </a:r>
            <a:endParaRPr lang="en-US" altLang="zh-CN" sz="1200" dirty="0"/>
          </a:p>
          <a:p>
            <a:pPr lvl="1"/>
            <a:r>
              <a:rPr lang="zh-CN" altLang="en-US" sz="1400" dirty="0"/>
              <a:t>引入物流筐与可擦写</a:t>
            </a:r>
            <a:r>
              <a:rPr lang="en-US" altLang="zh-CN" sz="1400" dirty="0"/>
              <a:t>RFID</a:t>
            </a:r>
            <a:r>
              <a:rPr lang="zh-CN" altLang="en-US" sz="1400" dirty="0"/>
              <a:t>，对原料进行称重入库操作</a:t>
            </a:r>
            <a:endParaRPr lang="en-US" altLang="zh-CN" sz="1400" dirty="0"/>
          </a:p>
          <a:p>
            <a:pPr lvl="1"/>
            <a:r>
              <a:rPr lang="zh-CN" altLang="en-US" sz="1400" dirty="0"/>
              <a:t>改造</a:t>
            </a:r>
            <a:r>
              <a:rPr lang="en-US" altLang="zh-CN" sz="1400" dirty="0"/>
              <a:t>ERP</a:t>
            </a:r>
            <a:r>
              <a:rPr lang="zh-CN" altLang="en-US" sz="1400" dirty="0"/>
              <a:t>系统，录入</a:t>
            </a:r>
            <a:r>
              <a:rPr lang="en-US" altLang="zh-CN" sz="1400" dirty="0"/>
              <a:t>SKU</a:t>
            </a:r>
            <a:r>
              <a:rPr lang="zh-CN" altLang="en-US" sz="1400" dirty="0"/>
              <a:t>与配方，接单后即可进行拆解，将订单按照</a:t>
            </a:r>
            <a:r>
              <a:rPr lang="en-US" altLang="zh-CN" sz="1400" dirty="0"/>
              <a:t>SKU</a:t>
            </a:r>
            <a:r>
              <a:rPr lang="zh-CN" altLang="en-US" sz="1400" dirty="0"/>
              <a:t>拆成配方与原料清单</a:t>
            </a:r>
            <a:endParaRPr lang="en-US" altLang="zh-CN" sz="1400" dirty="0"/>
          </a:p>
          <a:p>
            <a:pPr lvl="1"/>
            <a:r>
              <a:rPr lang="zh-CN" altLang="en-US" sz="1400" dirty="0"/>
              <a:t>实现从</a:t>
            </a:r>
            <a:r>
              <a:rPr lang="en-US" altLang="zh-CN" sz="1400" dirty="0"/>
              <a:t>ERP</a:t>
            </a:r>
            <a:r>
              <a:rPr lang="zh-CN" altLang="en-US" sz="1400" dirty="0"/>
              <a:t>系统下单给车间，车间人工确认排产并进行后续领料操作</a:t>
            </a:r>
            <a:endParaRPr lang="en-US" altLang="zh-CN" sz="1400" dirty="0"/>
          </a:p>
          <a:p>
            <a:pPr lvl="1"/>
            <a:r>
              <a:rPr lang="zh-CN" altLang="en-US" sz="1400" dirty="0"/>
              <a:t>系统自动记录下单、确认排产、领料、车间生产完成、委外、委外交还、质检、包装等各个环节的时间点、负责人和相关重要数据。</a:t>
            </a:r>
            <a:endParaRPr lang="en-US" altLang="zh-CN" sz="1400" dirty="0"/>
          </a:p>
          <a:p>
            <a:pPr lvl="1"/>
            <a:r>
              <a:rPr lang="zh-CN" altLang="en-US" sz="1400" dirty="0"/>
              <a:t>车间安装看板，实时显示排产任务与进度</a:t>
            </a:r>
            <a:endParaRPr lang="en-US" altLang="zh-CN" sz="1400" dirty="0"/>
          </a:p>
          <a:p>
            <a:r>
              <a:rPr lang="zh-CN" altLang="en-US" sz="1600" dirty="0"/>
              <a:t>次要实施内容</a:t>
            </a:r>
            <a:endParaRPr lang="en-US" altLang="zh-CN" sz="1600" dirty="0"/>
          </a:p>
          <a:p>
            <a:pPr lvl="1"/>
            <a:r>
              <a:rPr lang="zh-CN" altLang="en-US" sz="1400" dirty="0"/>
              <a:t>对生产工序和车间设备进行建模，根据</a:t>
            </a:r>
            <a:r>
              <a:rPr lang="en-US" altLang="zh-CN" sz="1400" dirty="0"/>
              <a:t>SKU</a:t>
            </a:r>
            <a:r>
              <a:rPr lang="zh-CN" altLang="en-US" sz="1400" dirty="0"/>
              <a:t>特点自动分解生产工序，实现计算机排产</a:t>
            </a:r>
            <a:endParaRPr lang="en-US" altLang="zh-CN" sz="1400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33AD9AF-5BA9-4F8C-92FD-FD8E686B9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预计成效</a:t>
            </a:r>
            <a:endParaRPr lang="en-US" altLang="zh-CN" sz="1600" dirty="0"/>
          </a:p>
          <a:p>
            <a:pPr lvl="1"/>
            <a:r>
              <a:rPr lang="zh-CN" altLang="en-US" sz="1400" dirty="0"/>
              <a:t>对订单的整个生命周期实现管理，并随时随地可以进行查看</a:t>
            </a:r>
            <a:endParaRPr lang="en-US" altLang="zh-CN" sz="1400" dirty="0"/>
          </a:p>
          <a:p>
            <a:pPr lvl="1"/>
            <a:r>
              <a:rPr lang="zh-CN" altLang="en-US" sz="1400" dirty="0"/>
              <a:t>实现原料的在库查询，并且将原料的消耗与订单直接挂钩</a:t>
            </a:r>
            <a:endParaRPr lang="en-US" altLang="zh-CN" sz="1400" dirty="0"/>
          </a:p>
          <a:p>
            <a:pPr lvl="1"/>
            <a:r>
              <a:rPr lang="zh-CN" altLang="en-US" sz="1400" dirty="0"/>
              <a:t>同时将步骤</a:t>
            </a:r>
            <a:r>
              <a:rPr lang="en-US" altLang="zh-CN" sz="1400" dirty="0"/>
              <a:t>1</a:t>
            </a:r>
            <a:r>
              <a:rPr lang="zh-CN" altLang="en-US" sz="1400" dirty="0"/>
              <a:t>中实现的管理具象化呈现</a:t>
            </a:r>
            <a:endParaRPr lang="en-US" altLang="zh-CN" sz="1400" dirty="0"/>
          </a:p>
          <a:p>
            <a:pPr lvl="1"/>
            <a:r>
              <a:rPr lang="zh-CN" altLang="en-US" sz="1400" dirty="0"/>
              <a:t>提炼智能工厂建设技术，寻找通用需求点，总结可复制的产品</a:t>
            </a:r>
            <a:endParaRPr lang="en-US" altLang="zh-CN" sz="1400" dirty="0"/>
          </a:p>
          <a:p>
            <a:pPr marL="457200" lvl="1" indent="0">
              <a:buNone/>
            </a:pPr>
            <a:endParaRPr lang="en-US" altLang="zh-CN" sz="1400" dirty="0"/>
          </a:p>
          <a:p>
            <a:r>
              <a:rPr lang="zh-CN" altLang="en-US" sz="1600" dirty="0"/>
              <a:t>实施考量</a:t>
            </a:r>
            <a:endParaRPr lang="en-US" altLang="zh-CN" sz="1600" dirty="0"/>
          </a:p>
          <a:p>
            <a:pPr lvl="1"/>
            <a:r>
              <a:rPr lang="zh-CN" altLang="en-US" sz="1400" dirty="0"/>
              <a:t>可以考虑在浙江厂进行改造</a:t>
            </a:r>
            <a:endParaRPr lang="en-US" altLang="zh-CN" sz="1400" dirty="0"/>
          </a:p>
          <a:p>
            <a:pPr lvl="1"/>
            <a:r>
              <a:rPr lang="zh-CN" altLang="en-US" sz="1400" dirty="0"/>
              <a:t>考虑引入可以多次擦写的</a:t>
            </a:r>
            <a:r>
              <a:rPr lang="en-US" altLang="zh-CN" sz="1400" dirty="0"/>
              <a:t>RFID</a:t>
            </a:r>
            <a:r>
              <a:rPr lang="zh-CN" altLang="en-US" sz="1400" dirty="0"/>
              <a:t>标签和物流箱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994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3EDBC-B95D-479B-A367-39DB73B8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A75-24EE-44CA-9E06-D5F5F68766C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D62E714-DD1D-403D-9D96-B212C882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格美车间动线思路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FCA533-5D9B-4C64-9C5D-5E69D480C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88" y="1464361"/>
            <a:ext cx="10076033" cy="3929277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AB806161-789F-44CD-B96C-5E8606418A47}"/>
              </a:ext>
            </a:extLst>
          </p:cNvPr>
          <p:cNvSpPr/>
          <p:nvPr/>
        </p:nvSpPr>
        <p:spPr>
          <a:xfrm rot="10800000">
            <a:off x="5165887" y="2290712"/>
            <a:ext cx="1310326" cy="235078"/>
          </a:xfrm>
          <a:prstGeom prst="rightArrow">
            <a:avLst>
              <a:gd name="adj1" fmla="val 32047"/>
              <a:gd name="adj2" fmla="val 146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弧形 10">
            <a:extLst>
              <a:ext uri="{FF2B5EF4-FFF2-40B4-BE49-F238E27FC236}">
                <a16:creationId xmlns:a16="http://schemas.microsoft.com/office/drawing/2014/main" id="{BBD17A8D-FB73-4A5C-9D77-0E8A5B2C4C54}"/>
              </a:ext>
            </a:extLst>
          </p:cNvPr>
          <p:cNvSpPr/>
          <p:nvPr/>
        </p:nvSpPr>
        <p:spPr>
          <a:xfrm rot="10800000" flipV="1">
            <a:off x="3940401" y="2379970"/>
            <a:ext cx="782428" cy="1239924"/>
          </a:xfrm>
          <a:prstGeom prst="curvedLeftArrow">
            <a:avLst>
              <a:gd name="adj1" fmla="val 1304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427EC7E-5260-4A60-8F2B-069E05542539}"/>
              </a:ext>
            </a:extLst>
          </p:cNvPr>
          <p:cNvSpPr/>
          <p:nvPr/>
        </p:nvSpPr>
        <p:spPr>
          <a:xfrm>
            <a:off x="5592547" y="3311460"/>
            <a:ext cx="1310326" cy="235078"/>
          </a:xfrm>
          <a:prstGeom prst="rightArrow">
            <a:avLst>
              <a:gd name="adj1" fmla="val 32047"/>
              <a:gd name="adj2" fmla="val 146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圆角右 12">
            <a:extLst>
              <a:ext uri="{FF2B5EF4-FFF2-40B4-BE49-F238E27FC236}">
                <a16:creationId xmlns:a16="http://schemas.microsoft.com/office/drawing/2014/main" id="{93A4454D-9B3D-42B5-9F67-33B19163BCA3}"/>
              </a:ext>
            </a:extLst>
          </p:cNvPr>
          <p:cNvSpPr/>
          <p:nvPr/>
        </p:nvSpPr>
        <p:spPr>
          <a:xfrm rot="5400000">
            <a:off x="8502977" y="3633001"/>
            <a:ext cx="1112363" cy="704360"/>
          </a:xfrm>
          <a:prstGeom prst="bentArrow">
            <a:avLst>
              <a:gd name="adj1" fmla="val 10278"/>
              <a:gd name="adj2" fmla="val 25000"/>
              <a:gd name="adj3" fmla="val 4641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81934F-A946-4D05-B529-9A67B0297A6D}"/>
              </a:ext>
            </a:extLst>
          </p:cNvPr>
          <p:cNvSpPr txBox="1"/>
          <p:nvPr/>
        </p:nvSpPr>
        <p:spPr>
          <a:xfrm>
            <a:off x="6476213" y="2269750"/>
            <a:ext cx="63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原料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5FFC1F-96B9-4FF2-A075-5FF90B18B1E3}"/>
              </a:ext>
            </a:extLst>
          </p:cNvPr>
          <p:cNvSpPr txBox="1"/>
          <p:nvPr/>
        </p:nvSpPr>
        <p:spPr>
          <a:xfrm>
            <a:off x="4404281" y="2861432"/>
            <a:ext cx="63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色料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57660C-8337-4211-B150-39D64CCD523B}"/>
              </a:ext>
            </a:extLst>
          </p:cNvPr>
          <p:cNvSpPr txBox="1"/>
          <p:nvPr/>
        </p:nvSpPr>
        <p:spPr>
          <a:xfrm>
            <a:off x="7064212" y="3292708"/>
            <a:ext cx="63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DF64A8-3B96-49E5-A347-B7F8C8816D0E}"/>
              </a:ext>
            </a:extLst>
          </p:cNvPr>
          <p:cNvSpPr txBox="1"/>
          <p:nvPr/>
        </p:nvSpPr>
        <p:spPr>
          <a:xfrm>
            <a:off x="9244256" y="3403749"/>
            <a:ext cx="85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缓冲、</a:t>
            </a:r>
            <a:endParaRPr lang="en-US" altLang="zh-CN" sz="1200" dirty="0"/>
          </a:p>
          <a:p>
            <a:r>
              <a:rPr lang="zh-CN" altLang="en-US" sz="1200" dirty="0"/>
              <a:t>直接发送新峰库</a:t>
            </a:r>
          </a:p>
        </p:txBody>
      </p:sp>
    </p:spTree>
    <p:extLst>
      <p:ext uri="{BB962C8B-B14F-4D97-AF65-F5344CB8AC3E}">
        <p14:creationId xmlns:p14="http://schemas.microsoft.com/office/powerpoint/2010/main" val="264197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78D33-370B-4D96-A988-9DF9557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：监控中间料并实现订单拉动生产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8021CD37-DFAA-4420-AA65-83209B342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主要实施内容</a:t>
            </a:r>
            <a:endParaRPr lang="en-US" altLang="zh-CN" sz="1200" dirty="0"/>
          </a:p>
          <a:p>
            <a:pPr lvl="1"/>
            <a:r>
              <a:rPr lang="zh-CN" altLang="en-US" sz="1400" dirty="0"/>
              <a:t>对生产工序进一步拆解，监控色料流转与中间料的库存情况</a:t>
            </a:r>
            <a:endParaRPr lang="en-US" altLang="zh-CN" sz="1400" dirty="0"/>
          </a:p>
          <a:p>
            <a:pPr lvl="1"/>
            <a:r>
              <a:rPr lang="zh-CN" altLang="en-US" sz="1400" dirty="0"/>
              <a:t>探索传送带的使用</a:t>
            </a:r>
            <a:endParaRPr lang="en-US" altLang="zh-CN" sz="1400" dirty="0"/>
          </a:p>
          <a:p>
            <a:pPr lvl="1"/>
            <a:r>
              <a:rPr lang="zh-CN" altLang="en-US" sz="1400" dirty="0"/>
              <a:t>实现智能调度生产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21A092B4-84E2-455D-87E4-5A0E35506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预计成效</a:t>
            </a:r>
            <a:endParaRPr lang="en-US" altLang="zh-CN" sz="1600" dirty="0"/>
          </a:p>
          <a:p>
            <a:pPr lvl="1"/>
            <a:r>
              <a:rPr lang="zh-CN" altLang="en-US" sz="1400" dirty="0"/>
              <a:t>拉动式生产，对库存进行最小化管理</a:t>
            </a:r>
            <a:endParaRPr lang="en-US" altLang="zh-CN" sz="1400" dirty="0"/>
          </a:p>
          <a:p>
            <a:pPr lvl="1"/>
            <a:r>
              <a:rPr lang="zh-CN" altLang="en-US" sz="1400" dirty="0"/>
              <a:t>通过可分拣的传送带，提升车间内的物料流转效率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dirty="0"/>
              <a:t>实施考量</a:t>
            </a:r>
            <a:endParaRPr lang="en-US" altLang="zh-CN" sz="1600" dirty="0"/>
          </a:p>
          <a:p>
            <a:pPr lvl="1"/>
            <a:r>
              <a:rPr lang="zh-CN" altLang="en-US" sz="1400" dirty="0"/>
              <a:t>考虑在江苏厂进行改造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065531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4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F4766BE-B38A-4A53-A770-B308CEAA2B76}" vid="{4F02F84A-4F41-473A-9051-1EDB606029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291</TotalTime>
  <Words>1157</Words>
  <Application>Microsoft Office PowerPoint</Application>
  <PresentationFormat>宽屏</PresentationFormat>
  <Paragraphs>153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微软雅黑</vt:lpstr>
      <vt:lpstr>Arial</vt:lpstr>
      <vt:lpstr>主题1</vt:lpstr>
      <vt:lpstr>中盟智能制造改进方案</vt:lpstr>
      <vt:lpstr>总体思路</vt:lpstr>
      <vt:lpstr>步骤1：监控委外品与成品库存</vt:lpstr>
      <vt:lpstr>PowerPoint 演示文稿</vt:lpstr>
      <vt:lpstr>PowerPoint 演示文稿</vt:lpstr>
      <vt:lpstr>系统构成</vt:lpstr>
      <vt:lpstr>步骤2：监控原料库存</vt:lpstr>
      <vt:lpstr>格美车间动线思路</vt:lpstr>
      <vt:lpstr>步骤3：监控中间料并实现订单拉动生产</vt:lpstr>
      <vt:lpstr>新厂房布局构思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11</cp:revision>
  <dcterms:created xsi:type="dcterms:W3CDTF">2018-09-28T01:08:45Z</dcterms:created>
  <dcterms:modified xsi:type="dcterms:W3CDTF">2018-09-28T05:59:50Z</dcterms:modified>
</cp:coreProperties>
</file>