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  <p:sldId id="273" r:id="rId4"/>
    <p:sldId id="256" r:id="rId5"/>
    <p:sldId id="257" r:id="rId6"/>
    <p:sldId id="270" r:id="rId7"/>
    <p:sldId id="271" r:id="rId8"/>
    <p:sldId id="267" r:id="rId9"/>
    <p:sldId id="260" r:id="rId10"/>
    <p:sldId id="261" r:id="rId11"/>
    <p:sldId id="272" r:id="rId12"/>
    <p:sldId id="275" r:id="rId13"/>
    <p:sldId id="262" r:id="rId14"/>
    <p:sldId id="268" r:id="rId15"/>
    <p:sldId id="276" r:id="rId16"/>
    <p:sldId id="278" r:id="rId17"/>
    <p:sldId id="277" r:id="rId18"/>
    <p:sldId id="279" r:id="rId19"/>
    <p:sldId id="280" r:id="rId20"/>
    <p:sldId id="281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0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18/12/2016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18/12/2016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18/12/2016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8C2D-30BC-42AA-92C6-446775E33AE6}" type="datetimeFigureOut">
              <a:rPr lang="fr-FR" smtClean="0"/>
              <a:t>18/12/2016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2132856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 smtClean="0"/>
              <a:t>Coordinates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20978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300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284048" y="2314575"/>
            <a:ext cx="1577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84048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83888" y="2515875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92768" y="531118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54518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X=80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73816" y="4116011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44150" y="3683963"/>
            <a:ext cx="1851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-70-(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100" dirty="0" smtClean="0"/>
              <a:t>)</a:t>
            </a:r>
          </a:p>
          <a:p>
            <a:r>
              <a:rPr lang="fr-FR" sz="1100" dirty="0" smtClean="0"/>
              <a:t>-70+200=130=</a:t>
            </a:r>
            <a:r>
              <a:rPr lang="fr-FR" sz="1100" dirty="0" err="1" smtClean="0"/>
              <a:t>mHOrigine</a:t>
            </a:r>
            <a:endParaRPr lang="fr-FR" sz="1100" b="1" dirty="0" smtClean="0"/>
          </a:p>
          <a:p>
            <a:endParaRPr lang="fr-FR" sz="1100" b="1" dirty="0"/>
          </a:p>
        </p:txBody>
      </p:sp>
      <p:sp>
        <p:nvSpPr>
          <p:cNvPr id="17" name="Zone de texte 2"/>
          <p:cNvSpPr txBox="1">
            <a:spLocks noChangeArrowheads="1"/>
          </p:cNvSpPr>
          <p:nvPr/>
        </p:nvSpPr>
        <p:spPr bwMode="auto">
          <a:xfrm>
            <a:off x="1150914" y="1851604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 -70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73816" y="4797152"/>
            <a:ext cx="2757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012029" y="5013176"/>
            <a:ext cx="118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280=</a:t>
            </a:r>
            <a:r>
              <a:rPr lang="fr-FR" sz="1100" dirty="0" err="1" smtClean="0"/>
              <a:t>mHFinal</a:t>
            </a:r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836759" y="5661248"/>
            <a:ext cx="625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XH = 140 + (530-140) * (X/Zoom-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200" dirty="0" smtClean="0"/>
              <a:t>) 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 /  (</a:t>
            </a:r>
            <a:r>
              <a:rPr lang="fr-FR" sz="1200" dirty="0" err="1" smtClean="0"/>
              <a:t>mHFinal</a:t>
            </a:r>
            <a:r>
              <a:rPr lang="fr-FR" sz="1200" b="1" dirty="0" err="1" smtClean="0"/>
              <a:t>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</a:t>
            </a:r>
          </a:p>
          <a:p>
            <a:r>
              <a:rPr lang="fr-FR" sz="1200" b="1" dirty="0" smtClean="0"/>
              <a:t>XH(30) = 140 +(530-140) * (80+200-130)/(280-130) = 530</a:t>
            </a:r>
          </a:p>
        </p:txBody>
      </p:sp>
    </p:spTree>
    <p:extLst>
      <p:ext uri="{BB962C8B-B14F-4D97-AF65-F5344CB8AC3E}">
        <p14:creationId xmlns:p14="http://schemas.microsoft.com/office/powerpoint/2010/main" val="309094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980728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X </a:t>
            </a:r>
            <a:r>
              <a:rPr lang="fr-FR" sz="9600" dirty="0" err="1" smtClean="0"/>
              <a:t>Enthalpy</a:t>
            </a:r>
            <a:endParaRPr lang="fr-FR" sz="9600" dirty="0"/>
          </a:p>
          <a:p>
            <a:pPr algn="ctr"/>
            <a:r>
              <a:rPr lang="fr-FR" sz="9600" dirty="0" err="1"/>
              <a:t>Compute</a:t>
            </a:r>
            <a:r>
              <a:rPr lang="fr-FR" sz="9600" dirty="0"/>
              <a:t> </a:t>
            </a:r>
          </a:p>
          <a:p>
            <a:pPr algn="ctr"/>
            <a:r>
              <a:rPr lang="fr-FR" sz="9600" dirty="0" smtClean="0"/>
              <a:t>ZOOM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67421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337035" y="2314575"/>
            <a:ext cx="1577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337035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36875" y="2515875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23103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X=30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157287" y="4077072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27620" y="3645024"/>
            <a:ext cx="20680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x/zoom-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lang="fr-FR" sz="1100" dirty="0" smtClean="0"/>
          </a:p>
          <a:p>
            <a:r>
              <a:rPr lang="fr-FR" sz="1100" dirty="0" smtClean="0"/>
              <a:t>30+100=130=</a:t>
            </a:r>
            <a:r>
              <a:rPr lang="fr-FR" sz="1100" b="1" dirty="0" err="1" smtClean="0"/>
              <a:t>mHOrigine</a:t>
            </a:r>
            <a:endParaRPr lang="fr-FR" sz="11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134764" y="4508541"/>
            <a:ext cx="2757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318648" y="3935852"/>
            <a:ext cx="2144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x/zoom-</a:t>
            </a:r>
            <a:r>
              <a:rPr lang="fr-FR" altLang="fr-FR" sz="11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lang="fr-FR" sz="1100" dirty="0"/>
          </a:p>
          <a:p>
            <a:r>
              <a:rPr lang="fr-FR" sz="1100" dirty="0" smtClean="0"/>
              <a:t>180+100=280=</a:t>
            </a:r>
            <a:r>
              <a:rPr lang="fr-FR" sz="1100" dirty="0" err="1" smtClean="0"/>
              <a:t>mHFinal</a:t>
            </a:r>
            <a:endParaRPr lang="fr-FR" sz="1100" b="1" dirty="0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268493" y="4725144"/>
            <a:ext cx="80470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Valeur H/(x) : </a:t>
            </a:r>
            <a:r>
              <a:rPr lang="fr-FR" sz="1400" b="1" u="sng" dirty="0" err="1" smtClean="0"/>
              <a:t>getHoX</a:t>
            </a:r>
            <a:r>
              <a:rPr lang="fr-FR" sz="1400" b="1" u="sng" dirty="0" smtClean="0"/>
              <a:t>(x)</a:t>
            </a:r>
          </a:p>
          <a:p>
            <a:r>
              <a:rPr lang="fr-FR" sz="1200" dirty="0" smtClean="0"/>
              <a:t>              = 140 + (530-140) * (X/zoom-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200" dirty="0" smtClean="0"/>
              <a:t>) 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 /  (</a:t>
            </a:r>
            <a:r>
              <a:rPr lang="fr-FR" sz="1200" dirty="0" err="1" smtClean="0"/>
              <a:t>mHFinal</a:t>
            </a:r>
            <a:r>
              <a:rPr lang="fr-FR" sz="1200" b="1" dirty="0" err="1" smtClean="0"/>
              <a:t>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</a:t>
            </a:r>
          </a:p>
          <a:p>
            <a:r>
              <a:rPr lang="fr-FR" sz="1200" dirty="0" smtClean="0"/>
              <a:t>              </a:t>
            </a:r>
            <a:r>
              <a:rPr lang="fr-FR" sz="1400" b="1" dirty="0" smtClean="0"/>
              <a:t>H = </a:t>
            </a:r>
            <a:r>
              <a:rPr lang="fr-FR" sz="1400" b="1" dirty="0" err="1" smtClean="0"/>
              <a:t>iHOrigine</a:t>
            </a:r>
            <a:r>
              <a:rPr lang="fr-FR" sz="1400" b="1" dirty="0" smtClean="0"/>
              <a:t>  + (</a:t>
            </a:r>
            <a:r>
              <a:rPr lang="fr-FR" sz="1400" b="1" dirty="0" err="1" smtClean="0"/>
              <a:t>iHFinal-iHOrigine</a:t>
            </a:r>
            <a:r>
              <a:rPr lang="fr-FR" sz="1400" b="1" dirty="0" smtClean="0"/>
              <a:t> ) </a:t>
            </a:r>
            <a:r>
              <a:rPr lang="fr-FR" sz="1400" b="1" dirty="0"/>
              <a:t>* (</a:t>
            </a:r>
            <a:r>
              <a:rPr lang="fr-FR" sz="1400" b="1" dirty="0" smtClean="0"/>
              <a:t>X/zoom-</a:t>
            </a:r>
            <a:r>
              <a:rPr lang="fr-FR" altLang="fr-FR" sz="1400" b="1" dirty="0" err="1" smtClean="0">
                <a:ea typeface="Calibri" pitchFamily="34" charset="0"/>
                <a:cs typeface="Arial" pitchFamily="34" charset="0"/>
              </a:rPr>
              <a:t>offset.x</a:t>
            </a:r>
            <a:r>
              <a:rPr lang="fr-FR" sz="1400" b="1" dirty="0" smtClean="0"/>
              <a:t> </a:t>
            </a:r>
            <a:r>
              <a:rPr lang="fr-FR" sz="1400" b="1" dirty="0"/>
              <a:t>-</a:t>
            </a:r>
            <a:r>
              <a:rPr lang="fr-FR" sz="1400" b="1" dirty="0" err="1"/>
              <a:t>mHOrigine</a:t>
            </a:r>
            <a:r>
              <a:rPr lang="fr-FR" sz="1400" b="1" dirty="0" smtClean="0"/>
              <a:t>)  </a:t>
            </a:r>
            <a:r>
              <a:rPr lang="fr-FR" sz="1400" b="1" dirty="0"/>
              <a:t>/ </a:t>
            </a:r>
            <a:r>
              <a:rPr lang="fr-FR" sz="1400" b="1" dirty="0" smtClean="0"/>
              <a:t>(</a:t>
            </a:r>
            <a:r>
              <a:rPr lang="fr-FR" sz="1400" b="1" dirty="0" err="1"/>
              <a:t>mHFinal-mHOrigine</a:t>
            </a:r>
            <a:r>
              <a:rPr lang="fr-FR" sz="1400" b="1" dirty="0"/>
              <a:t>)</a:t>
            </a:r>
            <a:endParaRPr lang="fr-FR" sz="1400" b="1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   XH(30) = 140 +(530-140) * (30+100-130)/(280-130) = 140</a:t>
            </a:r>
          </a:p>
          <a:p>
            <a:r>
              <a:rPr lang="fr-FR" sz="1200" dirty="0" smtClean="0"/>
              <a:t>     XH(180) = 140 +(530-140) * (180+100-130)/(280-130) = 530</a:t>
            </a:r>
          </a:p>
          <a:p>
            <a:endParaRPr lang="fr-FR" sz="1200" b="1" dirty="0"/>
          </a:p>
          <a:p>
            <a:r>
              <a:rPr lang="fr-FR" sz="1400" b="1" u="sng" dirty="0"/>
              <a:t>Valeur </a:t>
            </a:r>
            <a:r>
              <a:rPr lang="fr-FR" sz="1400" b="1" u="sng" dirty="0" smtClean="0"/>
              <a:t>(x)/H </a:t>
            </a:r>
            <a:r>
              <a:rPr lang="fr-FR" sz="1400" b="1" u="sng" dirty="0"/>
              <a:t>: </a:t>
            </a:r>
            <a:r>
              <a:rPr lang="fr-FR" sz="1400" b="1" u="sng" dirty="0" err="1" smtClean="0"/>
              <a:t>getXoH</a:t>
            </a:r>
            <a:r>
              <a:rPr lang="fr-FR" sz="1400" b="1" u="sng" dirty="0" smtClean="0"/>
              <a:t>(H) </a:t>
            </a:r>
          </a:p>
          <a:p>
            <a:r>
              <a:rPr lang="fr-FR" sz="1200" b="1" dirty="0" smtClean="0"/>
              <a:t>              </a:t>
            </a:r>
            <a:r>
              <a:rPr lang="fr-FR" sz="1400" b="1" dirty="0" smtClean="0"/>
              <a:t>X = zoom * ([(H -  </a:t>
            </a:r>
            <a:r>
              <a:rPr lang="fr-FR" sz="1400" b="1" dirty="0" err="1" smtClean="0"/>
              <a:t>iHOrigine</a:t>
            </a:r>
            <a:r>
              <a:rPr lang="fr-FR" sz="1400" b="1" dirty="0" smtClean="0"/>
              <a:t>) / </a:t>
            </a:r>
            <a:r>
              <a:rPr lang="fr-FR" sz="1400" b="1" dirty="0"/>
              <a:t>(</a:t>
            </a:r>
            <a:r>
              <a:rPr lang="fr-FR" sz="1400" b="1" dirty="0" err="1"/>
              <a:t>iHFinal-iHOrigine</a:t>
            </a:r>
            <a:r>
              <a:rPr lang="fr-FR" sz="1400" b="1" dirty="0"/>
              <a:t> ) </a:t>
            </a:r>
            <a:r>
              <a:rPr lang="fr-FR" sz="1400" b="1" dirty="0" smtClean="0"/>
              <a:t> * </a:t>
            </a:r>
            <a:r>
              <a:rPr lang="fr-FR" sz="1400" b="1" dirty="0"/>
              <a:t>(</a:t>
            </a:r>
            <a:r>
              <a:rPr lang="fr-FR" sz="1400" b="1" dirty="0" err="1" smtClean="0"/>
              <a:t>mHFinal-mHOrigine</a:t>
            </a:r>
            <a:r>
              <a:rPr lang="fr-FR" sz="1400" b="1" dirty="0" smtClean="0"/>
              <a:t>) ] + </a:t>
            </a:r>
            <a:r>
              <a:rPr lang="fr-FR" altLang="fr-FR" sz="1400" b="1" dirty="0" err="1">
                <a:ea typeface="Calibri" pitchFamily="34" charset="0"/>
                <a:cs typeface="Arial" pitchFamily="34" charset="0"/>
              </a:rPr>
              <a:t>offset.x</a:t>
            </a:r>
            <a:r>
              <a:rPr lang="fr-FR" sz="1400" b="1" dirty="0"/>
              <a:t> </a:t>
            </a:r>
            <a:r>
              <a:rPr lang="fr-FR" sz="1400" b="1" dirty="0" smtClean="0"/>
              <a:t>+</a:t>
            </a:r>
            <a:r>
              <a:rPr lang="fr-FR" sz="1400" b="1" dirty="0" err="1" smtClean="0"/>
              <a:t>mHOrigine</a:t>
            </a:r>
            <a:r>
              <a:rPr lang="fr-FR" sz="1400" b="1" dirty="0" smtClean="0"/>
              <a:t>)</a:t>
            </a:r>
            <a:endParaRPr lang="fr-FR" sz="1400" b="1" dirty="0"/>
          </a:p>
          <a:p>
            <a:endParaRPr lang="fr-FR" sz="1200" b="1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6228184" y="1392058"/>
            <a:ext cx="172819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Valeur sélectionnées par l’utilisateur  :</a:t>
            </a:r>
          </a:p>
          <a:p>
            <a:r>
              <a:rPr lang="fr-FR" sz="1100" b="1" dirty="0" err="1" smtClean="0"/>
              <a:t>iHOrigine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140</a:t>
            </a:r>
            <a:endParaRPr lang="fr-FR" sz="1100" b="1" dirty="0" smtClean="0"/>
          </a:p>
          <a:p>
            <a:r>
              <a:rPr lang="fr-FR" sz="1100" b="1" dirty="0" err="1" smtClean="0"/>
              <a:t>iHFinal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530</a:t>
            </a:r>
          </a:p>
          <a:p>
            <a:endParaRPr lang="fr-FR" sz="1100" b="1" dirty="0">
              <a:sym typeface="Wingdings" panose="05000000000000000000" pitchFamily="2" charset="2"/>
            </a:endParaRPr>
          </a:p>
          <a:p>
            <a:r>
              <a:rPr lang="fr-FR" sz="1100" dirty="0"/>
              <a:t>Valeur </a:t>
            </a:r>
            <a:r>
              <a:rPr lang="fr-FR" sz="1100" dirty="0" smtClean="0"/>
              <a:t>cliquer </a:t>
            </a:r>
            <a:r>
              <a:rPr lang="fr-FR" sz="1100" dirty="0"/>
              <a:t>par l’utilisateur  :</a:t>
            </a:r>
          </a:p>
          <a:p>
            <a:r>
              <a:rPr lang="fr-FR" sz="1100" b="1" dirty="0" smtClean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30</a:t>
            </a:r>
            <a:endParaRPr lang="fr-FR" sz="1100" b="1" dirty="0"/>
          </a:p>
          <a:p>
            <a:r>
              <a:rPr lang="fr-FR" sz="1100" b="1" dirty="0" smtClean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180</a:t>
            </a:r>
            <a:endParaRPr lang="fr-FR" sz="1100" b="1" dirty="0"/>
          </a:p>
          <a:p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3675633" y="1836980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X=180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9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4"/>
            <a:ext cx="7796102" cy="45010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3700636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337035" y="2314575"/>
            <a:ext cx="2746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337035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0" y="2490787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23103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X=60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157287" y="4077072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27620" y="3645024"/>
            <a:ext cx="20680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60/zoom-(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100" dirty="0" smtClean="0"/>
              <a:t>)</a:t>
            </a:r>
          </a:p>
          <a:p>
            <a:r>
              <a:rPr lang="fr-FR" sz="1100" dirty="0" smtClean="0"/>
              <a:t>30+100=130=</a:t>
            </a:r>
            <a:r>
              <a:rPr lang="fr-FR" sz="1100" b="1" dirty="0" err="1" smtClean="0"/>
              <a:t>mHOrigine</a:t>
            </a:r>
            <a:endParaRPr lang="fr-FR" sz="11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157287" y="4797152"/>
            <a:ext cx="41140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747161" y="5013175"/>
            <a:ext cx="118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280=</a:t>
            </a:r>
            <a:r>
              <a:rPr lang="fr-FR" sz="1100" dirty="0" err="1" smtClean="0"/>
              <a:t>mHFinal</a:t>
            </a:r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836759" y="5661248"/>
            <a:ext cx="625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XH = 140 + (530-140) * (X/Zoom-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lang="fr-FR" sz="1200" dirty="0" smtClean="0"/>
              <a:t>) 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 /  (</a:t>
            </a:r>
            <a:r>
              <a:rPr lang="fr-FR" sz="1200" dirty="0" err="1" smtClean="0"/>
              <a:t>mHFinal</a:t>
            </a:r>
            <a:r>
              <a:rPr lang="fr-FR" sz="1200" b="1" dirty="0" err="1" smtClean="0"/>
              <a:t>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</a:t>
            </a:r>
          </a:p>
          <a:p>
            <a:r>
              <a:rPr lang="fr-FR" sz="1200" b="1" dirty="0" smtClean="0"/>
              <a:t>XH(60) = 140 +(530-140) * (60/2+100-130)/(280-130) = 140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020272" y="1510144"/>
            <a:ext cx="1728192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 dirty="0"/>
              <a:t>Valeur sélectionnées par l’utilisateur  :</a:t>
            </a:r>
          </a:p>
          <a:p>
            <a:r>
              <a:rPr lang="fr-FR" sz="1100" b="1" dirty="0" err="1"/>
              <a:t>iHOrigine</a:t>
            </a:r>
            <a:r>
              <a:rPr lang="fr-FR" sz="1100" b="1" dirty="0"/>
              <a:t> </a:t>
            </a:r>
            <a:r>
              <a:rPr lang="fr-FR" sz="1100" b="1" dirty="0">
                <a:sym typeface="Wingdings" panose="05000000000000000000" pitchFamily="2" charset="2"/>
              </a:rPr>
              <a:t> 140</a:t>
            </a:r>
            <a:endParaRPr lang="fr-FR" sz="1100" b="1" dirty="0"/>
          </a:p>
          <a:p>
            <a:r>
              <a:rPr lang="fr-FR" sz="1100" b="1" dirty="0" err="1"/>
              <a:t>iHFinal</a:t>
            </a:r>
            <a:r>
              <a:rPr lang="fr-FR" sz="1100" b="1" dirty="0"/>
              <a:t> </a:t>
            </a:r>
            <a:r>
              <a:rPr lang="fr-FR" sz="1100" b="1" dirty="0">
                <a:sym typeface="Wingdings" panose="05000000000000000000" pitchFamily="2" charset="2"/>
              </a:rPr>
              <a:t> 530</a:t>
            </a:r>
          </a:p>
          <a:p>
            <a:endParaRPr lang="fr-FR" sz="1100" b="1" dirty="0">
              <a:sym typeface="Wingdings" panose="05000000000000000000" pitchFamily="2" charset="2"/>
            </a:endParaRPr>
          </a:p>
          <a:p>
            <a:r>
              <a:rPr lang="fr-FR" sz="1100" dirty="0"/>
              <a:t>Valeur cliquer par l’utilisateur  :</a:t>
            </a:r>
          </a:p>
          <a:p>
            <a:r>
              <a:rPr lang="fr-FR" sz="1100" b="1" dirty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60</a:t>
            </a:r>
            <a:endParaRPr lang="fr-FR" sz="1100" b="1" dirty="0"/>
          </a:p>
          <a:p>
            <a:r>
              <a:rPr lang="fr-FR" sz="1100" b="1" dirty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360</a:t>
            </a:r>
            <a:endParaRPr lang="fr-FR" sz="1100" b="1" dirty="0"/>
          </a:p>
          <a:p>
            <a:endParaRPr lang="fr-FR" sz="1100" dirty="0" smtClean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4572000" y="1799599"/>
            <a:ext cx="831743" cy="38975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X=360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7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Logarithme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04983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168997" y="5013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646734" y="316669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606904" y="684721"/>
            <a:ext cx="113193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offset.y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1715650" y="257390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y=516</a:t>
            </a:r>
            <a:endParaRPr kumimoji="0" lang="fr-FR" altLang="fr-F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1172872" y="1186385"/>
            <a:ext cx="0" cy="28572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09815" y="5077072"/>
            <a:ext cx="307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(y/</a:t>
            </a:r>
            <a:r>
              <a:rPr lang="fr-FR" sz="1200" b="1" dirty="0" err="1" smtClean="0"/>
              <a:t>zoom-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offset.y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lang="fr-FR" altLang="fr-FR" sz="1200" b="1" dirty="0"/>
              <a:t> </a:t>
            </a:r>
            <a:r>
              <a:rPr lang="fr-FR" altLang="fr-FR" sz="1200" b="1" dirty="0" smtClean="0"/>
              <a:t> = </a:t>
            </a:r>
            <a:r>
              <a:rPr lang="fr-FR" sz="1200" b="1" dirty="0" err="1" smtClean="0"/>
              <a:t>mPOrigine</a:t>
            </a:r>
            <a:endParaRPr lang="fr-FR" sz="1200" b="1" dirty="0" smtClean="0"/>
          </a:p>
          <a:p>
            <a:endParaRPr lang="fr-FR" sz="12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4860032" y="5077072"/>
            <a:ext cx="2144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x/</a:t>
            </a:r>
            <a:r>
              <a:rPr lang="fr-FR" sz="1200" b="1" dirty="0" err="1" smtClean="0"/>
              <a:t>zoom-</a:t>
            </a:r>
            <a:r>
              <a:rPr lang="fr-FR" altLang="fr-FR" sz="1200" b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offset.y</a:t>
            </a:r>
            <a:r>
              <a:rPr lang="fr-FR" altLang="fr-FR" sz="1200" b="1" dirty="0"/>
              <a:t> </a:t>
            </a:r>
            <a:r>
              <a:rPr lang="fr-FR" altLang="fr-FR" sz="1200" b="1" dirty="0" smtClean="0"/>
              <a:t> </a:t>
            </a:r>
            <a:r>
              <a:rPr lang="fr-FR" sz="1200" b="1" dirty="0" smtClean="0"/>
              <a:t>=</a:t>
            </a:r>
            <a:r>
              <a:rPr lang="fr-FR" sz="1200" b="1" dirty="0" err="1" smtClean="0"/>
              <a:t>mPFinal</a:t>
            </a:r>
            <a:endParaRPr lang="fr-FR" sz="1200" b="1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6059186" y="1893393"/>
            <a:ext cx="23292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Valeur sélectionnées par l’utilisateur  :</a:t>
            </a:r>
          </a:p>
          <a:p>
            <a:r>
              <a:rPr lang="fr-FR" sz="1100" b="1" dirty="0" err="1" smtClean="0"/>
              <a:t>iPOrigine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  Log(</a:t>
            </a:r>
            <a:r>
              <a:rPr lang="fr-FR" sz="1100" b="1" dirty="0" err="1" smtClean="0"/>
              <a:t>iPOrigine</a:t>
            </a:r>
            <a:r>
              <a:rPr lang="fr-FR" sz="1100" b="1" dirty="0" smtClean="0"/>
              <a:t>) = 0</a:t>
            </a:r>
          </a:p>
          <a:p>
            <a:r>
              <a:rPr lang="fr-FR" sz="1100" b="1" dirty="0" err="1" smtClean="0"/>
              <a:t>iPFinal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10   Log(</a:t>
            </a:r>
            <a:r>
              <a:rPr lang="fr-FR" sz="1100" b="1" dirty="0" err="1" smtClean="0"/>
              <a:t>iPFinal</a:t>
            </a:r>
            <a:r>
              <a:rPr lang="fr-FR" sz="1100" b="1" dirty="0" smtClean="0"/>
              <a:t>) = 1</a:t>
            </a:r>
            <a:endParaRPr lang="fr-FR" sz="1100" b="1" dirty="0" smtClean="0">
              <a:sym typeface="Wingdings" panose="05000000000000000000" pitchFamily="2" charset="2"/>
            </a:endParaRPr>
          </a:p>
          <a:p>
            <a:endParaRPr lang="fr-FR" sz="1100" b="1" dirty="0">
              <a:sym typeface="Wingdings" panose="05000000000000000000" pitchFamily="2" charset="2"/>
            </a:endParaRPr>
          </a:p>
          <a:p>
            <a:r>
              <a:rPr lang="fr-FR" sz="1100" dirty="0"/>
              <a:t>Valeur </a:t>
            </a:r>
            <a:r>
              <a:rPr lang="fr-FR" sz="1100" dirty="0" smtClean="0"/>
              <a:t>cliquer </a:t>
            </a:r>
            <a:r>
              <a:rPr lang="fr-FR" sz="1100" dirty="0"/>
              <a:t>par l’utilisateur  :</a:t>
            </a:r>
          </a:p>
          <a:p>
            <a:r>
              <a:rPr lang="fr-FR" sz="1100" b="1" dirty="0" smtClean="0"/>
              <a:t>Origine : y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1000</a:t>
            </a:r>
            <a:endParaRPr lang="fr-FR" sz="1100" b="1" dirty="0"/>
          </a:p>
          <a:p>
            <a:r>
              <a:rPr lang="fr-FR" sz="1100" b="1" dirty="0" smtClean="0"/>
              <a:t>Final : y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516</a:t>
            </a:r>
            <a:endParaRPr lang="fr-FR" sz="1100" b="1" dirty="0"/>
          </a:p>
          <a:p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1547665" y="3896013"/>
            <a:ext cx="64246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y=1000</a:t>
            </a:r>
            <a:endParaRPr kumimoji="0" lang="fr-FR" altLang="fr-F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85" y="949229"/>
            <a:ext cx="3476707" cy="37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25"/>
          <p:cNvCxnSpPr/>
          <p:nvPr/>
        </p:nvCxnSpPr>
        <p:spPr>
          <a:xfrm>
            <a:off x="2559358" y="4576124"/>
            <a:ext cx="309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11760" y="1780060"/>
            <a:ext cx="2086579" cy="2601476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0"/>
                </a:schemeClr>
              </a:gs>
              <a:gs pos="14000">
                <a:schemeClr val="accent1">
                  <a:tint val="37000"/>
                  <a:satMod val="300000"/>
                  <a:lumMod val="0"/>
                  <a:lumOff val="100000"/>
                  <a:alpha val="1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797464" y="1484784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1325272" y="1186385"/>
            <a:ext cx="0" cy="1535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843799" y="3511176"/>
            <a:ext cx="0" cy="5324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395536" y="5554018"/>
            <a:ext cx="8280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yP</a:t>
            </a:r>
            <a:r>
              <a:rPr lang="fr-FR" sz="1400" b="1" dirty="0" smtClean="0"/>
              <a:t> = </a:t>
            </a:r>
            <a:r>
              <a:rPr lang="fr-FR" sz="1400" b="1" dirty="0" err="1" smtClean="0"/>
              <a:t>mPOrigine</a:t>
            </a:r>
            <a:r>
              <a:rPr lang="fr-FR" sz="1400" b="1" dirty="0" smtClean="0"/>
              <a:t>  - y/zoom</a:t>
            </a:r>
          </a:p>
          <a:p>
            <a:r>
              <a:rPr lang="fr-FR" sz="1400" b="1" dirty="0" err="1" smtClean="0"/>
              <a:t>yP</a:t>
            </a:r>
            <a:r>
              <a:rPr lang="fr-FR" sz="1400" b="1" dirty="0" smtClean="0"/>
              <a:t> </a:t>
            </a:r>
            <a:r>
              <a:rPr lang="fr-FR" sz="1400" b="1" dirty="0"/>
              <a:t>= </a:t>
            </a:r>
            <a:r>
              <a:rPr lang="fr-FR" sz="1400" b="1" dirty="0" smtClean="0"/>
              <a:t>Log(</a:t>
            </a:r>
            <a:r>
              <a:rPr lang="fr-FR" sz="1400" b="1" dirty="0" err="1" smtClean="0"/>
              <a:t>iPOrigine</a:t>
            </a:r>
            <a:r>
              <a:rPr lang="fr-FR" sz="1400" b="1" dirty="0" smtClean="0"/>
              <a:t>)  </a:t>
            </a:r>
            <a:r>
              <a:rPr lang="fr-FR" sz="1400" b="1" dirty="0"/>
              <a:t>+ </a:t>
            </a:r>
            <a:r>
              <a:rPr lang="fr-FR" sz="1400" b="1" dirty="0" smtClean="0"/>
              <a:t>(Log(</a:t>
            </a:r>
            <a:r>
              <a:rPr lang="fr-FR" sz="1400" b="1" dirty="0" err="1" smtClean="0"/>
              <a:t>iPFinal</a:t>
            </a:r>
            <a:r>
              <a:rPr lang="fr-FR" sz="1400" b="1" dirty="0" smtClean="0"/>
              <a:t>)-Log(</a:t>
            </a:r>
            <a:r>
              <a:rPr lang="fr-FR" sz="1400" b="1" dirty="0" err="1" smtClean="0"/>
              <a:t>iPOrigine</a:t>
            </a:r>
            <a:r>
              <a:rPr lang="fr-FR" sz="1400" b="1" dirty="0" smtClean="0"/>
              <a:t>) </a:t>
            </a:r>
            <a:r>
              <a:rPr lang="fr-FR" sz="1400" b="1" dirty="0"/>
              <a:t>) * </a:t>
            </a:r>
            <a:r>
              <a:rPr lang="fr-FR" sz="1400" b="1" dirty="0" smtClean="0"/>
              <a:t>(Y/</a:t>
            </a:r>
            <a:r>
              <a:rPr lang="fr-FR" sz="1400" b="1" dirty="0" err="1" smtClean="0"/>
              <a:t>zoom-</a:t>
            </a:r>
            <a:r>
              <a:rPr lang="fr-FR" altLang="fr-FR" sz="1400" b="1" dirty="0" err="1" smtClean="0">
                <a:ea typeface="Calibri" pitchFamily="34" charset="0"/>
                <a:cs typeface="Arial" pitchFamily="34" charset="0"/>
              </a:rPr>
              <a:t>offset.y</a:t>
            </a:r>
            <a:r>
              <a:rPr lang="fr-FR" sz="1400" b="1" dirty="0" smtClean="0"/>
              <a:t> </a:t>
            </a:r>
            <a:r>
              <a:rPr lang="fr-FR" sz="1400" b="1" dirty="0"/>
              <a:t>-</a:t>
            </a:r>
            <a:r>
              <a:rPr lang="fr-FR" sz="1400" b="1" dirty="0" err="1" smtClean="0"/>
              <a:t>mPOrigine</a:t>
            </a:r>
            <a:r>
              <a:rPr lang="fr-FR" sz="1400" b="1" dirty="0"/>
              <a:t>)  / (</a:t>
            </a:r>
            <a:r>
              <a:rPr lang="fr-FR" sz="1400" b="1" dirty="0" err="1" smtClean="0"/>
              <a:t>mPFinal-mPOrigine</a:t>
            </a:r>
            <a:r>
              <a:rPr lang="fr-FR" sz="1400" b="1" dirty="0" smtClean="0"/>
              <a:t>)</a:t>
            </a:r>
          </a:p>
          <a:p>
            <a:r>
              <a:rPr lang="fr-FR" sz="1400" b="1" dirty="0" err="1" smtClean="0"/>
              <a:t>yP</a:t>
            </a:r>
            <a:r>
              <a:rPr lang="fr-FR" sz="1400" b="1" dirty="0" smtClean="0"/>
              <a:t> = </a:t>
            </a:r>
            <a:r>
              <a:rPr lang="fr-FR" sz="1400" b="1" dirty="0" err="1" smtClean="0"/>
              <a:t>exp</a:t>
            </a:r>
            <a:r>
              <a:rPr lang="fr-FR" sz="1400" b="1" dirty="0" smtClean="0"/>
              <a:t>(</a:t>
            </a:r>
            <a:r>
              <a:rPr lang="fr-FR" sz="1400" b="1" dirty="0" err="1" smtClean="0"/>
              <a:t>yP</a:t>
            </a:r>
            <a:r>
              <a:rPr lang="fr-FR" sz="1400" b="1" dirty="0" smtClean="0"/>
              <a:t>*ln(10)</a:t>
            </a:r>
          </a:p>
          <a:p>
            <a:r>
              <a:rPr lang="fr-FR" sz="1400" b="1" dirty="0" smtClean="0"/>
              <a:t> </a:t>
            </a:r>
            <a:endParaRPr lang="fr-FR" sz="14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6588224" y="3896013"/>
            <a:ext cx="238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 = Log(a)=ln(a)/ln10)</a:t>
            </a:r>
          </a:p>
          <a:p>
            <a:r>
              <a:rPr lang="fr-FR" dirty="0" smtClean="0"/>
              <a:t>a = </a:t>
            </a:r>
            <a:r>
              <a:rPr lang="fr-FR" dirty="0" err="1" smtClean="0"/>
              <a:t>exp</a:t>
            </a:r>
            <a:r>
              <a:rPr lang="fr-FR" dirty="0" smtClean="0"/>
              <a:t>(b*ln(10))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52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Pression</a:t>
            </a:r>
          </a:p>
          <a:p>
            <a:pPr algn="ctr"/>
            <a:r>
              <a:rPr lang="fr-FR" sz="9600" dirty="0" smtClean="0"/>
              <a:t>Température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50759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60006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52460" y="182308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P(70,100)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0776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887860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0844" y="1112321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127337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251232" y="375333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P(70,100)</a:t>
            </a:r>
            <a:endParaRPr lang="fr-FR" sz="1200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68423" y="3159075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7071894" y="192089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393258" y="43651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</a:t>
            </a:r>
            <a:r>
              <a:rPr lang="fr-FR" sz="1200" dirty="0" smtClean="0"/>
              <a:t>=70+150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209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93763" y="302514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P(150/200 = 0,75)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P(300/200 = 1,5)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24549" y="221311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</a:t>
            </a:r>
            <a:r>
              <a:rPr lang="fr-FR" sz="1200" dirty="0" err="1" smtClean="0"/>
              <a:t>xt</a:t>
            </a:r>
            <a:r>
              <a:rPr lang="fr-FR" sz="1200" dirty="0" smtClean="0"/>
              <a:t>/zoom, </a:t>
            </a:r>
            <a:r>
              <a:rPr lang="fr-FR" sz="1200" dirty="0" err="1" smtClean="0"/>
              <a:t>yt</a:t>
            </a:r>
            <a:r>
              <a:rPr lang="fr-FR" sz="1200" dirty="0" smtClean="0"/>
              <a:t>/zoom)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300192" y="360088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</p:txBody>
      </p:sp>
    </p:spTree>
    <p:extLst>
      <p:ext uri="{BB962C8B-B14F-4D97-AF65-F5344CB8AC3E}">
        <p14:creationId xmlns:p14="http://schemas.microsoft.com/office/powerpoint/2010/main" val="105927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716016" y="386104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63888" y="2843644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Panel</a:t>
            </a:r>
            <a:endParaRPr lang="fr-FR" dirty="0"/>
          </a:p>
        </p:txBody>
      </p:sp>
      <p:cxnSp>
        <p:nvCxnSpPr>
          <p:cNvPr id="9" name="Connecteur droit 8"/>
          <p:cNvCxnSpPr>
            <a:stCxn id="6" idx="1"/>
          </p:cNvCxnSpPr>
          <p:nvPr/>
        </p:nvCxnSpPr>
        <p:spPr>
          <a:xfrm>
            <a:off x="2095500" y="249078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375756" y="2647950"/>
            <a:ext cx="4788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876256" y="22768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843808" y="457200"/>
            <a:ext cx="0" cy="25711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09900" y="5486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187445" y="698816"/>
            <a:ext cx="1661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= </a:t>
            </a:r>
            <a:r>
              <a:rPr lang="fr-FR" altLang="fr-FR" dirty="0" err="1">
                <a:latin typeface="Arial" pitchFamily="34" charset="0"/>
                <a:ea typeface="Calibri" pitchFamily="34" charset="0"/>
                <a:cs typeface="Arial" pitchFamily="34" charset="0"/>
              </a:rPr>
              <a:t>evt.getX</a:t>
            </a:r>
            <a:r>
              <a:rPr lang="fr-FR" altLang="fr-FR" dirty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endParaRPr lang="fr-FR" altLang="fr-FR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Y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evt.getY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3769423" y="2070404"/>
            <a:ext cx="144016" cy="184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3913439" y="1196752"/>
            <a:ext cx="2170729" cy="965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0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252016" y="481691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252016" y="344769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36092" y="47494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9809" y="36128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</a:t>
            </a:r>
            <a:r>
              <a:rPr lang="fr-FR" dirty="0" err="1"/>
              <a:t>ymax+ymin</a:t>
            </a:r>
            <a:r>
              <a:rPr lang="fr-FR" dirty="0"/>
              <a:t>)/2);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3824918" y="45216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238569" y="438770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369412" y="424920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P(150/200 = 0,75)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5554871" y="4572719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936274" y="42621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P(300/200 = 1,5)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3042674" y="394968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769355" y="357567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P(x/zoom, y/zoom)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751140" y="4816910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728777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341814" y="4721724"/>
            <a:ext cx="3315417" cy="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427415" y="3139218"/>
            <a:ext cx="2537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smtClean="0"/>
              <a:t>x = </a:t>
            </a:r>
            <a:r>
              <a:rPr lang="fr-FR" dirty="0" err="1" smtClean="0"/>
              <a:t>xa</a:t>
            </a:r>
            <a:r>
              <a:rPr lang="fr-FR" dirty="0"/>
              <a:t>+</a:t>
            </a:r>
            <a:r>
              <a:rPr lang="fr-FR" dirty="0" smtClean="0"/>
              <a:t>(</a:t>
            </a:r>
            <a:r>
              <a:rPr lang="fr-FR" dirty="0" err="1" smtClean="0"/>
              <a:t>xmax+xmin</a:t>
            </a:r>
            <a:r>
              <a:rPr lang="fr-FR" dirty="0" smtClean="0"/>
              <a:t>)/2</a:t>
            </a:r>
          </a:p>
          <a:p>
            <a:r>
              <a:rPr lang="fr-FR" dirty="0"/>
              <a:t>x =</a:t>
            </a:r>
            <a:r>
              <a:rPr lang="fr-FR" dirty="0" err="1"/>
              <a:t>xm</a:t>
            </a:r>
            <a:r>
              <a:rPr lang="fr-FR" dirty="0"/>
              <a:t>/zoom+ </a:t>
            </a:r>
            <a:r>
              <a:rPr lang="fr-FR" dirty="0" err="1"/>
              <a:t>xmin</a:t>
            </a:r>
            <a:r>
              <a:rPr lang="fr-FR" dirty="0"/>
              <a:t> - </a:t>
            </a:r>
            <a:r>
              <a:rPr lang="fr-FR" dirty="0" err="1"/>
              <a:t>margin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880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060256" y="5444823"/>
            <a:ext cx="15198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=1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=85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93763" y="302514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P(150/85 = 1,76)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24549" y="221311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P(x/zoom, y/zoom)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751140" y="5010804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430276" y="507549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4060256" y="3311281"/>
            <a:ext cx="1447848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3993763" y="3518243"/>
            <a:ext cx="17462" cy="155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4797868" y="3942805"/>
            <a:ext cx="0" cy="188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2987824" y="3486016"/>
            <a:ext cx="963105" cy="456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394761" y="2351626"/>
            <a:ext cx="253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tx</a:t>
            </a:r>
            <a:r>
              <a:rPr lang="fr-FR" dirty="0" smtClean="0"/>
              <a:t> = </a:t>
            </a:r>
            <a:r>
              <a:rPr lang="fr-FR" dirty="0"/>
              <a:t>mx-</a:t>
            </a:r>
            <a:r>
              <a:rPr lang="fr-FR" dirty="0" err="1"/>
              <a:t>width</a:t>
            </a:r>
            <a:r>
              <a:rPr lang="fr-FR" dirty="0"/>
              <a:t>/2</a:t>
            </a:r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tx</a:t>
            </a:r>
            <a:r>
              <a:rPr lang="fr-FR" dirty="0" smtClean="0"/>
              <a:t>/zoom</a:t>
            </a:r>
          </a:p>
          <a:p>
            <a:r>
              <a:rPr lang="fr-FR" dirty="0" err="1" smtClean="0"/>
              <a:t>xa</a:t>
            </a:r>
            <a:r>
              <a:rPr lang="fr-FR" dirty="0" smtClean="0"/>
              <a:t> = (mx-</a:t>
            </a:r>
            <a:r>
              <a:rPr lang="fr-FR" dirty="0" err="1" smtClean="0"/>
              <a:t>width</a:t>
            </a:r>
            <a:r>
              <a:rPr lang="fr-FR" dirty="0" smtClean="0"/>
              <a:t>/2)/zoom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06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887570" y="408587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887570" y="2716654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29620" y="41497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343337" y="30132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962656" y="5429004"/>
            <a:ext cx="15198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4460472" y="3790599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=1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=85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874123" y="3656667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004966" y="3518167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P(150/85 = 1,76)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3678228" y="3218646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404909" y="2844642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P(x/zoom, y/zoom)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4653540" y="4994985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332676" y="50596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2940616" y="3942805"/>
            <a:ext cx="1447848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3993763" y="3518243"/>
            <a:ext cx="17462" cy="155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258965" y="2183909"/>
            <a:ext cx="2705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  <a:p>
            <a:r>
              <a:rPr lang="fr-FR" dirty="0" err="1" smtClean="0"/>
              <a:t>xa</a:t>
            </a:r>
            <a:r>
              <a:rPr lang="fr-FR" dirty="0" smtClean="0"/>
              <a:t> = (</a:t>
            </a:r>
            <a:r>
              <a:rPr lang="fr-FR" dirty="0" err="1" smtClean="0"/>
              <a:t>xm-width</a:t>
            </a:r>
            <a:r>
              <a:rPr lang="fr-FR" dirty="0" smtClean="0"/>
              <a:t>/2)/zoom</a:t>
            </a:r>
          </a:p>
          <a:p>
            <a:r>
              <a:rPr lang="fr-FR" dirty="0" smtClean="0"/>
              <a:t>x = </a:t>
            </a:r>
            <a:r>
              <a:rPr lang="fr-FR" dirty="0" err="1" smtClean="0"/>
              <a:t>xa</a:t>
            </a:r>
            <a:r>
              <a:rPr lang="fr-FR" dirty="0"/>
              <a:t>+</a:t>
            </a:r>
            <a:r>
              <a:rPr lang="fr-FR" dirty="0" smtClean="0"/>
              <a:t>(</a:t>
            </a:r>
            <a:r>
              <a:rPr lang="fr-FR" dirty="0" err="1" smtClean="0"/>
              <a:t>xmax+xmin</a:t>
            </a:r>
            <a:r>
              <a:rPr lang="fr-FR" dirty="0" smtClean="0"/>
              <a:t>)/2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</a:t>
            </a:r>
            <a:r>
              <a:rPr lang="fr-FR" dirty="0" err="1"/>
              <a:t>ymax+ymin</a:t>
            </a:r>
            <a:r>
              <a:rPr lang="fr-FR" dirty="0"/>
              <a:t>)/2);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5657231" y="5364317"/>
                <a:ext cx="3292568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latin typeface="Cambria Math"/>
                        </a:rPr>
                        <m:t>+ </m:t>
                      </m:r>
                      <m:r>
                        <a:rPr lang="fr-FR" i="1"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latin typeface="Cambria Math"/>
                        </a:rPr>
                        <m:t> − </m:t>
                      </m:r>
                      <m:r>
                        <a:rPr lang="fr-FR" i="1">
                          <a:latin typeface="Cambria Math"/>
                        </a:rPr>
                        <m:t>𝑚𝑎𝑟𝑔𝑖𝑛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31" y="5364317"/>
                <a:ext cx="3292568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63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52494" cy="4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1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2132856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Move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16068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7" y="2314576"/>
            <a:ext cx="873481" cy="660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83308" y="2975372"/>
            <a:ext cx="2152788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= x 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150 – 0 = 150</a:t>
            </a: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1920627" cy="523875"/>
          </a:xfrm>
          <a:prstGeom prst="rect">
            <a:avLst/>
          </a:prstGeom>
          <a:solidFill>
            <a:srgbClr val="FFFFFF"/>
          </a:solidFill>
          <a:ln w="63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-100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 50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–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1260161" y="908720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164288" y="139205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3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72200" y="94297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35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6" y="2314575"/>
            <a:ext cx="847724" cy="64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57550" y="2957512"/>
            <a:ext cx="1962522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lang="fr-FR" altLang="fr-FR" sz="9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fr-FR" altLang="fr-FR" sz="9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150 –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(-100)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250</a:t>
            </a:r>
            <a:endParaRPr lang="fr-FR" altLang="fr-FR" sz="9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2856731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-200 = 50-250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69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5" y="510523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134119" y="80962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6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X </a:t>
            </a:r>
            <a:r>
              <a:rPr lang="fr-FR" sz="9600" dirty="0" err="1" smtClean="0"/>
              <a:t>Enthalpy</a:t>
            </a:r>
            <a:endParaRPr lang="fr-FR" sz="9600" dirty="0" smtClean="0"/>
          </a:p>
          <a:p>
            <a:pPr algn="ctr"/>
            <a:r>
              <a:rPr lang="fr-FR" sz="9600" dirty="0" err="1" smtClean="0"/>
              <a:t>Compute</a:t>
            </a:r>
            <a:r>
              <a:rPr lang="fr-FR" sz="9600" dirty="0" smtClean="0"/>
              <a:t>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8739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337035" y="2314575"/>
            <a:ext cx="1577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337035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36875" y="2515875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23103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X=30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157287" y="4077072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27620" y="3645024"/>
            <a:ext cx="20680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x/zoom-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lang="fr-FR" sz="1100" dirty="0" smtClean="0"/>
          </a:p>
          <a:p>
            <a:r>
              <a:rPr lang="fr-FR" sz="1100" dirty="0" smtClean="0"/>
              <a:t>30+100=130=</a:t>
            </a:r>
            <a:r>
              <a:rPr lang="fr-FR" sz="1100" b="1" dirty="0" err="1" smtClean="0"/>
              <a:t>mHOrigine</a:t>
            </a:r>
            <a:endParaRPr lang="fr-FR" sz="11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134764" y="4508541"/>
            <a:ext cx="2757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318648" y="3935852"/>
            <a:ext cx="2144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x/zoom-</a:t>
            </a:r>
            <a:r>
              <a:rPr lang="fr-FR" altLang="fr-FR" sz="11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lang="fr-FR" sz="1100" dirty="0"/>
          </a:p>
          <a:p>
            <a:r>
              <a:rPr lang="fr-FR" sz="1100" dirty="0" smtClean="0"/>
              <a:t>180+100=280=</a:t>
            </a:r>
            <a:r>
              <a:rPr lang="fr-FR" sz="1100" dirty="0" err="1" smtClean="0"/>
              <a:t>mHFinal</a:t>
            </a:r>
            <a:endParaRPr lang="fr-FR" sz="1100" b="1" dirty="0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268493" y="4725144"/>
            <a:ext cx="80470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Valeur H/(x) : </a:t>
            </a:r>
            <a:r>
              <a:rPr lang="fr-FR" sz="1400" b="1" u="sng" dirty="0" err="1" smtClean="0"/>
              <a:t>getHoX</a:t>
            </a:r>
            <a:r>
              <a:rPr lang="fr-FR" sz="1400" b="1" u="sng" dirty="0" smtClean="0"/>
              <a:t>(x)</a:t>
            </a:r>
          </a:p>
          <a:p>
            <a:r>
              <a:rPr lang="fr-FR" sz="1200" dirty="0" smtClean="0"/>
              <a:t>              = 140 + (530-140) * (X/zoom-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200" dirty="0" smtClean="0"/>
              <a:t>) 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 /  (</a:t>
            </a:r>
            <a:r>
              <a:rPr lang="fr-FR" sz="1200" dirty="0" err="1" smtClean="0"/>
              <a:t>mHFinal</a:t>
            </a:r>
            <a:r>
              <a:rPr lang="fr-FR" sz="1200" b="1" dirty="0" err="1" smtClean="0"/>
              <a:t>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</a:t>
            </a:r>
          </a:p>
          <a:p>
            <a:r>
              <a:rPr lang="fr-FR" sz="1200" dirty="0" smtClean="0"/>
              <a:t>              </a:t>
            </a:r>
            <a:r>
              <a:rPr lang="fr-FR" sz="1400" b="1" dirty="0" smtClean="0"/>
              <a:t>H = </a:t>
            </a:r>
            <a:r>
              <a:rPr lang="fr-FR" sz="1400" b="1" dirty="0" err="1" smtClean="0"/>
              <a:t>iHOrigine</a:t>
            </a:r>
            <a:r>
              <a:rPr lang="fr-FR" sz="1400" b="1" dirty="0" smtClean="0"/>
              <a:t>  + (</a:t>
            </a:r>
            <a:r>
              <a:rPr lang="fr-FR" sz="1400" b="1" dirty="0" err="1" smtClean="0"/>
              <a:t>iHFinal-iHOrigine</a:t>
            </a:r>
            <a:r>
              <a:rPr lang="fr-FR" sz="1400" b="1" dirty="0" smtClean="0"/>
              <a:t> ) </a:t>
            </a:r>
            <a:r>
              <a:rPr lang="fr-FR" sz="1400" b="1" dirty="0"/>
              <a:t>* (</a:t>
            </a:r>
            <a:r>
              <a:rPr lang="fr-FR" sz="1400" b="1" dirty="0" smtClean="0"/>
              <a:t>X/zoom-</a:t>
            </a:r>
            <a:r>
              <a:rPr lang="fr-FR" altLang="fr-FR" sz="1400" b="1" dirty="0" err="1" smtClean="0">
                <a:ea typeface="Calibri" pitchFamily="34" charset="0"/>
                <a:cs typeface="Arial" pitchFamily="34" charset="0"/>
              </a:rPr>
              <a:t>offset.x</a:t>
            </a:r>
            <a:r>
              <a:rPr lang="fr-FR" sz="1400" b="1" dirty="0" smtClean="0"/>
              <a:t> </a:t>
            </a:r>
            <a:r>
              <a:rPr lang="fr-FR" sz="1400" b="1" dirty="0"/>
              <a:t>-</a:t>
            </a:r>
            <a:r>
              <a:rPr lang="fr-FR" sz="1400" b="1" dirty="0" err="1"/>
              <a:t>mHOrigine</a:t>
            </a:r>
            <a:r>
              <a:rPr lang="fr-FR" sz="1400" b="1" dirty="0" smtClean="0"/>
              <a:t>)  </a:t>
            </a:r>
            <a:r>
              <a:rPr lang="fr-FR" sz="1400" b="1" dirty="0"/>
              <a:t>/ </a:t>
            </a:r>
            <a:r>
              <a:rPr lang="fr-FR" sz="1400" b="1" dirty="0" smtClean="0"/>
              <a:t>(</a:t>
            </a:r>
            <a:r>
              <a:rPr lang="fr-FR" sz="1400" b="1" dirty="0" err="1"/>
              <a:t>mHFinal-mHOrigine</a:t>
            </a:r>
            <a:r>
              <a:rPr lang="fr-FR" sz="1400" b="1" dirty="0"/>
              <a:t>)</a:t>
            </a:r>
            <a:endParaRPr lang="fr-FR" sz="1400" b="1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   XH(30) = 140 +(530-140) * (30+100-130)/(280-130) = 140</a:t>
            </a:r>
          </a:p>
          <a:p>
            <a:r>
              <a:rPr lang="fr-FR" sz="1200" dirty="0" smtClean="0"/>
              <a:t>     XH(180) = 140 +(530-140) * (180+100-130)/(280-130) = 530</a:t>
            </a:r>
          </a:p>
          <a:p>
            <a:endParaRPr lang="fr-FR" sz="1200" b="1" dirty="0"/>
          </a:p>
          <a:p>
            <a:r>
              <a:rPr lang="fr-FR" sz="1400" b="1" u="sng" dirty="0"/>
              <a:t>Valeur </a:t>
            </a:r>
            <a:r>
              <a:rPr lang="fr-FR" sz="1400" b="1" u="sng" dirty="0" smtClean="0"/>
              <a:t>(x)/H </a:t>
            </a:r>
            <a:r>
              <a:rPr lang="fr-FR" sz="1400" b="1" u="sng" dirty="0"/>
              <a:t>: </a:t>
            </a:r>
            <a:r>
              <a:rPr lang="fr-FR" sz="1400" b="1" u="sng" dirty="0" err="1" smtClean="0"/>
              <a:t>getXoH</a:t>
            </a:r>
            <a:r>
              <a:rPr lang="fr-FR" sz="1400" b="1" u="sng" dirty="0" smtClean="0"/>
              <a:t>(H) </a:t>
            </a:r>
          </a:p>
          <a:p>
            <a:r>
              <a:rPr lang="fr-FR" sz="1200" b="1" dirty="0" smtClean="0"/>
              <a:t>              </a:t>
            </a:r>
            <a:r>
              <a:rPr lang="fr-FR" sz="1400" b="1" dirty="0" smtClean="0"/>
              <a:t>X = zoom * ([(H -  </a:t>
            </a:r>
            <a:r>
              <a:rPr lang="fr-FR" sz="1400" b="1" dirty="0" err="1" smtClean="0"/>
              <a:t>iHOrigine</a:t>
            </a:r>
            <a:r>
              <a:rPr lang="fr-FR" sz="1400" b="1" dirty="0" smtClean="0"/>
              <a:t>) / </a:t>
            </a:r>
            <a:r>
              <a:rPr lang="fr-FR" sz="1400" b="1" dirty="0"/>
              <a:t>(</a:t>
            </a:r>
            <a:r>
              <a:rPr lang="fr-FR" sz="1400" b="1" dirty="0" err="1"/>
              <a:t>iHFinal-iHOrigine</a:t>
            </a:r>
            <a:r>
              <a:rPr lang="fr-FR" sz="1400" b="1" dirty="0"/>
              <a:t> ) </a:t>
            </a:r>
            <a:r>
              <a:rPr lang="fr-FR" sz="1400" b="1" dirty="0" smtClean="0"/>
              <a:t> * </a:t>
            </a:r>
            <a:r>
              <a:rPr lang="fr-FR" sz="1400" b="1" dirty="0"/>
              <a:t>(</a:t>
            </a:r>
            <a:r>
              <a:rPr lang="fr-FR" sz="1400" b="1" dirty="0" err="1" smtClean="0"/>
              <a:t>mHFinal-mHOrigine</a:t>
            </a:r>
            <a:r>
              <a:rPr lang="fr-FR" sz="1400" b="1" dirty="0" smtClean="0"/>
              <a:t>) ] + </a:t>
            </a:r>
            <a:r>
              <a:rPr lang="fr-FR" altLang="fr-FR" sz="1400" b="1" dirty="0" err="1">
                <a:ea typeface="Calibri" pitchFamily="34" charset="0"/>
                <a:cs typeface="Arial" pitchFamily="34" charset="0"/>
              </a:rPr>
              <a:t>offset.x</a:t>
            </a:r>
            <a:r>
              <a:rPr lang="fr-FR" sz="1400" b="1" dirty="0"/>
              <a:t> </a:t>
            </a:r>
            <a:r>
              <a:rPr lang="fr-FR" sz="1400" b="1" dirty="0" smtClean="0"/>
              <a:t>+</a:t>
            </a:r>
            <a:r>
              <a:rPr lang="fr-FR" sz="1400" b="1" dirty="0" err="1" smtClean="0"/>
              <a:t>mHOrigine</a:t>
            </a:r>
            <a:r>
              <a:rPr lang="fr-FR" sz="1400" b="1" dirty="0" smtClean="0"/>
              <a:t>)</a:t>
            </a:r>
            <a:endParaRPr lang="fr-FR" sz="1400" b="1" dirty="0"/>
          </a:p>
          <a:p>
            <a:endParaRPr lang="fr-FR" sz="1200" b="1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6228184" y="1392058"/>
            <a:ext cx="172819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Valeur sélectionnées par l’utilisateur  :</a:t>
            </a:r>
          </a:p>
          <a:p>
            <a:r>
              <a:rPr lang="fr-FR" sz="1100" b="1" dirty="0" err="1" smtClean="0"/>
              <a:t>iHOrigine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140</a:t>
            </a:r>
            <a:endParaRPr lang="fr-FR" sz="1100" b="1" dirty="0" smtClean="0"/>
          </a:p>
          <a:p>
            <a:r>
              <a:rPr lang="fr-FR" sz="1100" b="1" dirty="0" err="1" smtClean="0"/>
              <a:t>iHFinal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530</a:t>
            </a:r>
          </a:p>
          <a:p>
            <a:endParaRPr lang="fr-FR" sz="1100" b="1" dirty="0">
              <a:sym typeface="Wingdings" panose="05000000000000000000" pitchFamily="2" charset="2"/>
            </a:endParaRPr>
          </a:p>
          <a:p>
            <a:r>
              <a:rPr lang="fr-FR" sz="1100" dirty="0"/>
              <a:t>Valeur </a:t>
            </a:r>
            <a:r>
              <a:rPr lang="fr-FR" sz="1100" dirty="0" smtClean="0"/>
              <a:t>cliquer </a:t>
            </a:r>
            <a:r>
              <a:rPr lang="fr-FR" sz="1100" dirty="0"/>
              <a:t>par l’utilisateur  :</a:t>
            </a:r>
          </a:p>
          <a:p>
            <a:r>
              <a:rPr lang="fr-FR" sz="1100" b="1" dirty="0" smtClean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30</a:t>
            </a:r>
            <a:endParaRPr lang="fr-FR" sz="1100" b="1" dirty="0"/>
          </a:p>
          <a:p>
            <a:r>
              <a:rPr lang="fr-FR" sz="1100" b="1" dirty="0" smtClean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180</a:t>
            </a:r>
            <a:endParaRPr lang="fr-FR" sz="1100" b="1" dirty="0"/>
          </a:p>
          <a:p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3675633" y="1836980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X=180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4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878</Words>
  <Application>Microsoft Office PowerPoint</Application>
  <PresentationFormat>Affichage à l'écran (4:3)</PresentationFormat>
  <Paragraphs>254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kluges1</dc:creator>
  <cp:lastModifiedBy>kluges1</cp:lastModifiedBy>
  <cp:revision>83</cp:revision>
  <dcterms:created xsi:type="dcterms:W3CDTF">2016-12-04T22:41:42Z</dcterms:created>
  <dcterms:modified xsi:type="dcterms:W3CDTF">2016-12-18T15:35:00Z</dcterms:modified>
</cp:coreProperties>
</file>